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0" r:id="rId2"/>
    <p:sldMasterId id="2147483750" r:id="rId3"/>
  </p:sldMasterIdLst>
  <p:notesMasterIdLst>
    <p:notesMasterId r:id="rId14"/>
  </p:notesMasterIdLst>
  <p:handoutMasterIdLst>
    <p:handoutMasterId r:id="rId15"/>
  </p:handoutMasterIdLst>
  <p:sldIdLst>
    <p:sldId id="943" r:id="rId4"/>
    <p:sldId id="492" r:id="rId5"/>
    <p:sldId id="649" r:id="rId6"/>
    <p:sldId id="961" r:id="rId7"/>
    <p:sldId id="964" r:id="rId8"/>
    <p:sldId id="965" r:id="rId9"/>
    <p:sldId id="966" r:id="rId10"/>
    <p:sldId id="258" r:id="rId11"/>
    <p:sldId id="257" r:id="rId12"/>
    <p:sldId id="962" r:id="rId13"/>
  </p:sldIdLst>
  <p:sldSz cx="9144000" cy="5143500" type="screen16x9"/>
  <p:notesSz cx="9144000" cy="6858000"/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642C"/>
    <a:srgbClr val="F5EFDF"/>
    <a:srgbClr val="836845"/>
    <a:srgbClr val="E8E8E8"/>
    <a:srgbClr val="E4E4E4"/>
    <a:srgbClr val="C4B16A"/>
    <a:srgbClr val="D8CB9C"/>
    <a:srgbClr val="EBDEBF"/>
    <a:srgbClr val="FEE5CA"/>
    <a:srgbClr val="C7E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1935" autoAdjust="0"/>
  </p:normalViewPr>
  <p:slideViewPr>
    <p:cSldViewPr snapToObjects="1">
      <p:cViewPr>
        <p:scale>
          <a:sx n="122" d="100"/>
          <a:sy n="122" d="100"/>
        </p:scale>
        <p:origin x="-54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7134"/>
    </p:cViewPr>
  </p:sorterViewPr>
  <p:notesViewPr>
    <p:cSldViewPr snapToObjects="1">
      <p:cViewPr varScale="1">
        <p:scale>
          <a:sx n="74" d="100"/>
          <a:sy n="74" d="100"/>
        </p:scale>
        <p:origin x="-1908" y="-96"/>
      </p:cViewPr>
      <p:guideLst>
        <p:guide orient="horz" pos="2160"/>
        <p:guide pos="288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8764587" y="228600"/>
            <a:ext cx="37941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My First Template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This is me Adam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5576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37295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7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0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302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62130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6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188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205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33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0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4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43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82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850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46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32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3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27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0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8" r:id="rId3"/>
    <p:sldLayoutId id="2147483695" r:id="rId4"/>
    <p:sldLayoutId id="2147483697" r:id="rId5"/>
    <p:sldLayoutId id="2147483703" r:id="rId6"/>
    <p:sldLayoutId id="2147483698" r:id="rId7"/>
    <p:sldLayoutId id="2147483704" r:id="rId8"/>
    <p:sldLayoutId id="214748373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37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9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6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646" y="1069376"/>
            <a:ext cx="2880350" cy="2135643"/>
          </a:xfrm>
        </p:spPr>
        <p:txBody>
          <a:bodyPr/>
          <a:lstStyle/>
          <a:p>
            <a:pPr algn="ctr" fontAlgn="t">
              <a:spcAft>
                <a:spcPts val="800"/>
              </a:spcAft>
            </a:pPr>
            <a:r>
              <a:rPr lang="ru-RU" sz="2800" b="1" i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ОБРАЗОВАТЕЛЬНЫЙ ДУЭТ: </a:t>
            </a:r>
            <a:br>
              <a:rPr lang="ru-RU" sz="2800" b="1" i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b="1" i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ИНТЕГРАЦИЯ ОБЩЕГО И ДОПОЛНИТЕЛЬНОГО </a:t>
            </a:r>
            <a:br>
              <a:rPr lang="ru-RU" sz="2800" b="1" i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b="1" i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ОБРАЗОВАНИЯ ДЛЯ ЛИДЕРСТВА ШКОЛЫ</a:t>
            </a:r>
            <a:endParaRPr lang="ru-RU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ct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5" name="Freeform 34"/>
          <p:cNvSpPr>
            <a:spLocks noChangeAspect="1" noEditPoints="1"/>
          </p:cNvSpPr>
          <p:nvPr/>
        </p:nvSpPr>
        <p:spPr bwMode="auto">
          <a:xfrm rot="5400000">
            <a:off x="8627206" y="2892440"/>
            <a:ext cx="321945" cy="253842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68" y="113217"/>
            <a:ext cx="1418635" cy="1382568"/>
          </a:xfrm>
          <a:prstGeom prst="rect">
            <a:avLst/>
          </a:prstGeom>
        </p:spPr>
      </p:pic>
      <p:sp>
        <p:nvSpPr>
          <p:cNvPr id="29" name="Freeform 34"/>
          <p:cNvSpPr>
            <a:spLocks noChangeAspect="1" noEditPoints="1"/>
          </p:cNvSpPr>
          <p:nvPr/>
        </p:nvSpPr>
        <p:spPr bwMode="auto">
          <a:xfrm rot="5400000">
            <a:off x="8643933" y="2982411"/>
            <a:ext cx="321945" cy="253842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68362" y="3657123"/>
            <a:ext cx="6119991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Белоцерковская Анастасия Романовна, </a:t>
            </a:r>
          </a:p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 МАОУ гимназии №161,</a:t>
            </a:r>
          </a:p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Арнаутова Вера Анатольевна, заместитель директора </a:t>
            </a:r>
          </a:p>
        </p:txBody>
      </p:sp>
      <p:sp>
        <p:nvSpPr>
          <p:cNvPr id="36" name="Sev04"/>
          <p:cNvSpPr/>
          <p:nvPr/>
        </p:nvSpPr>
        <p:spPr>
          <a:xfrm rot="18900000">
            <a:off x="1543269" y="3513437"/>
            <a:ext cx="841188" cy="8486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EAE">
                  <a:lumMod val="50000"/>
                </a:srgbClr>
              </a:solidFill>
              <a:effectLst/>
              <a:uLnTx/>
              <a:uFillTx/>
              <a:latin typeface="FontAwesome" pitchFamily="2" charset="0"/>
              <a:ea typeface="+mn-ea"/>
            </a:endParaRPr>
          </a:p>
        </p:txBody>
      </p:sp>
      <p:sp>
        <p:nvSpPr>
          <p:cNvPr id="37" name="Sev04"/>
          <p:cNvSpPr/>
          <p:nvPr/>
        </p:nvSpPr>
        <p:spPr>
          <a:xfrm rot="18900000">
            <a:off x="1580458" y="3595321"/>
            <a:ext cx="841188" cy="84861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EAE">
                  <a:lumMod val="50000"/>
                </a:srgbClr>
              </a:solidFill>
              <a:effectLst/>
              <a:uLnTx/>
              <a:uFillTx/>
              <a:latin typeface="FontAwesome" pitchFamily="2" charset="0"/>
              <a:ea typeface="+mn-ea"/>
            </a:endParaRPr>
          </a:p>
        </p:txBody>
      </p:sp>
      <p:sp>
        <p:nvSpPr>
          <p:cNvPr id="38" name="Freeform 52"/>
          <p:cNvSpPr>
            <a:spLocks noEditPoints="1"/>
          </p:cNvSpPr>
          <p:nvPr/>
        </p:nvSpPr>
        <p:spPr bwMode="auto">
          <a:xfrm>
            <a:off x="1802824" y="3840309"/>
            <a:ext cx="322078" cy="349572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436015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8" y="152256"/>
            <a:ext cx="8427692" cy="455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61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02" y="330156"/>
            <a:ext cx="5638800" cy="353524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ФГОС о важности взаимодействия общего </a:t>
            </a:r>
            <a:br>
              <a:rPr lang="ru-RU" dirty="0"/>
            </a:br>
            <a:r>
              <a:rPr lang="ru-RU" dirty="0"/>
              <a:t>и дополнительного образования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ct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436105" y="1575746"/>
            <a:ext cx="1820045" cy="1820042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6481" tIns="548640" rIns="356481" bIns="436755" numCol="1" spcCol="1270" anchor="ctr" anchorCtr="0">
            <a:noAutofit/>
          </a:bodyPr>
          <a:lstStyle/>
          <a:p>
            <a:pPr marL="0" marR="0" lvl="0" indent="0" algn="ctr" defTabSz="1333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33239" y="2517682"/>
            <a:ext cx="1546429" cy="1546426"/>
            <a:chOff x="953424" y="1486519"/>
            <a:chExt cx="2228412" cy="2228408"/>
          </a:xfrm>
        </p:grpSpPr>
        <p:sp>
          <p:nvSpPr>
            <p:cNvPr id="9" name="Freeform 8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335155" y="1868251"/>
              <a:ext cx="1464952" cy="1464946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66816" y="3267487"/>
            <a:ext cx="1180426" cy="1180424"/>
            <a:chOff x="953424" y="1486519"/>
            <a:chExt cx="2228412" cy="2228408"/>
          </a:xfrm>
          <a:solidFill>
            <a:srgbClr val="FF3F3F"/>
          </a:solidFill>
        </p:grpSpPr>
        <p:sp>
          <p:nvSpPr>
            <p:cNvPr id="12" name="Freeform 11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53559" y="1231714"/>
            <a:ext cx="1154440" cy="1154438"/>
            <a:chOff x="953424" y="1486519"/>
            <a:chExt cx="2228412" cy="2228408"/>
          </a:xfrm>
          <a:solidFill>
            <a:srgbClr val="FFC000"/>
          </a:solidFill>
        </p:grpSpPr>
        <p:sp>
          <p:nvSpPr>
            <p:cNvPr id="15" name="Freeform 14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17" name="Arc 16"/>
          <p:cNvSpPr/>
          <p:nvPr/>
        </p:nvSpPr>
        <p:spPr>
          <a:xfrm rot="19051047">
            <a:off x="6701513" y="1116107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8" name="Arc 17"/>
          <p:cNvSpPr/>
          <p:nvPr/>
        </p:nvSpPr>
        <p:spPr>
          <a:xfrm rot="11931966">
            <a:off x="5247084" y="1745738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83524" y="1026111"/>
            <a:ext cx="4367108" cy="760952"/>
            <a:chOff x="1315499" y="1098374"/>
            <a:chExt cx="3883328" cy="760952"/>
          </a:xfrm>
        </p:grpSpPr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1315499" y="1098374"/>
              <a:ext cx="3009670" cy="21544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</a:rPr>
                <a:t>Развитие ключевых компетенций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1350181" y="1305328"/>
              <a:ext cx="3848646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 рамках ФГОС акцент делается на формировании ключевых компетенций у обучающихся, таких как критическое мышление, творчество и самостоятельность.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Placeholder 3"/>
          <p:cNvSpPr txBox="1">
            <a:spLocks/>
          </p:cNvSpPr>
          <p:nvPr/>
        </p:nvSpPr>
        <p:spPr>
          <a:xfrm>
            <a:off x="338823" y="960503"/>
            <a:ext cx="610745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01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008844" y="1833798"/>
            <a:ext cx="4049314" cy="737378"/>
            <a:chOff x="1324745" y="2069941"/>
            <a:chExt cx="4049314" cy="737378"/>
          </a:xfrm>
        </p:grpSpPr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1324745" y="2069941"/>
              <a:ext cx="4049314" cy="21544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+mn-ea"/>
                </a:rPr>
                <a:t>Формирование опыта учебной деятельности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1324745" y="2253321"/>
              <a:ext cx="4017233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Дополнительные программы могут углублять знания и навыки, полученные в рамках общего образования, а также предлагать новые подходы и темы для исследования.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 Placeholder 3"/>
          <p:cNvSpPr txBox="1">
            <a:spLocks/>
          </p:cNvSpPr>
          <p:nvPr/>
        </p:nvSpPr>
        <p:spPr>
          <a:xfrm>
            <a:off x="328452" y="1803883"/>
            <a:ext cx="610745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97929" y="2696711"/>
            <a:ext cx="4198056" cy="881389"/>
            <a:chOff x="1313830" y="2834757"/>
            <a:chExt cx="3743128" cy="881389"/>
          </a:xfrm>
        </p:grpSpPr>
        <p:sp>
          <p:nvSpPr>
            <p:cNvPr id="25" name="Text Placeholder 3"/>
            <p:cNvSpPr txBox="1">
              <a:spLocks/>
            </p:cNvSpPr>
            <p:nvPr/>
          </p:nvSpPr>
          <p:spPr>
            <a:xfrm>
              <a:off x="1313830" y="2834757"/>
              <a:ext cx="3130024" cy="21544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DC3"/>
                  </a:solidFill>
                  <a:effectLst/>
                  <a:uLnTx/>
                  <a:uFillTx/>
                  <a:latin typeface="Arial"/>
                  <a:ea typeface="+mn-ea"/>
                </a:rPr>
                <a:t>Социальная функция образования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DC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1313830" y="2977482"/>
              <a:ext cx="3743128" cy="73866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Дополнительное образование предоставляет возможности для общения, сотрудничества и развития социальных навыков, что является востребованным в рамках общего образования.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 Placeholder 3"/>
          <p:cNvSpPr txBox="1">
            <a:spLocks/>
          </p:cNvSpPr>
          <p:nvPr/>
        </p:nvSpPr>
        <p:spPr>
          <a:xfrm>
            <a:off x="323046" y="2710209"/>
            <a:ext cx="610745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D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03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83523" y="3602672"/>
            <a:ext cx="4310615" cy="1077238"/>
            <a:chOff x="1299425" y="3723890"/>
            <a:chExt cx="3901884" cy="654477"/>
          </a:xfrm>
        </p:grpSpPr>
        <p:sp>
          <p:nvSpPr>
            <p:cNvPr id="28" name="Text Placeholder 3"/>
            <p:cNvSpPr txBox="1">
              <a:spLocks/>
            </p:cNvSpPr>
            <p:nvPr/>
          </p:nvSpPr>
          <p:spPr>
            <a:xfrm>
              <a:off x="1315499" y="3723890"/>
              <a:ext cx="2627194" cy="21544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EAE"/>
                  </a:solidFill>
                  <a:effectLst/>
                  <a:uLnTx/>
                  <a:uFillTx/>
                  <a:latin typeface="Arial"/>
                  <a:ea typeface="+mn-ea"/>
                </a:rPr>
                <a:t>Индивидуализация обучения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EA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 Placeholder 3"/>
            <p:cNvSpPr txBox="1">
              <a:spLocks/>
            </p:cNvSpPr>
            <p:nvPr/>
          </p:nvSpPr>
          <p:spPr>
            <a:xfrm>
              <a:off x="1299425" y="3853026"/>
              <a:ext cx="3901884" cy="52534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Требования к индивидуализации образовательных траекторий способствуют тому, чтобы учащиеся могли адаптировать свое обучение в соответствии с личными интересами и потребностями.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 Placeholder 3"/>
          <p:cNvSpPr txBox="1">
            <a:spLocks/>
          </p:cNvSpPr>
          <p:nvPr/>
        </p:nvSpPr>
        <p:spPr>
          <a:xfrm>
            <a:off x="311696" y="3643768"/>
            <a:ext cx="610745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EA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</a:t>
            </a:r>
          </a:p>
        </p:txBody>
      </p:sp>
      <p:sp>
        <p:nvSpPr>
          <p:cNvPr id="39" name="Arc 38"/>
          <p:cNvSpPr/>
          <p:nvPr/>
        </p:nvSpPr>
        <p:spPr>
          <a:xfrm rot="5691386">
            <a:off x="6945928" y="2559055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6" name="Freeform 42"/>
          <p:cNvSpPr>
            <a:spLocks noEditPoints="1"/>
          </p:cNvSpPr>
          <p:nvPr/>
        </p:nvSpPr>
        <p:spPr bwMode="auto">
          <a:xfrm>
            <a:off x="6054605" y="2256047"/>
            <a:ext cx="595343" cy="512447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/>
      <p:bldP spid="24" grpId="0"/>
      <p:bldP spid="27" grpId="0"/>
      <p:bldP spid="30" grpId="0"/>
      <p:bldP spid="39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44D6DC5-AF33-5359-0BEA-2D7DAEEB3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82" y="2796423"/>
            <a:ext cx="2961098" cy="2098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17" y="393021"/>
            <a:ext cx="7750105" cy="353524"/>
          </a:xfrm>
          <a:prstGeom prst="rect">
            <a:avLst/>
          </a:prstGeom>
        </p:spPr>
        <p:txBody>
          <a:bodyPr/>
          <a:lstStyle/>
          <a:p>
            <a:r>
              <a:rPr lang="ru-RU" sz="2000" dirty="0"/>
              <a:t>Интеграция общего и дополнительного образования </a:t>
            </a:r>
            <a:br>
              <a:rPr lang="ru-RU" sz="2000" dirty="0"/>
            </a:br>
            <a:r>
              <a:rPr lang="ru-RU" sz="2000" dirty="0"/>
              <a:t>способствует*:</a:t>
            </a:r>
            <a:endParaRPr lang="en-US" sz="20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ct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577608" y="1265497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01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07449" y="1564675"/>
            <a:ext cx="1785817" cy="0"/>
          </a:xfrm>
          <a:prstGeom prst="line">
            <a:avLst/>
          </a:prstGeom>
          <a:ln w="19050" cap="rnd"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Text"/>
          <p:cNvSpPr txBox="1"/>
          <p:nvPr/>
        </p:nvSpPr>
        <p:spPr>
          <a:xfrm>
            <a:off x="549033" y="1858404"/>
            <a:ext cx="250613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</a:rPr>
              <a:t>Развитию универсальных компетенций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4" name="Text Placeholder 3"/>
          <p:cNvSpPr txBox="1">
            <a:spLocks/>
          </p:cNvSpPr>
          <p:nvPr/>
        </p:nvSpPr>
        <p:spPr>
          <a:xfrm>
            <a:off x="3305101" y="1265497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02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006367" y="1564675"/>
            <a:ext cx="1785817" cy="0"/>
          </a:xfrm>
          <a:prstGeom prst="line">
            <a:avLst/>
          </a:prstGeom>
          <a:ln w="19050" cap="rnd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oter Text"/>
          <p:cNvSpPr txBox="1"/>
          <p:nvPr/>
        </p:nvSpPr>
        <p:spPr>
          <a:xfrm>
            <a:off x="3318933" y="1823147"/>
            <a:ext cx="250613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</a:rPr>
              <a:t>Повышению уровня мотивации обучающихся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9" name="Text Placeholder 3"/>
          <p:cNvSpPr txBox="1">
            <a:spLocks/>
          </p:cNvSpPr>
          <p:nvPr/>
        </p:nvSpPr>
        <p:spPr>
          <a:xfrm>
            <a:off x="5964091" y="1265497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8D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03</a:t>
            </a:r>
          </a:p>
        </p:txBody>
      </p:sp>
      <p:sp>
        <p:nvSpPr>
          <p:cNvPr id="42" name="Footer Text"/>
          <p:cNvSpPr txBox="1"/>
          <p:nvPr/>
        </p:nvSpPr>
        <p:spPr>
          <a:xfrm>
            <a:off x="5964091" y="1821852"/>
            <a:ext cx="29284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</a:rPr>
              <a:t>Расширению профессиональных перспектив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684407" y="1564675"/>
            <a:ext cx="1785817" cy="0"/>
          </a:xfrm>
          <a:prstGeom prst="line">
            <a:avLst/>
          </a:prstGeom>
          <a:ln w="19050" cap="rnd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 flipV="1">
            <a:off x="6581316" y="1564674"/>
            <a:ext cx="1888910" cy="1540235"/>
          </a:xfrm>
          <a:prstGeom prst="bentConnector3">
            <a:avLst>
              <a:gd name="adj1" fmla="val -27782"/>
            </a:avLst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3"/>
          <p:cNvSpPr txBox="1">
            <a:spLocks/>
          </p:cNvSpPr>
          <p:nvPr/>
        </p:nvSpPr>
        <p:spPr>
          <a:xfrm>
            <a:off x="3305101" y="2806189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3A1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05</a:t>
            </a:r>
          </a:p>
        </p:txBody>
      </p:sp>
      <p:sp>
        <p:nvSpPr>
          <p:cNvPr id="64" name="Text Placeholder 3"/>
          <p:cNvSpPr txBox="1">
            <a:spLocks/>
          </p:cNvSpPr>
          <p:nvPr/>
        </p:nvSpPr>
        <p:spPr>
          <a:xfrm>
            <a:off x="5964091" y="2806189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EA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3968267" y="3104909"/>
            <a:ext cx="1785817" cy="0"/>
          </a:xfrm>
          <a:prstGeom prst="line">
            <a:avLst/>
          </a:prstGeom>
          <a:ln w="19050" cap="rnd">
            <a:solidFill>
              <a:schemeClr val="accent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Text">
            <a:extLst>
              <a:ext uri="{FF2B5EF4-FFF2-40B4-BE49-F238E27FC236}">
                <a16:creationId xmlns:a16="http://schemas.microsoft.com/office/drawing/2014/main" xmlns="" id="{2A12711F-BC2A-B737-C119-A47D28A6F053}"/>
              </a:ext>
            </a:extLst>
          </p:cNvPr>
          <p:cNvSpPr txBox="1"/>
          <p:nvPr/>
        </p:nvSpPr>
        <p:spPr>
          <a:xfrm>
            <a:off x="5975684" y="3442915"/>
            <a:ext cx="29284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</a:rPr>
              <a:t>Соответствию международным стандартам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8" name="Footer Text">
            <a:extLst>
              <a:ext uri="{FF2B5EF4-FFF2-40B4-BE49-F238E27FC236}">
                <a16:creationId xmlns:a16="http://schemas.microsoft.com/office/drawing/2014/main" xmlns="" id="{BC131E48-B1FA-3F9D-3CC0-B61F6D09A92B}"/>
              </a:ext>
            </a:extLst>
          </p:cNvPr>
          <p:cNvSpPr txBox="1"/>
          <p:nvPr/>
        </p:nvSpPr>
        <p:spPr>
          <a:xfrm>
            <a:off x="3320991" y="3457827"/>
            <a:ext cx="292843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</a:rPr>
              <a:t>Социальной адаптации  обучающихся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3B6C21F-9FDA-4D31-AD40-3DF9D2D1B2F4}"/>
              </a:ext>
            </a:extLst>
          </p:cNvPr>
          <p:cNvSpPr/>
          <p:nvPr/>
        </p:nvSpPr>
        <p:spPr>
          <a:xfrm>
            <a:off x="5090462" y="4346881"/>
            <a:ext cx="3974883" cy="4797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/>
              <a:t>* данные на основании мониторинга, проводимого  органами государственной аккредитации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39" grpId="0"/>
      <p:bldP spid="60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45CDDC-32E5-CA4E-0AAE-1117B99B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862CF3-8653-8DC5-88A3-8F7D3EB1A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2" y="0"/>
            <a:ext cx="7098362" cy="501617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4CD980C-232D-4F61-9CF4-7DC100CB8941}"/>
              </a:ext>
            </a:extLst>
          </p:cNvPr>
          <p:cNvSpPr/>
          <p:nvPr/>
        </p:nvSpPr>
        <p:spPr>
          <a:xfrm>
            <a:off x="193868" y="670719"/>
            <a:ext cx="8295408" cy="864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ставит перед собой цель обеспечить каждому ребенку доступ к качественному образованию, которое позволит ему реализовать свой потенциал и подготовиться к успешному будущему. </a:t>
            </a:r>
          </a:p>
        </p:txBody>
      </p:sp>
    </p:spTree>
    <p:extLst>
      <p:ext uri="{BB962C8B-B14F-4D97-AF65-F5344CB8AC3E}">
        <p14:creationId xmlns:p14="http://schemas.microsoft.com/office/powerpoint/2010/main" val="181040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00167" y="325077"/>
            <a:ext cx="4575656" cy="667952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</a:t>
            </a:r>
            <a:r>
              <a:rPr lang="ru-RU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(от лат. </a:t>
            </a:r>
            <a:r>
              <a:rPr lang="ru-RU" b="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integrum</a:t>
            </a:r>
            <a:r>
              <a:rPr lang="ru-RU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целое; лат. </a:t>
            </a:r>
            <a:r>
              <a:rPr lang="ru-RU" b="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integratio</a:t>
            </a:r>
            <a:r>
              <a:rPr lang="ru-RU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восстановление, восполнение) — </a:t>
            </a:r>
            <a:endParaRPr lang="ru-RU" b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общем случае обозначает объединение, взаимопроникновение, объединение каких-либо элементов (частей) </a:t>
            </a:r>
            <a:endParaRPr lang="ru-RU" b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целое, процесс взаимного сближения и образования взаимосвязей.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403616" y="1172967"/>
            <a:ext cx="6451984" cy="155538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/>
              <a:t>     </a:t>
            </a: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</a:rPr>
              <a:t>Вопросы </a:t>
            </a:r>
            <a:r>
              <a:rPr lang="ru-RU" b="0" dirty="0">
                <a:solidFill>
                  <a:schemeClr val="accent1">
                    <a:lumMod val="75000"/>
                  </a:schemeClr>
                </a:solidFill>
              </a:rPr>
              <a:t>интеграции общего и дополнительного образования детей </a:t>
            </a: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b="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применительно </a:t>
            </a:r>
            <a:r>
              <a:rPr lang="ru-RU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 реализации в общеобразовательных учреждениях </a:t>
            </a:r>
            <a:endParaRPr lang="ru-RU" b="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основных </a:t>
            </a:r>
            <a:r>
              <a:rPr lang="ru-RU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 дополнительных общеобразовательных программ </a:t>
            </a:r>
            <a:endParaRPr lang="ru-RU" b="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ru-RU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Закон Российской Федерации «Об образовании», ст.9), </a:t>
            </a:r>
            <a:endParaRPr lang="ru-RU" b="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</a:rPr>
              <a:t>       применительно </a:t>
            </a:r>
            <a:r>
              <a:rPr lang="ru-RU" b="0" dirty="0">
                <a:solidFill>
                  <a:schemeClr val="accent5">
                    <a:lumMod val="75000"/>
                  </a:schemeClr>
                </a:solidFill>
              </a:rPr>
              <a:t>к практике взаимодействия учреждений </a:t>
            </a:r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</a:rPr>
              <a:t>общего</a:t>
            </a:r>
          </a:p>
          <a:p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0" dirty="0">
                <a:solidFill>
                  <a:schemeClr val="accent5">
                    <a:lumMod val="75000"/>
                  </a:schemeClr>
                </a:solidFill>
              </a:rPr>
              <a:t>и дополнительного образования.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689" y="3147820"/>
            <a:ext cx="33412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Интеграция основных и дополнительных общеобразовательных программ в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ОО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3537" y="3263035"/>
            <a:ext cx="4629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Интеграция учреждений общего и дополнительного образования детей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0168" y="2728356"/>
            <a:ext cx="601724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01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650288" y="2840043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0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24" y="267471"/>
            <a:ext cx="5638800" cy="1094532"/>
          </a:xfrm>
        </p:spPr>
        <p:txBody>
          <a:bodyPr/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Интеграция основных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дополнительных общеобразовательных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программ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ОО: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4296" y="1362003"/>
            <a:ext cx="4114800" cy="264992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Элективные курсы</a:t>
            </a:r>
          </a:p>
          <a:p>
            <a:pPr marL="285750" indent="-285750">
              <a:buFontTx/>
              <a:buChar char="-"/>
            </a:pP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Внеурочная деятельность</a:t>
            </a:r>
          </a:p>
          <a:p>
            <a:pPr marL="285750" indent="-285750">
              <a:buFontTx/>
              <a:buChar char="-"/>
            </a:pP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Курсы внеурочной деятельности</a:t>
            </a:r>
          </a:p>
          <a:p>
            <a:pPr marL="285750" indent="-285750">
              <a:buFontTx/>
              <a:buChar char="-"/>
            </a:pP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Школьный музей</a:t>
            </a:r>
          </a:p>
          <a:p>
            <a:pPr marL="285750" indent="-285750">
              <a:buFontTx/>
              <a:buChar char="-"/>
            </a:pP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Школьное самоуправление</a:t>
            </a:r>
          </a:p>
          <a:p>
            <a:pPr marL="285750" indent="-285750">
              <a:buFontTx/>
              <a:buChar char="-"/>
            </a:pP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Школьный театр</a:t>
            </a:r>
          </a:p>
          <a:p>
            <a:pPr marL="285750" indent="-285750">
              <a:buFontTx/>
              <a:buChar char="-"/>
            </a:pP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Медиа центр</a:t>
            </a:r>
          </a:p>
          <a:p>
            <a:pPr marL="285750" indent="-285750">
              <a:buFontTx/>
              <a:buChar char="-"/>
            </a:pP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ссоциации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, творческие лаборатории, научные общества 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обучающихся </a:t>
            </a:r>
          </a:p>
          <a:p>
            <a:pPr marL="285750" indent="-285750">
              <a:buFontTx/>
              <a:buChar char="-"/>
            </a:pPr>
            <a:endParaRPr lang="ru-RU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28420" y="150734"/>
            <a:ext cx="601724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22983" y="901147"/>
            <a:ext cx="1554328" cy="378565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Например, высокий уровень преподавания английского языка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позволил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организовать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театр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 репертуаром на английском языке, интерес к урокам географии и биологии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можно подкрепить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во внеурочной работе в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студиях, где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проводятся экологические исследования и прививается экологическая культура. 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24" y="152256"/>
            <a:ext cx="5638800" cy="1497781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Интеграция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учреждений общего и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дополнительного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образования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детей: 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913206" y="204655"/>
            <a:ext cx="570669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24296" y="1362003"/>
            <a:ext cx="4114800" cy="213145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0" smtClean="0"/>
          </a:p>
          <a:p>
            <a:pPr marL="285750" indent="-285750">
              <a:buFontTx/>
              <a:buChar char="-"/>
            </a:pPr>
            <a:r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t>внутришкольная профилизация на основе профильных классов или профильных групп; </a:t>
            </a:r>
          </a:p>
          <a:p>
            <a:pPr marL="285750" indent="-285750">
              <a:buFontTx/>
              <a:buChar char="-"/>
            </a:pPr>
            <a:r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t>использование механизмов дистанционного обучения в ресурсном центре; </a:t>
            </a:r>
          </a:p>
          <a:p>
            <a:r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t>-     муниципальная сеть с одним-двумя ресурсными центрами транспортной доступности,  </a:t>
            </a:r>
          </a:p>
          <a:p>
            <a:pPr marL="285750" indent="-285750">
              <a:buFontTx/>
              <a:buChar char="-"/>
            </a:pPr>
            <a:r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t>организация социального партнёрства с вузами, образовательными учреждениями </a:t>
            </a:r>
          </a:p>
          <a:p>
            <a:r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t> среднего профессионального образования, учреждениями дополнительного</a:t>
            </a:r>
          </a:p>
          <a:p>
            <a:r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t> образования детей, предприятиями и организациями, а также учреждениями </a:t>
            </a:r>
          </a:p>
          <a:p>
            <a:r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t>науки, культуры и спорта  (технопарки, бизнес-инкубаторы, библиотеки, музеи, театры,</a:t>
            </a:r>
          </a:p>
          <a:p>
            <a:r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t> спортивные комплексы и др.).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7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t="25230" r="15785" b="5607"/>
          <a:stretch/>
        </p:blipFill>
        <p:spPr bwMode="auto">
          <a:xfrm>
            <a:off x="298608" y="209863"/>
            <a:ext cx="8546784" cy="489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41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27593" r="16952" b="2939"/>
          <a:stretch/>
        </p:blipFill>
        <p:spPr bwMode="auto">
          <a:xfrm>
            <a:off x="309082" y="73623"/>
            <a:ext cx="8451201" cy="499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93144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1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FC000"/>
      </a:accent1>
      <a:accent2>
        <a:srgbClr val="FF3F5F"/>
      </a:accent2>
      <a:accent3>
        <a:srgbClr val="2AC2AC"/>
      </a:accent3>
      <a:accent4>
        <a:srgbClr val="3BC7E2"/>
      </a:accent4>
      <a:accent5>
        <a:srgbClr val="2993FF"/>
      </a:accent5>
      <a:accent6>
        <a:srgbClr val="7F739A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33200</TotalTime>
  <Words>448</Words>
  <Application>Microsoft Office PowerPoint</Application>
  <PresentationFormat>Экран (16:9)</PresentationFormat>
  <Paragraphs>74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1_Custom Design</vt:lpstr>
      <vt:lpstr>3_Custom Design</vt:lpstr>
      <vt:lpstr>Тема Office</vt:lpstr>
      <vt:lpstr>ОБРАЗОВАТЕЛЬНЫЙ ДУЭТ:  ИНТЕГРАЦИЯ ОБЩЕГО И ДОПОЛНИТЕЛЬНОГО  ОБРАЗОВАНИЯ ДЛЯ ЛИДЕРСТВА ШКОЛЫ</vt:lpstr>
      <vt:lpstr>ФГОС о важности взаимодействия общего  и дополнительного образования</vt:lpstr>
      <vt:lpstr>Интеграция общего и дополнительного образования  способствует*:</vt:lpstr>
      <vt:lpstr>Презентация PowerPoint</vt:lpstr>
      <vt:lpstr>Презентация PowerPoint</vt:lpstr>
      <vt:lpstr>Интеграция основных  и дополнительных общеобразовательных  программ в ОО:  </vt:lpstr>
      <vt:lpstr> Интеграция учреждений общего и  дополнительного образования детей: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dfdfdfdfd</dc:title>
  <dc:creator>High Tech</dc:creator>
  <cp:lastModifiedBy>Вера Арнаутова</cp:lastModifiedBy>
  <cp:revision>7409</cp:revision>
  <dcterms:created xsi:type="dcterms:W3CDTF">2014-09-03T19:30:44Z</dcterms:created>
  <dcterms:modified xsi:type="dcterms:W3CDTF">2025-08-26T19:19:55Z</dcterms:modified>
</cp:coreProperties>
</file>