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3"/>
  </p:notesMasterIdLst>
  <p:sldIdLst>
    <p:sldId id="256" r:id="rId2"/>
    <p:sldId id="259" r:id="rId3"/>
    <p:sldId id="260" r:id="rId4"/>
    <p:sldId id="257" r:id="rId5"/>
    <p:sldId id="261" r:id="rId6"/>
    <p:sldId id="262" r:id="rId7"/>
    <p:sldId id="263" r:id="rId8"/>
    <p:sldId id="265" r:id="rId9"/>
    <p:sldId id="266" r:id="rId10"/>
    <p:sldId id="269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5F90BD-CF8E-4835-AD22-EBCC4B2C0BBF}" type="datetimeFigureOut">
              <a:rPr lang="ru-RU" smtClean="0"/>
              <a:pPr/>
              <a:t>31.08.2026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585796-088A-46E6-93C7-6787D6206DD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-639763" y="1670050"/>
            <a:ext cx="6010276" cy="4508500"/>
          </a:xfrm>
          <a:prstGeom prst="rect">
            <a:avLst/>
          </a:prstGeom>
          <a:ln w="0">
            <a:noFill/>
          </a:ln>
        </p:spPr>
      </p:sp>
      <p:sp>
        <p:nvSpPr>
          <p:cNvPr id="2257" name="PlaceHolder 2"/>
          <p:cNvSpPr>
            <a:spLocks noGrp="1"/>
          </p:cNvSpPr>
          <p:nvPr>
            <p:ph type="body"/>
          </p:nvPr>
        </p:nvSpPr>
        <p:spPr>
          <a:xfrm>
            <a:off x="473117" y="6429175"/>
            <a:ext cx="3784684" cy="5259663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endParaRPr lang="ru-RU" sz="2000" b="0" strike="noStrike" spc="-1" dirty="0">
              <a:latin typeface="Arial"/>
            </a:endParaRPr>
          </a:p>
        </p:txBody>
      </p:sp>
      <p:sp>
        <p:nvSpPr>
          <p:cNvPr id="2258" name="PlaceHolder 3"/>
          <p:cNvSpPr>
            <a:spLocks noGrp="1"/>
          </p:cNvSpPr>
          <p:nvPr>
            <p:ph type="sldNum"/>
          </p:nvPr>
        </p:nvSpPr>
        <p:spPr>
          <a:xfrm>
            <a:off x="2680001" y="12688652"/>
            <a:ext cx="2049923" cy="669605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  <a:buNone/>
            </a:pPr>
            <a:fld id="{5E275C7B-F14E-4284-AFAD-66A837C54F01}" type="slidenum">
              <a:rPr lang="ru-RU" sz="1200" b="0" strike="noStrike" spc="-1">
                <a:latin typeface="Times New Roman"/>
              </a:rPr>
              <a:pPr algn="r">
                <a:lnSpc>
                  <a:spcPct val="100000"/>
                </a:lnSpc>
                <a:buNone/>
              </a:pPr>
              <a:t>2</a:t>
            </a:fld>
            <a:endParaRPr lang="ru-RU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2000240"/>
            <a:ext cx="7815290" cy="3386161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Приоритетные направления развития МАОУ «СОШ № 93» в условиях  дальнейшей модернизации системы общего образования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57165"/>
            <a:ext cx="2214578" cy="1292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3" name="Рисунок 1"/>
          <p:cNvPicPr/>
          <p:nvPr/>
        </p:nvPicPr>
        <p:blipFill>
          <a:blip r:embed="rId3">
            <a:extLst>
              <a:ext uri="{BEBA8EAE-BF5A-486C-A8C5-ECC9F3942E4B}">
                <a14:imgProps xmlns="" xmlns:a14="http://schemas.microsoft.com/office/drawing/2010/main">
                  <a14:imgLayer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rcRect t="48547"/>
          <a:stretch/>
        </p:blipFill>
        <p:spPr>
          <a:xfrm>
            <a:off x="0" y="0"/>
            <a:ext cx="9143820" cy="6857640"/>
          </a:xfrm>
          <a:prstGeom prst="rect">
            <a:avLst/>
          </a:prstGeom>
          <a:ln w="0">
            <a:noFill/>
          </a:ln>
        </p:spPr>
      </p:pic>
      <p:sp>
        <p:nvSpPr>
          <p:cNvPr id="394" name="Прямоугольник: скругленные углы 74"/>
          <p:cNvSpPr/>
          <p:nvPr/>
        </p:nvSpPr>
        <p:spPr>
          <a:xfrm>
            <a:off x="3977910" y="341640"/>
            <a:ext cx="1997460" cy="415440"/>
          </a:xfrm>
          <a:prstGeom prst="roundRect">
            <a:avLst>
              <a:gd name="adj" fmla="val 16667"/>
            </a:avLst>
          </a:prstGeom>
          <a:solidFill>
            <a:srgbClr val="0D4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95" name="Прямоугольник: скругленные углы 73"/>
          <p:cNvSpPr/>
          <p:nvPr/>
        </p:nvSpPr>
        <p:spPr>
          <a:xfrm>
            <a:off x="397440" y="341640"/>
            <a:ext cx="2879820" cy="415440"/>
          </a:xfrm>
          <a:prstGeom prst="roundRect">
            <a:avLst>
              <a:gd name="adj" fmla="val 16667"/>
            </a:avLst>
          </a:prstGeom>
          <a:solidFill>
            <a:srgbClr val="0D4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96" name="Прямоугольник: скругленные верхние углы 43"/>
          <p:cNvSpPr/>
          <p:nvPr/>
        </p:nvSpPr>
        <p:spPr>
          <a:xfrm>
            <a:off x="3980880" y="1459440"/>
            <a:ext cx="3212730" cy="1808640"/>
          </a:xfrm>
          <a:prstGeom prst="round2SameRect">
            <a:avLst>
              <a:gd name="adj1" fmla="val 10172"/>
              <a:gd name="adj2" fmla="val 0"/>
            </a:avLst>
          </a:prstGeom>
          <a:solidFill>
            <a:srgbClr val="ECF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97" name="Прямоугольник: скругленные верхние углы 44"/>
          <p:cNvSpPr/>
          <p:nvPr/>
        </p:nvSpPr>
        <p:spPr>
          <a:xfrm>
            <a:off x="3977910" y="3258360"/>
            <a:ext cx="3215430" cy="1486800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D8E5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98" name="Прямоугольник: скругленные верхние углы 45"/>
          <p:cNvSpPr/>
          <p:nvPr/>
        </p:nvSpPr>
        <p:spPr>
          <a:xfrm flipV="1">
            <a:off x="3977910" y="4734720"/>
            <a:ext cx="3215430" cy="1843200"/>
          </a:xfrm>
          <a:prstGeom prst="round2SameRect">
            <a:avLst>
              <a:gd name="adj1" fmla="val 16667"/>
              <a:gd name="adj2" fmla="val 0"/>
            </a:avLst>
          </a:prstGeom>
          <a:solidFill>
            <a:srgbClr val="C9DB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99" name="Прямоугольник: скругленные верхние углы 36"/>
          <p:cNvSpPr/>
          <p:nvPr/>
        </p:nvSpPr>
        <p:spPr>
          <a:xfrm>
            <a:off x="397440" y="1459440"/>
            <a:ext cx="2835540" cy="1027440"/>
          </a:xfrm>
          <a:prstGeom prst="round2SameRect">
            <a:avLst>
              <a:gd name="adj1" fmla="val 16667"/>
              <a:gd name="adj2" fmla="val 0"/>
            </a:avLst>
          </a:prstGeom>
          <a:solidFill>
            <a:srgbClr val="F2F7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00" name="Прямоугольник: скругленные верхние углы 37"/>
          <p:cNvSpPr/>
          <p:nvPr/>
        </p:nvSpPr>
        <p:spPr>
          <a:xfrm>
            <a:off x="397440" y="2482200"/>
            <a:ext cx="2835540" cy="1027440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E4F0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01" name="Прямоугольник: скругленные верхние углы 38"/>
          <p:cNvSpPr/>
          <p:nvPr/>
        </p:nvSpPr>
        <p:spPr>
          <a:xfrm>
            <a:off x="397440" y="3504960"/>
            <a:ext cx="2835540" cy="1027440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DBEB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02" name="Прямоугольник: скругленные верхние углы 39"/>
          <p:cNvSpPr/>
          <p:nvPr/>
        </p:nvSpPr>
        <p:spPr>
          <a:xfrm>
            <a:off x="397440" y="4528080"/>
            <a:ext cx="2835540" cy="1027440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C7E0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03" name="Прямоугольник: скругленные верхние углы 41"/>
          <p:cNvSpPr/>
          <p:nvPr/>
        </p:nvSpPr>
        <p:spPr>
          <a:xfrm flipV="1">
            <a:off x="397440" y="5550480"/>
            <a:ext cx="2835540" cy="1027440"/>
          </a:xfrm>
          <a:prstGeom prst="round2SameRect">
            <a:avLst>
              <a:gd name="adj1" fmla="val 16667"/>
              <a:gd name="adj2" fmla="val 0"/>
            </a:avLst>
          </a:prstGeom>
          <a:solidFill>
            <a:srgbClr val="A4CD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05" name="TextBox 3"/>
          <p:cNvSpPr/>
          <p:nvPr/>
        </p:nvSpPr>
        <p:spPr>
          <a:xfrm>
            <a:off x="357158" y="285728"/>
            <a:ext cx="3357586" cy="46021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2000" b="1" strike="noStrike" spc="-1" dirty="0">
                <a:solidFill>
                  <a:schemeClr val="bg1"/>
                </a:solidFill>
                <a:latin typeface="Akrobat ExtraBold"/>
              </a:rPr>
              <a:t>Федеральный уровень</a:t>
            </a:r>
            <a:r>
              <a:rPr lang="ru-RU" sz="2400" b="0" strike="noStrike" spc="-1" dirty="0">
                <a:latin typeface="Akrobat ExtraBold"/>
              </a:rPr>
              <a:t>: </a:t>
            </a:r>
            <a:endParaRPr lang="ru-RU" sz="2400" b="0" strike="noStrike" spc="-1" dirty="0">
              <a:latin typeface="Arial"/>
            </a:endParaRPr>
          </a:p>
        </p:txBody>
      </p:sp>
      <p:sp>
        <p:nvSpPr>
          <p:cNvPr id="406" name="TextBox 4"/>
          <p:cNvSpPr/>
          <p:nvPr/>
        </p:nvSpPr>
        <p:spPr>
          <a:xfrm>
            <a:off x="4058640" y="298440"/>
            <a:ext cx="1868400" cy="82954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2400" b="0" strike="noStrike" spc="-1" dirty="0">
                <a:solidFill>
                  <a:srgbClr val="FFFFFF"/>
                </a:solidFill>
                <a:latin typeface="Akrobat ExtraBold"/>
              </a:rPr>
              <a:t>Актуальная задача:</a:t>
            </a:r>
            <a:endParaRPr lang="ru-RU" sz="2400" b="0" strike="noStrike" spc="-1" dirty="0">
              <a:latin typeface="Arial"/>
            </a:endParaRPr>
          </a:p>
        </p:txBody>
      </p:sp>
      <p:sp>
        <p:nvSpPr>
          <p:cNvPr id="407" name="TextBox 5"/>
          <p:cNvSpPr/>
          <p:nvPr/>
        </p:nvSpPr>
        <p:spPr>
          <a:xfrm>
            <a:off x="3598021" y="746641"/>
            <a:ext cx="4617317" cy="83877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90000"/>
              </a:lnSpc>
              <a:buNone/>
            </a:pPr>
            <a:r>
              <a:rPr lang="ru-RU" sz="1800" b="0" strike="noStrike" spc="-1" dirty="0">
                <a:solidFill>
                  <a:srgbClr val="0D4798"/>
                </a:solidFill>
                <a:latin typeface="Akrobat SemiBold"/>
              </a:rPr>
              <a:t>обеспечение качества образования для обеспечения  </a:t>
            </a:r>
            <a:r>
              <a:rPr lang="ru-RU" sz="1800" b="0" strike="noStrike" spc="-1" dirty="0" smtClean="0">
                <a:solidFill>
                  <a:srgbClr val="0D4798"/>
                </a:solidFill>
                <a:latin typeface="Akrobat SemiBold"/>
              </a:rPr>
              <a:t>мировоззренческого </a:t>
            </a:r>
            <a:r>
              <a:rPr lang="ru-RU" sz="1800" b="0" strike="noStrike" spc="-1" dirty="0">
                <a:solidFill>
                  <a:srgbClr val="0D4798"/>
                </a:solidFill>
                <a:latin typeface="Akrobat SemiBold"/>
              </a:rPr>
              <a:t>и технологического суверенитета   </a:t>
            </a:r>
            <a:endParaRPr lang="ru-RU" sz="1800" b="0" strike="noStrike" spc="-1" dirty="0">
              <a:latin typeface="Arial"/>
            </a:endParaRPr>
          </a:p>
        </p:txBody>
      </p:sp>
      <p:sp>
        <p:nvSpPr>
          <p:cNvPr id="408" name="TextBox 8"/>
          <p:cNvSpPr/>
          <p:nvPr/>
        </p:nvSpPr>
        <p:spPr>
          <a:xfrm>
            <a:off x="1144530" y="5852520"/>
            <a:ext cx="1565730" cy="419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2400" b="0" strike="noStrike" spc="-1">
                <a:latin typeface="Akrobat SemiBold"/>
                <a:ea typeface="Calibri"/>
              </a:rPr>
              <a:t>ФГОС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409" name="TextBox 9"/>
          <p:cNvSpPr/>
          <p:nvPr/>
        </p:nvSpPr>
        <p:spPr>
          <a:xfrm>
            <a:off x="1144530" y="4829400"/>
            <a:ext cx="1617030" cy="419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2400" b="0" strike="noStrike" spc="-1" dirty="0">
                <a:solidFill>
                  <a:srgbClr val="000000"/>
                </a:solidFill>
                <a:latin typeface="Akrobat SemiBold"/>
                <a:ea typeface="Calibri"/>
              </a:rPr>
              <a:t>ФООП</a:t>
            </a:r>
            <a:endParaRPr lang="ru-RU" sz="2400" b="0" strike="noStrike" spc="-1" dirty="0">
              <a:latin typeface="Arial"/>
            </a:endParaRPr>
          </a:p>
        </p:txBody>
      </p:sp>
      <p:sp>
        <p:nvSpPr>
          <p:cNvPr id="410" name="TextBox 10"/>
          <p:cNvSpPr/>
          <p:nvPr/>
        </p:nvSpPr>
        <p:spPr>
          <a:xfrm>
            <a:off x="1144530" y="3679560"/>
            <a:ext cx="1851120" cy="75567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2400" b="0" strike="noStrike" spc="-1" dirty="0">
                <a:solidFill>
                  <a:srgbClr val="000000"/>
                </a:solidFill>
                <a:latin typeface="Akrobat SemiBold"/>
                <a:ea typeface="Calibri"/>
              </a:rPr>
              <a:t>Единые учебники</a:t>
            </a:r>
            <a:endParaRPr lang="ru-RU" sz="2400" b="0" strike="noStrike" spc="-1" dirty="0">
              <a:latin typeface="Arial"/>
            </a:endParaRPr>
          </a:p>
        </p:txBody>
      </p:sp>
      <p:sp>
        <p:nvSpPr>
          <p:cNvPr id="411" name="TextBox 11"/>
          <p:cNvSpPr/>
          <p:nvPr/>
        </p:nvSpPr>
        <p:spPr>
          <a:xfrm>
            <a:off x="1144530" y="2617560"/>
            <a:ext cx="1918890" cy="92187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2000" b="0" strike="noStrike" spc="-1" dirty="0">
                <a:solidFill>
                  <a:srgbClr val="000000"/>
                </a:solidFill>
                <a:latin typeface="Akrobat SemiBold"/>
                <a:ea typeface="Calibri"/>
              </a:rPr>
              <a:t>Единая система 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2000" b="0" strike="noStrike" spc="-1" dirty="0">
                <a:solidFill>
                  <a:srgbClr val="000000"/>
                </a:solidFill>
                <a:latin typeface="Akrobat SemiBold"/>
                <a:ea typeface="Calibri"/>
              </a:rPr>
              <a:t>воспитания</a:t>
            </a:r>
            <a:endParaRPr lang="ru-RU" sz="2000" b="0" strike="noStrike" spc="-1" dirty="0">
              <a:latin typeface="Arial"/>
            </a:endParaRPr>
          </a:p>
        </p:txBody>
      </p:sp>
      <p:sp>
        <p:nvSpPr>
          <p:cNvPr id="412" name="TextBox 12"/>
          <p:cNvSpPr/>
          <p:nvPr/>
        </p:nvSpPr>
        <p:spPr>
          <a:xfrm>
            <a:off x="1144530" y="1594800"/>
            <a:ext cx="1952840" cy="92187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2000" b="0" strike="noStrike" spc="-1" dirty="0">
                <a:solidFill>
                  <a:srgbClr val="000000"/>
                </a:solidFill>
                <a:latin typeface="Akrobat SemiBold"/>
                <a:ea typeface="Calibri"/>
              </a:rPr>
              <a:t>Единая система 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2000" b="0" strike="noStrike" spc="-1" dirty="0">
                <a:solidFill>
                  <a:srgbClr val="000000"/>
                </a:solidFill>
                <a:latin typeface="Akrobat SemiBold"/>
                <a:ea typeface="Calibri"/>
              </a:rPr>
              <a:t>оценивания</a:t>
            </a:r>
            <a:endParaRPr lang="ru-RU" sz="2000" b="0" strike="noStrike" spc="-1" dirty="0">
              <a:latin typeface="Arial"/>
            </a:endParaRPr>
          </a:p>
        </p:txBody>
      </p:sp>
      <p:sp>
        <p:nvSpPr>
          <p:cNvPr id="413" name="TextBox 13"/>
          <p:cNvSpPr/>
          <p:nvPr/>
        </p:nvSpPr>
        <p:spPr>
          <a:xfrm>
            <a:off x="4246290" y="2099880"/>
            <a:ext cx="3111792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2000" b="0" strike="noStrike" spc="-1" dirty="0">
                <a:solidFill>
                  <a:srgbClr val="000000"/>
                </a:solidFill>
                <a:latin typeface="Akrobat SemiBold"/>
                <a:ea typeface="Calibri"/>
              </a:rPr>
              <a:t>Методическая служба</a:t>
            </a:r>
            <a:endParaRPr lang="ru-RU" sz="2000" b="0" strike="noStrike" spc="-1" dirty="0">
              <a:latin typeface="Arial"/>
            </a:endParaRPr>
          </a:p>
        </p:txBody>
      </p:sp>
      <p:sp>
        <p:nvSpPr>
          <p:cNvPr id="414" name="TextBox 14"/>
          <p:cNvSpPr/>
          <p:nvPr/>
        </p:nvSpPr>
        <p:spPr>
          <a:xfrm>
            <a:off x="4246290" y="1442160"/>
            <a:ext cx="3111792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2000" b="0" strike="noStrike" spc="-1" dirty="0">
                <a:solidFill>
                  <a:srgbClr val="000000"/>
                </a:solidFill>
                <a:latin typeface="Akrobat SemiBold"/>
                <a:ea typeface="Calibri"/>
              </a:rPr>
              <a:t>Инструменты оценки качества образования</a:t>
            </a:r>
            <a:endParaRPr lang="ru-RU" sz="2000" b="0" strike="noStrike" spc="-1" dirty="0">
              <a:latin typeface="Arial"/>
            </a:endParaRPr>
          </a:p>
        </p:txBody>
      </p:sp>
      <p:sp>
        <p:nvSpPr>
          <p:cNvPr id="415" name="TextBox 15"/>
          <p:cNvSpPr/>
          <p:nvPr/>
        </p:nvSpPr>
        <p:spPr>
          <a:xfrm>
            <a:off x="4246290" y="2750400"/>
            <a:ext cx="2826040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2000" b="0" strike="noStrike" spc="-1" dirty="0">
                <a:solidFill>
                  <a:srgbClr val="000000"/>
                </a:solidFill>
                <a:latin typeface="Akrobat SemiBold"/>
                <a:ea typeface="Calibri"/>
              </a:rPr>
              <a:t>Бережная школа</a:t>
            </a:r>
            <a:endParaRPr lang="ru-RU" sz="2000" b="0" strike="noStrike" spc="-1" dirty="0">
              <a:latin typeface="Arial"/>
            </a:endParaRPr>
          </a:p>
        </p:txBody>
      </p:sp>
      <p:sp>
        <p:nvSpPr>
          <p:cNvPr id="416" name="TextBox 16"/>
          <p:cNvSpPr/>
          <p:nvPr/>
        </p:nvSpPr>
        <p:spPr>
          <a:xfrm>
            <a:off x="4103965" y="3397104"/>
            <a:ext cx="3133925" cy="92187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2000" b="0" strike="noStrike" spc="-1" dirty="0">
                <a:solidFill>
                  <a:srgbClr val="000000"/>
                </a:solidFill>
                <a:latin typeface="Akrobat SemiBold"/>
                <a:ea typeface="Calibri"/>
              </a:rPr>
              <a:t>Комплексный план повышения качества </a:t>
            </a:r>
            <a:r>
              <a:rPr lang="ru-RU" sz="2000" b="0" strike="noStrike" spc="-1" dirty="0" err="1">
                <a:solidFill>
                  <a:srgbClr val="000000"/>
                </a:solidFill>
                <a:latin typeface="Akrobat SemiBold"/>
                <a:ea typeface="Calibri"/>
              </a:rPr>
              <a:t>МиЕН</a:t>
            </a:r>
            <a:endParaRPr lang="ru-RU" sz="2000" b="0" strike="noStrike" spc="-1" dirty="0">
              <a:latin typeface="Arial"/>
            </a:endParaRPr>
          </a:p>
        </p:txBody>
      </p:sp>
      <p:sp>
        <p:nvSpPr>
          <p:cNvPr id="417" name="TextBox 17"/>
          <p:cNvSpPr/>
          <p:nvPr/>
        </p:nvSpPr>
        <p:spPr>
          <a:xfrm>
            <a:off x="4104540" y="4202251"/>
            <a:ext cx="3253542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2000" b="0" strike="noStrike" spc="-1" dirty="0">
                <a:solidFill>
                  <a:srgbClr val="000000"/>
                </a:solidFill>
                <a:latin typeface="Akrobat SemiBold"/>
                <a:ea typeface="Calibri"/>
              </a:rPr>
              <a:t>Искусственный интеллект </a:t>
            </a:r>
            <a:endParaRPr lang="ru-RU" sz="2000" b="0" strike="noStrike" spc="-1" dirty="0">
              <a:latin typeface="Arial"/>
            </a:endParaRPr>
          </a:p>
        </p:txBody>
      </p:sp>
      <p:sp>
        <p:nvSpPr>
          <p:cNvPr id="418" name="TextBox 18"/>
          <p:cNvSpPr/>
          <p:nvPr/>
        </p:nvSpPr>
        <p:spPr>
          <a:xfrm>
            <a:off x="3929058" y="4786322"/>
            <a:ext cx="3754182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2000" b="0" strike="noStrike" spc="-1" dirty="0">
                <a:solidFill>
                  <a:srgbClr val="000000"/>
                </a:solidFill>
                <a:latin typeface="Akrobat SemiBold"/>
                <a:ea typeface="Calibri"/>
              </a:rPr>
              <a:t>Историческое просвещение </a:t>
            </a:r>
            <a:endParaRPr lang="ru-RU" sz="2000" b="0" strike="noStrike" spc="-1" dirty="0">
              <a:latin typeface="Arial"/>
            </a:endParaRPr>
          </a:p>
        </p:txBody>
      </p:sp>
      <p:sp>
        <p:nvSpPr>
          <p:cNvPr id="419" name="TextBox 19"/>
          <p:cNvSpPr/>
          <p:nvPr/>
        </p:nvSpPr>
        <p:spPr>
          <a:xfrm>
            <a:off x="4106014" y="5302315"/>
            <a:ext cx="3109191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2000" b="0" strike="noStrike" spc="-1" dirty="0">
                <a:solidFill>
                  <a:srgbClr val="000000"/>
                </a:solidFill>
                <a:latin typeface="Akrobat SemiBold"/>
                <a:ea typeface="Calibri"/>
              </a:rPr>
              <a:t>Школьные библиотеки</a:t>
            </a:r>
            <a:endParaRPr lang="ru-RU" sz="2000" b="0" strike="noStrike" spc="-1" dirty="0">
              <a:latin typeface="Arial"/>
            </a:endParaRPr>
          </a:p>
        </p:txBody>
      </p:sp>
      <p:sp>
        <p:nvSpPr>
          <p:cNvPr id="420" name="TextBox 20"/>
          <p:cNvSpPr/>
          <p:nvPr/>
        </p:nvSpPr>
        <p:spPr>
          <a:xfrm>
            <a:off x="4104540" y="5743578"/>
            <a:ext cx="3396418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2000" b="0" strike="noStrike" spc="-1" dirty="0">
                <a:solidFill>
                  <a:srgbClr val="000000"/>
                </a:solidFill>
                <a:ea typeface="Calibri"/>
              </a:rPr>
              <a:t>Работа с детьми </a:t>
            </a:r>
            <a:r>
              <a:rPr sz="2000" dirty="0"/>
              <a:t/>
            </a:r>
            <a:br>
              <a:rPr sz="2000" dirty="0"/>
            </a:br>
            <a:r>
              <a:rPr lang="ru-RU" sz="2000" b="0" strike="noStrike" spc="-1" dirty="0">
                <a:solidFill>
                  <a:srgbClr val="000000"/>
                </a:solidFill>
                <a:ea typeface="Calibri"/>
              </a:rPr>
              <a:t>с миграционной историей </a:t>
            </a:r>
            <a:endParaRPr lang="ru-RU" sz="2000" b="0" strike="noStrike" spc="-1" dirty="0"/>
          </a:p>
        </p:txBody>
      </p:sp>
      <p:sp>
        <p:nvSpPr>
          <p:cNvPr id="421" name="TextBox 22"/>
          <p:cNvSpPr/>
          <p:nvPr/>
        </p:nvSpPr>
        <p:spPr>
          <a:xfrm>
            <a:off x="7538400" y="2036083"/>
            <a:ext cx="1605600" cy="83877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90000"/>
              </a:lnSpc>
              <a:buNone/>
            </a:pPr>
            <a:r>
              <a:rPr lang="ru-RU" sz="1800" b="0" strike="noStrike" spc="-1" dirty="0">
                <a:solidFill>
                  <a:srgbClr val="002060"/>
                </a:solidFill>
                <a:latin typeface="Akrobat SemiBold"/>
              </a:rPr>
              <a:t>Универсальные инструменты</a:t>
            </a:r>
            <a:endParaRPr lang="ru-RU" sz="1800" b="0" strike="noStrike" spc="-1" dirty="0">
              <a:latin typeface="Arial"/>
            </a:endParaRPr>
          </a:p>
        </p:txBody>
      </p:sp>
      <p:sp>
        <p:nvSpPr>
          <p:cNvPr id="422" name="TextBox 24"/>
          <p:cNvSpPr/>
          <p:nvPr/>
        </p:nvSpPr>
        <p:spPr>
          <a:xfrm>
            <a:off x="7576470" y="3684915"/>
            <a:ext cx="1506780" cy="83877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90000"/>
              </a:lnSpc>
              <a:buNone/>
            </a:pPr>
            <a:r>
              <a:rPr lang="ru-RU" sz="1800" b="0" strike="noStrike" spc="-1" dirty="0">
                <a:solidFill>
                  <a:srgbClr val="002060"/>
                </a:solidFill>
                <a:latin typeface="Akrobat SemiBold"/>
              </a:rPr>
              <a:t>Технологический суверенитет</a:t>
            </a:r>
            <a:endParaRPr lang="ru-RU" sz="1800" b="0" strike="noStrike" spc="-1" dirty="0">
              <a:latin typeface="Arial"/>
            </a:endParaRPr>
          </a:p>
        </p:txBody>
      </p:sp>
      <p:sp>
        <p:nvSpPr>
          <p:cNvPr id="423" name="TextBox 25"/>
          <p:cNvSpPr/>
          <p:nvPr/>
        </p:nvSpPr>
        <p:spPr>
          <a:xfrm>
            <a:off x="7507620" y="5359446"/>
            <a:ext cx="1756755" cy="83877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90000"/>
              </a:lnSpc>
              <a:buNone/>
            </a:pPr>
            <a:r>
              <a:rPr lang="ru-RU" sz="1800" b="0" strike="noStrike" spc="-1" dirty="0">
                <a:solidFill>
                  <a:srgbClr val="002060"/>
                </a:solidFill>
                <a:latin typeface="Akrobat SemiBold"/>
              </a:rPr>
              <a:t>Мировоззренческий суверенитет</a:t>
            </a:r>
            <a:endParaRPr lang="ru-RU" sz="1800" b="0" strike="noStrike" spc="-1" dirty="0">
              <a:latin typeface="Arial"/>
            </a:endParaRPr>
          </a:p>
        </p:txBody>
      </p:sp>
      <p:sp>
        <p:nvSpPr>
          <p:cNvPr id="424" name="Прямая соединительная линия 27"/>
          <p:cNvSpPr/>
          <p:nvPr/>
        </p:nvSpPr>
        <p:spPr>
          <a:xfrm>
            <a:off x="398250" y="2489040"/>
            <a:ext cx="2879010" cy="2520"/>
          </a:xfrm>
          <a:prstGeom prst="line">
            <a:avLst/>
          </a:prstGeom>
          <a:ln w="28575" cap="rnd">
            <a:solidFill>
              <a:srgbClr val="0D479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25" name="Прямая соединительная линия 28"/>
          <p:cNvSpPr/>
          <p:nvPr/>
        </p:nvSpPr>
        <p:spPr>
          <a:xfrm>
            <a:off x="398250" y="3509640"/>
            <a:ext cx="2835000" cy="360"/>
          </a:xfrm>
          <a:prstGeom prst="line">
            <a:avLst/>
          </a:prstGeom>
          <a:ln w="28575" cap="rnd">
            <a:solidFill>
              <a:srgbClr val="0D479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26" name="Прямая соединительная линия 29"/>
          <p:cNvSpPr/>
          <p:nvPr/>
        </p:nvSpPr>
        <p:spPr>
          <a:xfrm>
            <a:off x="398250" y="4530240"/>
            <a:ext cx="2835000" cy="360"/>
          </a:xfrm>
          <a:prstGeom prst="line">
            <a:avLst/>
          </a:prstGeom>
          <a:ln w="28575" cap="rnd">
            <a:solidFill>
              <a:srgbClr val="0D479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27" name="Прямая соединительная линия 30"/>
          <p:cNvSpPr/>
          <p:nvPr/>
        </p:nvSpPr>
        <p:spPr>
          <a:xfrm>
            <a:off x="398250" y="5551200"/>
            <a:ext cx="2835000" cy="360"/>
          </a:xfrm>
          <a:prstGeom prst="line">
            <a:avLst/>
          </a:prstGeom>
          <a:ln w="28575" cap="rnd">
            <a:solidFill>
              <a:srgbClr val="0D479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28" name="Прямая соединительная линия 46"/>
          <p:cNvSpPr/>
          <p:nvPr/>
        </p:nvSpPr>
        <p:spPr>
          <a:xfrm>
            <a:off x="3984930" y="3258000"/>
            <a:ext cx="3213000" cy="360"/>
          </a:xfrm>
          <a:prstGeom prst="line">
            <a:avLst/>
          </a:prstGeom>
          <a:ln w="28575" cap="rnd">
            <a:solidFill>
              <a:srgbClr val="0D479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29" name="Прямая соединительная линия 47"/>
          <p:cNvSpPr/>
          <p:nvPr/>
        </p:nvSpPr>
        <p:spPr>
          <a:xfrm>
            <a:off x="3984930" y="4734720"/>
            <a:ext cx="3213000" cy="360"/>
          </a:xfrm>
          <a:prstGeom prst="line">
            <a:avLst/>
          </a:prstGeom>
          <a:ln w="28575" cap="rnd">
            <a:solidFill>
              <a:srgbClr val="0D479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430" name="Рисунок 59"/>
          <p:cNvPicPr/>
          <p:nvPr/>
        </p:nvPicPr>
        <p:blipFill>
          <a:blip r:embed="rId4" cstate="print"/>
          <a:stretch/>
        </p:blipFill>
        <p:spPr>
          <a:xfrm>
            <a:off x="551880" y="5756760"/>
            <a:ext cx="461430" cy="615240"/>
          </a:xfrm>
          <a:prstGeom prst="rect">
            <a:avLst/>
          </a:prstGeom>
          <a:ln w="0">
            <a:noFill/>
          </a:ln>
        </p:spPr>
      </p:pic>
      <p:pic>
        <p:nvPicPr>
          <p:cNvPr id="431" name="Рисунок 61"/>
          <p:cNvPicPr/>
          <p:nvPr/>
        </p:nvPicPr>
        <p:blipFill>
          <a:blip r:embed="rId5" cstate="print"/>
          <a:stretch/>
        </p:blipFill>
        <p:spPr>
          <a:xfrm>
            <a:off x="551880" y="4734000"/>
            <a:ext cx="461430" cy="615240"/>
          </a:xfrm>
          <a:prstGeom prst="rect">
            <a:avLst/>
          </a:prstGeom>
          <a:ln w="0">
            <a:noFill/>
          </a:ln>
        </p:spPr>
      </p:pic>
      <p:pic>
        <p:nvPicPr>
          <p:cNvPr id="432" name="Рисунок 63"/>
          <p:cNvPicPr/>
          <p:nvPr/>
        </p:nvPicPr>
        <p:blipFill>
          <a:blip r:embed="rId6" cstate="print"/>
          <a:stretch/>
        </p:blipFill>
        <p:spPr>
          <a:xfrm>
            <a:off x="551880" y="3711240"/>
            <a:ext cx="461430" cy="615240"/>
          </a:xfrm>
          <a:prstGeom prst="rect">
            <a:avLst/>
          </a:prstGeom>
          <a:ln w="0">
            <a:noFill/>
          </a:ln>
        </p:spPr>
      </p:pic>
      <p:pic>
        <p:nvPicPr>
          <p:cNvPr id="433" name="Рисунок 65"/>
          <p:cNvPicPr/>
          <p:nvPr/>
        </p:nvPicPr>
        <p:blipFill>
          <a:blip r:embed="rId7" cstate="print"/>
          <a:stretch/>
        </p:blipFill>
        <p:spPr>
          <a:xfrm>
            <a:off x="551880" y="2688480"/>
            <a:ext cx="461430" cy="615240"/>
          </a:xfrm>
          <a:prstGeom prst="rect">
            <a:avLst/>
          </a:prstGeom>
          <a:ln w="0">
            <a:noFill/>
          </a:ln>
        </p:spPr>
      </p:pic>
      <p:pic>
        <p:nvPicPr>
          <p:cNvPr id="434" name="Рисунок 67"/>
          <p:cNvPicPr/>
          <p:nvPr/>
        </p:nvPicPr>
        <p:blipFill>
          <a:blip r:embed="rId8" cstate="print"/>
          <a:stretch/>
        </p:blipFill>
        <p:spPr>
          <a:xfrm>
            <a:off x="551880" y="1665720"/>
            <a:ext cx="461430" cy="615240"/>
          </a:xfrm>
          <a:prstGeom prst="rect">
            <a:avLst/>
          </a:prstGeom>
          <a:ln w="0">
            <a:noFill/>
          </a:ln>
        </p:spPr>
      </p:pic>
      <p:sp>
        <p:nvSpPr>
          <p:cNvPr id="435" name="Правая фигурная скобка 68"/>
          <p:cNvSpPr/>
          <p:nvPr/>
        </p:nvSpPr>
        <p:spPr>
          <a:xfrm>
            <a:off x="7237890" y="1463400"/>
            <a:ext cx="338580" cy="1760400"/>
          </a:xfrm>
          <a:prstGeom prst="rightBrace">
            <a:avLst>
              <a:gd name="adj1" fmla="val 51256"/>
              <a:gd name="adj2" fmla="val 50000"/>
            </a:avLst>
          </a:prstGeom>
          <a:noFill/>
          <a:ln w="3175" cap="rnd">
            <a:solidFill>
              <a:srgbClr val="0D47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36" name="Правая фигурная скобка 71"/>
          <p:cNvSpPr/>
          <p:nvPr/>
        </p:nvSpPr>
        <p:spPr>
          <a:xfrm>
            <a:off x="7237890" y="4797360"/>
            <a:ext cx="338580" cy="1780920"/>
          </a:xfrm>
          <a:prstGeom prst="rightBrace">
            <a:avLst>
              <a:gd name="adj1" fmla="val 51256"/>
              <a:gd name="adj2" fmla="val 50000"/>
            </a:avLst>
          </a:prstGeom>
          <a:noFill/>
          <a:ln w="3175" cap="rnd">
            <a:solidFill>
              <a:srgbClr val="0D47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37" name="Правая фигурная скобка 72"/>
          <p:cNvSpPr/>
          <p:nvPr/>
        </p:nvSpPr>
        <p:spPr>
          <a:xfrm>
            <a:off x="7237890" y="3297240"/>
            <a:ext cx="338580" cy="1391760"/>
          </a:xfrm>
          <a:prstGeom prst="rightBrace">
            <a:avLst>
              <a:gd name="adj1" fmla="val 51256"/>
              <a:gd name="adj2" fmla="val 50000"/>
            </a:avLst>
          </a:prstGeom>
          <a:noFill/>
          <a:ln w="3175" cap="rnd">
            <a:solidFill>
              <a:srgbClr val="0D47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38" name="Номер слайда 3"/>
          <p:cNvSpPr/>
          <p:nvPr/>
        </p:nvSpPr>
        <p:spPr>
          <a:xfrm>
            <a:off x="8692920" y="6297840"/>
            <a:ext cx="273240" cy="335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</a:tabLst>
            </a:pPr>
            <a:fld id="{C1A43450-7D2B-4932-958F-7D7A0C7A4B49}" type="slidenum">
              <a:rPr lang="ru-RU" sz="1400" b="0" strike="noStrike" spc="-1">
                <a:solidFill>
                  <a:srgbClr val="D9D9D9"/>
                </a:solidFill>
                <a:latin typeface="Akrobat Light"/>
              </a:rPr>
              <a:pPr algn="r">
                <a:lnSpc>
                  <a:spcPct val="100000"/>
                </a:lnSpc>
                <a:buNone/>
                <a:tabLst>
                  <a:tab pos="0" algn="l"/>
                </a:tabLst>
              </a:pPr>
              <a:t>2</a:t>
            </a:fld>
            <a:endParaRPr lang="ru-RU" sz="1400" b="0" strike="noStrike" spc="-1">
              <a:latin typeface="Arial"/>
            </a:endParaRPr>
          </a:p>
        </p:txBody>
      </p:sp>
      <p:sp>
        <p:nvSpPr>
          <p:cNvPr id="441" name="Прямоугольник 58"/>
          <p:cNvSpPr/>
          <p:nvPr/>
        </p:nvSpPr>
        <p:spPr>
          <a:xfrm flipH="1">
            <a:off x="8713980" y="39960"/>
            <a:ext cx="429300" cy="408600"/>
          </a:xfrm>
          <a:prstGeom prst="rect">
            <a:avLst/>
          </a:prstGeom>
          <a:gradFill rotWithShape="0">
            <a:gsLst>
              <a:gs pos="39000">
                <a:srgbClr val="C9DBFB">
                  <a:alpha val="51372"/>
                </a:srgbClr>
              </a:gs>
              <a:gs pos="100000">
                <a:srgbClr val="FFFFFF">
                  <a:alpha val="0"/>
                </a:srgbClr>
              </a:gs>
            </a:gsLst>
            <a:lin ang="108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43" name="Правая фигурная скобка 6"/>
          <p:cNvSpPr/>
          <p:nvPr/>
        </p:nvSpPr>
        <p:spPr>
          <a:xfrm>
            <a:off x="3265380" y="1463400"/>
            <a:ext cx="338580" cy="5114880"/>
          </a:xfrm>
          <a:prstGeom prst="rightBrace">
            <a:avLst>
              <a:gd name="adj1" fmla="val 51256"/>
              <a:gd name="adj2" fmla="val 50000"/>
            </a:avLst>
          </a:prstGeom>
          <a:noFill/>
          <a:ln w="3175" cap="rnd">
            <a:solidFill>
              <a:srgbClr val="0D47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44" name="TextBox 7"/>
          <p:cNvSpPr/>
          <p:nvPr/>
        </p:nvSpPr>
        <p:spPr>
          <a:xfrm rot="5400000">
            <a:off x="2158997" y="4134892"/>
            <a:ext cx="3067380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90000"/>
              </a:lnSpc>
              <a:buNone/>
            </a:pPr>
            <a:r>
              <a:rPr lang="ru-RU" sz="2000" b="0" strike="noStrike" spc="-1" dirty="0">
                <a:solidFill>
                  <a:srgbClr val="002060"/>
                </a:solidFill>
                <a:latin typeface="Akrobat SemiBold"/>
              </a:rPr>
              <a:t>ФГИС «МОЯ ШКОЛА»</a:t>
            </a:r>
            <a:endParaRPr lang="ru-RU" sz="2000" b="0" strike="noStrike" spc="-1" dirty="0">
              <a:latin typeface="Arial"/>
            </a:endParaRPr>
          </a:p>
        </p:txBody>
      </p:sp>
      <p:sp>
        <p:nvSpPr>
          <p:cNvPr id="445" name="TextBox 21"/>
          <p:cNvSpPr/>
          <p:nvPr/>
        </p:nvSpPr>
        <p:spPr>
          <a:xfrm>
            <a:off x="4246290" y="2425320"/>
            <a:ext cx="3247830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2000" b="0" strike="noStrike" spc="-1" dirty="0">
                <a:solidFill>
                  <a:srgbClr val="000000"/>
                </a:solidFill>
                <a:latin typeface="Akrobat SemiBold"/>
                <a:ea typeface="Calibri"/>
              </a:rPr>
              <a:t>Гармонизация нагрузки</a:t>
            </a:r>
            <a:endParaRPr lang="ru-RU" sz="2000" b="0" strike="noStrike" spc="-1" dirty="0">
              <a:latin typeface="Arial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29D3EA2A-9D26-443B-8ED7-DC184E84C102}"/>
              </a:ext>
            </a:extLst>
          </p:cNvPr>
          <p:cNvSpPr/>
          <p:nvPr/>
        </p:nvSpPr>
        <p:spPr>
          <a:xfrm>
            <a:off x="214282" y="796419"/>
            <a:ext cx="3357586" cy="54708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Сформировано единое образовательное пространство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02885C4E-1FF7-4186-91CA-50B5605BA17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61626" y="60948"/>
            <a:ext cx="959985" cy="1285292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="" xmlns:a16="http://schemas.microsoft.com/office/drawing/2014/main" id="{1AD908AC-1468-4A16-B73C-496A1737AEE4}"/>
              </a:ext>
            </a:extLst>
          </p:cNvPr>
          <p:cNvSpPr txBox="1"/>
          <p:nvPr/>
        </p:nvSpPr>
        <p:spPr>
          <a:xfrm>
            <a:off x="7507621" y="1223475"/>
            <a:ext cx="14220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kern="0" dirty="0">
                <a:solidFill>
                  <a:srgbClr val="000090"/>
                </a:solidFill>
                <a:latin typeface="Helvetica"/>
                <a:cs typeface="Helvetica"/>
              </a:rPr>
              <a:t>ФИОКО КПК </a:t>
            </a:r>
          </a:p>
          <a:p>
            <a:pPr algn="ctr"/>
            <a:r>
              <a:rPr lang="ru-RU" sz="1200" kern="0" dirty="0">
                <a:solidFill>
                  <a:srgbClr val="000090"/>
                </a:solidFill>
                <a:latin typeface="Helvetica"/>
                <a:cs typeface="Helvetica"/>
              </a:rPr>
              <a:t>«Управление качеством </a:t>
            </a:r>
          </a:p>
          <a:p>
            <a:pPr algn="ctr"/>
            <a:r>
              <a:rPr lang="ru-RU" sz="1200" kern="0" dirty="0">
                <a:solidFill>
                  <a:srgbClr val="000090"/>
                </a:solidFill>
                <a:latin typeface="Helvetica"/>
                <a:cs typeface="Helvetica"/>
              </a:rPr>
              <a:t>образования»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cs typeface="Times New Roman" pitchFamily="18" charset="0"/>
              </a:rPr>
              <a:t>Перспективные  направления методической работы</a:t>
            </a:r>
            <a:endParaRPr lang="ru-RU" b="1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b="1" dirty="0" smtClean="0"/>
              <a:t>Цифровая </a:t>
            </a:r>
            <a:r>
              <a:rPr lang="ru-RU" b="1" dirty="0"/>
              <a:t>трансформация и </a:t>
            </a:r>
            <a:r>
              <a:rPr lang="ru-RU" b="1" dirty="0" smtClean="0"/>
              <a:t>ИКТ</a:t>
            </a:r>
            <a:endParaRPr lang="en-US" b="1" dirty="0" smtClean="0"/>
          </a:p>
          <a:p>
            <a:r>
              <a:rPr lang="ru-RU" dirty="0" smtClean="0"/>
              <a:t>Освоение </a:t>
            </a:r>
            <a:r>
              <a:rPr lang="ru-RU" dirty="0"/>
              <a:t>цифровых платформ и образовательных сред.</a:t>
            </a:r>
          </a:p>
          <a:p>
            <a:r>
              <a:rPr lang="ru-RU" dirty="0"/>
              <a:t>Интеграция искусственного интеллекта в подготовку уроков.</a:t>
            </a:r>
          </a:p>
          <a:p>
            <a:r>
              <a:rPr lang="ru-RU" dirty="0"/>
              <a:t>Создание цифрового </a:t>
            </a:r>
            <a:r>
              <a:rPr lang="ru-RU" dirty="0" err="1"/>
              <a:t>контента</a:t>
            </a:r>
            <a:r>
              <a:rPr lang="ru-RU" dirty="0"/>
              <a:t> и </a:t>
            </a:r>
            <a:r>
              <a:rPr lang="ru-RU" dirty="0" err="1"/>
              <a:t>онлайн-курсов</a:t>
            </a:r>
            <a:r>
              <a:rPr lang="ru-RU" dirty="0"/>
              <a:t>.</a:t>
            </a:r>
          </a:p>
          <a:p>
            <a:r>
              <a:rPr lang="ru-RU" b="1" dirty="0"/>
              <a:t>Формирование функциональной </a:t>
            </a:r>
            <a:r>
              <a:rPr lang="ru-RU" b="1" dirty="0" smtClean="0"/>
              <a:t>грамотности</a:t>
            </a:r>
            <a:endParaRPr lang="en-US" b="1" dirty="0" smtClean="0"/>
          </a:p>
          <a:p>
            <a:r>
              <a:rPr lang="ru-RU" dirty="0" smtClean="0"/>
              <a:t>Обучение </a:t>
            </a:r>
            <a:r>
              <a:rPr lang="ru-RU" dirty="0"/>
              <a:t>учителей методам развития читательской, математической и </a:t>
            </a:r>
            <a:r>
              <a:rPr lang="ru-RU" dirty="0" err="1"/>
              <a:t>естественно-научной</a:t>
            </a:r>
            <a:r>
              <a:rPr lang="ru-RU" dirty="0"/>
              <a:t> грамотности.</a:t>
            </a:r>
          </a:p>
          <a:p>
            <a:r>
              <a:rPr lang="ru-RU" dirty="0"/>
              <a:t>Внедрение практико-ориентированных заданий в каждый предмет.</a:t>
            </a:r>
          </a:p>
          <a:p>
            <a:r>
              <a:rPr lang="ru-RU" dirty="0"/>
              <a:t>Оценка реального применения знаний учениками.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cs typeface="Times New Roman" pitchFamily="18" charset="0"/>
              </a:rPr>
              <a:t>Перспективные  направления методической работы</a:t>
            </a:r>
            <a:endParaRPr lang="ru-RU" b="1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sz="3400" b="1" dirty="0" smtClean="0"/>
              <a:t>Система </a:t>
            </a:r>
            <a:r>
              <a:rPr lang="ru-RU" sz="3400" b="1" dirty="0"/>
              <a:t>наставничества и непрерывное </a:t>
            </a:r>
            <a:r>
              <a:rPr lang="ru-RU" sz="3400" b="1" dirty="0" smtClean="0"/>
              <a:t>развитие</a:t>
            </a:r>
            <a:endParaRPr lang="en-US" sz="3400" b="1" dirty="0" smtClean="0"/>
          </a:p>
          <a:p>
            <a:r>
              <a:rPr lang="ru-RU" sz="3400" dirty="0" smtClean="0"/>
              <a:t>Развитие </a:t>
            </a:r>
            <a:r>
              <a:rPr lang="ru-RU" sz="3400" dirty="0"/>
              <a:t>программ «учитель — </a:t>
            </a:r>
            <a:r>
              <a:rPr lang="ru-RU" sz="3400" dirty="0" err="1"/>
              <a:t>учитель</a:t>
            </a:r>
            <a:r>
              <a:rPr lang="ru-RU" sz="3400" dirty="0"/>
              <a:t>» (горизонтальное обучение).</a:t>
            </a:r>
          </a:p>
          <a:p>
            <a:r>
              <a:rPr lang="ru-RU" sz="3400" dirty="0"/>
              <a:t>Сопровождение молодых специалистов в первые годы работы.</a:t>
            </a:r>
          </a:p>
          <a:p>
            <a:r>
              <a:rPr lang="ru-RU" sz="3400" dirty="0"/>
              <a:t>Создание школьных профессиональных сообществ.</a:t>
            </a:r>
          </a:p>
          <a:p>
            <a:r>
              <a:rPr lang="ru-RU" sz="3400" b="1" dirty="0"/>
              <a:t>Психолого-педагогическое </a:t>
            </a:r>
            <a:r>
              <a:rPr lang="ru-RU" sz="3400" b="1" dirty="0" smtClean="0"/>
              <a:t>сопровождение</a:t>
            </a:r>
            <a:endParaRPr lang="en-US" sz="3400" b="1" dirty="0" smtClean="0"/>
          </a:p>
          <a:p>
            <a:r>
              <a:rPr lang="ru-RU" sz="3400" dirty="0" smtClean="0"/>
              <a:t>Работа </a:t>
            </a:r>
            <a:r>
              <a:rPr lang="ru-RU" sz="3400" dirty="0"/>
              <a:t>с инклюзивными классами и детьми с особыми потребностями.</a:t>
            </a:r>
          </a:p>
          <a:p>
            <a:r>
              <a:rPr lang="ru-RU" sz="3400" dirty="0"/>
              <a:t>Профилактика профессионального выгорания педагогов.</a:t>
            </a:r>
          </a:p>
          <a:p>
            <a:r>
              <a:rPr lang="ru-RU" sz="3400" dirty="0"/>
              <a:t>Развитие навыков эмоционального интеллекта у участников образовательного процесса.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715436" cy="796908"/>
          </a:xfrm>
        </p:spPr>
        <p:txBody>
          <a:bodyPr anchor="t">
            <a:normAutofit/>
          </a:bodyPr>
          <a:lstStyle/>
          <a:p>
            <a:pPr algn="ctr"/>
            <a:r>
              <a:rPr lang="ru-RU" sz="32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Методические мероприятия в 2026-2027 году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818147"/>
          <a:ext cx="9144031" cy="61982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5127"/>
                <a:gridCol w="2589452"/>
                <a:gridCol w="2589452"/>
              </a:tblGrid>
              <a:tr h="748233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bg1"/>
                          </a:solidFill>
                        </a:rPr>
                        <a:t>Педагогические советы</a:t>
                      </a:r>
                      <a:endParaRPr lang="ru-RU" sz="20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bg1"/>
                          </a:solidFill>
                        </a:rPr>
                        <a:t>Методические советы</a:t>
                      </a:r>
                      <a:endParaRPr lang="ru-RU" sz="20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bg1"/>
                          </a:solidFill>
                        </a:rPr>
                        <a:t>Методические  мероприятия</a:t>
                      </a:r>
                      <a:endParaRPr lang="ru-RU" sz="20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1433992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3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3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Мастерская: «Варианты встраивания</a:t>
                      </a:r>
                      <a:r>
                        <a:rPr lang="ru-RU" sz="3200" b="0" i="0" u="none" strike="noStrik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3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элементов проверяемого содержания  в структуру урока» </a:t>
                      </a:r>
                      <a:endParaRPr lang="ru-RU" sz="3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7628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24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Как</a:t>
                      </a:r>
                      <a:r>
                        <a:rPr lang="ru-RU" sz="2400" b="0" i="0" u="none" strike="noStrik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разработать и провести</a:t>
                      </a:r>
                      <a:r>
                        <a:rPr lang="ru-RU" sz="24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результативный урок в по новым ФРП</a:t>
                      </a:r>
                      <a:endParaRPr lang="ru-RU" sz="2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20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Организация</a:t>
                      </a:r>
                      <a:r>
                        <a:rPr lang="ru-RU" sz="2000" b="0" i="0" u="none" strike="noStrik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подготовки и защиты индивидуальных и групповых проектов в  рамках изменений в ФОП</a:t>
                      </a:r>
                      <a:endParaRPr lang="ru-RU" sz="20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Семинар-практикум: «Способы формирования</a:t>
                      </a:r>
                      <a:r>
                        <a:rPr lang="ru-RU" sz="2000" b="0" i="0" u="none" strike="noStrik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эмоционального интеллекта обучающихся в урочной и внеурочной деятельности</a:t>
                      </a:r>
                      <a:r>
                        <a:rPr lang="ru-RU" sz="20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endParaRPr lang="ru-RU" sz="20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568105">
                <a:tc gridSpan="3">
                  <a:txBody>
                    <a:bodyPr/>
                    <a:lstStyle/>
                    <a:p>
                      <a:pPr marL="269875" indent="0" algn="l" fontAlgn="ctr"/>
                      <a:r>
                        <a:rPr lang="ru-RU" sz="3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3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28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Мастерская: «Как применять искусственный интеллект в организации</a:t>
                      </a:r>
                      <a:r>
                        <a:rPr lang="ru-RU" sz="2800" b="0" i="0" u="none" strike="noStrik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учебной деятельности обучающихся на уроке и дома</a:t>
                      </a:r>
                      <a:r>
                        <a:rPr lang="ru-RU" sz="28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» </a:t>
                      </a:r>
                      <a:endParaRPr lang="ru-RU" sz="28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8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8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715436" cy="796908"/>
          </a:xfrm>
        </p:spPr>
        <p:txBody>
          <a:bodyPr anchor="t">
            <a:normAutofit/>
          </a:bodyPr>
          <a:lstStyle/>
          <a:p>
            <a:pPr algn="ctr"/>
            <a:r>
              <a:rPr lang="ru-RU" sz="32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Методические мероприятия в 2026-2027 году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818146"/>
          <a:ext cx="9144031" cy="55398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5127"/>
                <a:gridCol w="2589452"/>
                <a:gridCol w="2589452"/>
              </a:tblGrid>
              <a:tr h="805356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bg1"/>
                          </a:solidFill>
                        </a:rPr>
                        <a:t>Педагогические советы</a:t>
                      </a:r>
                      <a:endParaRPr lang="ru-RU" sz="20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bg1"/>
                          </a:solidFill>
                        </a:rPr>
                        <a:t>Методические советы</a:t>
                      </a:r>
                      <a:endParaRPr lang="ru-RU" sz="20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bg1"/>
                          </a:solidFill>
                        </a:rPr>
                        <a:t>Методические  мероприятия</a:t>
                      </a:r>
                      <a:endParaRPr lang="ru-RU" sz="20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4734455">
                <a:tc>
                  <a:txBody>
                    <a:bodyPr/>
                    <a:lstStyle/>
                    <a:p>
                      <a:pPr marL="179388" indent="0"/>
                      <a:r>
                        <a:rPr kumimoji="0" lang="ru-RU" sz="32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Формирование и развитие личностных УУД как основа воспитательного потенциала  урока</a:t>
                      </a:r>
                      <a:endParaRPr lang="ru-RU" sz="3200" b="0" dirty="0"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ru-RU" sz="2400" b="0" i="0" u="none" strike="noStrike" dirty="0"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i="0" u="none" strike="noStrike" dirty="0">
                          <a:latin typeface="+mn-lt"/>
                        </a:rPr>
                        <a:t> </a:t>
                      </a:r>
                      <a:endParaRPr lang="ru-RU" sz="2400" b="0" i="0" u="none" strike="noStrike" dirty="0" smtClean="0">
                        <a:latin typeface="+mn-lt"/>
                      </a:endParaRP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i="0" u="none" strike="noStrike" dirty="0" smtClean="0">
                          <a:latin typeface="+mn-lt"/>
                        </a:rPr>
                        <a:t>Панорама открытых уроков: </a:t>
                      </a: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i="0" u="none" strike="noStrike" dirty="0" smtClean="0">
                          <a:latin typeface="+mn-lt"/>
                        </a:rPr>
                        <a:t>«</a:t>
                      </a:r>
                      <a:r>
                        <a:rPr lang="ru-RU" sz="2400" b="0" i="0" u="none" strike="noStrike" dirty="0" err="1" smtClean="0">
                          <a:latin typeface="+mn-lt"/>
                        </a:rPr>
                        <a:t>Практико-ориетированность</a:t>
                      </a:r>
                      <a:r>
                        <a:rPr lang="ru-RU" sz="2400" b="0" i="0" u="none" strike="noStrike" dirty="0" smtClean="0">
                          <a:latin typeface="+mn-lt"/>
                        </a:rPr>
                        <a:t> урока как основа для формирования и развития функциональной грамотности обучающихся»</a:t>
                      </a: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0" i="0" u="none" strike="noStrike" dirty="0" smtClean="0"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Повышение квалификации</a:t>
            </a:r>
            <a:endParaRPr lang="ru-RU" dirty="0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3090" t="4431" r="25694" b="16586"/>
          <a:stretch>
            <a:fillRect/>
          </a:stretch>
        </p:blipFill>
        <p:spPr bwMode="auto">
          <a:xfrm>
            <a:off x="285720" y="1285860"/>
            <a:ext cx="4214842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5892" y="3282941"/>
            <a:ext cx="5288108" cy="3575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85720" y="1285860"/>
          <a:ext cx="8643938" cy="5299394"/>
        </p:xfrm>
        <a:graphic>
          <a:graphicData uri="http://schemas.openxmlformats.org/drawingml/2006/table">
            <a:tbl>
              <a:tblPr/>
              <a:tblGrid>
                <a:gridCol w="1728788"/>
                <a:gridCol w="1728787"/>
                <a:gridCol w="1728788"/>
                <a:gridCol w="1728787"/>
                <a:gridCol w="1728788"/>
              </a:tblGrid>
              <a:tr h="1652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 ПР и РР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высшая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первая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 по первой и высшей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1223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2023-2024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9/20%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24/52%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33 75%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</a:tr>
              <a:tr h="11223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2024-2025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9/20%</a:t>
                      </a:r>
                      <a:endParaRPr kumimoji="0" lang="ru-RU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24/52%</a:t>
                      </a:r>
                      <a:endParaRPr kumimoji="0" lang="ru-RU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33 75%</a:t>
                      </a:r>
                      <a:endParaRPr kumimoji="0" lang="ru-RU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</a:tr>
              <a:tr h="11223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2025-2026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/6 %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13/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16/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Аттестация педагогов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238BD36-3D9D-404D-2CED-C3B1AD4C8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787" y="69119"/>
            <a:ext cx="7886700" cy="1015100"/>
          </a:xfrm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rgbClr val="00009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КОНКУРСЫ ПРОФЕССИОНАЛЬНОГО МАСТЕРСТВА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919556DA-8D87-79F6-F2A6-FEBB7016E50E}"/>
              </a:ext>
            </a:extLst>
          </p:cNvPr>
          <p:cNvSpPr/>
          <p:nvPr/>
        </p:nvSpPr>
        <p:spPr>
          <a:xfrm>
            <a:off x="285720" y="1285860"/>
            <a:ext cx="3143272" cy="121444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009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«</a:t>
            </a:r>
            <a:r>
              <a:rPr lang="ru-RU" sz="2400" b="1" dirty="0" err="1">
                <a:solidFill>
                  <a:srgbClr val="00009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Образ_ЕКБ</a:t>
            </a:r>
            <a:r>
              <a:rPr lang="ru-RU" sz="2400" b="1" dirty="0">
                <a:solidFill>
                  <a:srgbClr val="00009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 Учитель </a:t>
            </a:r>
            <a:r>
              <a:rPr lang="ru-RU" sz="2400" b="1" dirty="0" smtClean="0">
                <a:solidFill>
                  <a:srgbClr val="00009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года» </a:t>
            </a:r>
            <a:endParaRPr lang="ru-RU" sz="2400" b="1" dirty="0">
              <a:solidFill>
                <a:srgbClr val="00009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ctr"/>
            <a:endParaRPr lang="ru-RU" sz="1600" dirty="0">
              <a:solidFill>
                <a:schemeClr val="accent5">
                  <a:lumMod val="75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ctr"/>
            <a:endParaRPr lang="ru-RU" sz="1600" dirty="0">
              <a:solidFill>
                <a:srgbClr val="00009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DCF13E60-BB9C-708F-F00D-0473ABA60CF0}"/>
              </a:ext>
            </a:extLst>
          </p:cNvPr>
          <p:cNvSpPr/>
          <p:nvPr/>
        </p:nvSpPr>
        <p:spPr>
          <a:xfrm>
            <a:off x="3643306" y="1142984"/>
            <a:ext cx="3510995" cy="271749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>
              <a:solidFill>
                <a:srgbClr val="00009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ctr"/>
            <a:endParaRPr lang="ru-RU" sz="1600" b="1" dirty="0">
              <a:solidFill>
                <a:srgbClr val="00009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ctr"/>
            <a:r>
              <a:rPr lang="ru-RU" sz="1600" b="1" dirty="0">
                <a:solidFill>
                  <a:srgbClr val="00009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«</a:t>
            </a:r>
            <a:r>
              <a:rPr lang="ru-RU" sz="2400" b="1" dirty="0" err="1">
                <a:solidFill>
                  <a:srgbClr val="00009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Образ_ЕКБ</a:t>
            </a:r>
            <a:r>
              <a:rPr lang="ru-RU" sz="2400" b="1" dirty="0" smtClean="0">
                <a:solidFill>
                  <a:srgbClr val="00009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</a:t>
            </a:r>
            <a:endParaRPr lang="ru-RU" sz="2400" b="1" dirty="0">
              <a:solidFill>
                <a:srgbClr val="00009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ctr"/>
            <a:r>
              <a:rPr lang="ru-RU" sz="2400" b="1" dirty="0">
                <a:solidFill>
                  <a:srgbClr val="00009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«Молодой учитель» </a:t>
            </a:r>
            <a:r>
              <a:rPr lang="ru-RU" sz="2400" b="1" dirty="0" smtClean="0">
                <a:solidFill>
                  <a:srgbClr val="00009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-</a:t>
            </a:r>
            <a:endParaRPr lang="ru-RU" sz="2400" dirty="0">
              <a:solidFill>
                <a:srgbClr val="00009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ctr"/>
            <a:r>
              <a:rPr lang="ru-RU" sz="2400" b="1" dirty="0" smtClean="0">
                <a:solidFill>
                  <a:srgbClr val="00009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«</a:t>
            </a:r>
            <a:r>
              <a:rPr lang="ru-RU" sz="2400" b="1" dirty="0">
                <a:solidFill>
                  <a:srgbClr val="00009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Молодой педагог дополнительного образования</a:t>
            </a:r>
            <a:r>
              <a:rPr lang="ru-RU" sz="2400" b="1" dirty="0" smtClean="0">
                <a:solidFill>
                  <a:srgbClr val="00009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»</a:t>
            </a:r>
            <a:endParaRPr lang="ru-RU" sz="2400" dirty="0">
              <a:solidFill>
                <a:srgbClr val="00009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ctr"/>
            <a:endParaRPr lang="ru-RU" sz="2800" dirty="0">
              <a:solidFill>
                <a:srgbClr val="00009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4799F201-2653-2BD8-521A-9BFDB19A4230}"/>
              </a:ext>
            </a:extLst>
          </p:cNvPr>
          <p:cNvSpPr/>
          <p:nvPr/>
        </p:nvSpPr>
        <p:spPr>
          <a:xfrm>
            <a:off x="145371" y="2974018"/>
            <a:ext cx="2926431" cy="181230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>
              <a:solidFill>
                <a:srgbClr val="00009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ctr"/>
            <a:r>
              <a:rPr lang="ru-RU" sz="2400" b="1" dirty="0">
                <a:solidFill>
                  <a:srgbClr val="00009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«Кадровый </a:t>
            </a:r>
            <a:r>
              <a:rPr lang="ru-RU" sz="2400" b="1" dirty="0" smtClean="0">
                <a:solidFill>
                  <a:srgbClr val="00009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резерв»</a:t>
            </a:r>
            <a:endParaRPr lang="ru-RU" sz="2400" b="1" dirty="0">
              <a:solidFill>
                <a:srgbClr val="00009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ctr"/>
            <a:endParaRPr lang="ru-RU" sz="1600" dirty="0">
              <a:solidFill>
                <a:srgbClr val="00009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11B800E9-B3BC-C4AD-CD78-205846B45297}"/>
              </a:ext>
            </a:extLst>
          </p:cNvPr>
          <p:cNvSpPr/>
          <p:nvPr/>
        </p:nvSpPr>
        <p:spPr>
          <a:xfrm>
            <a:off x="6215042" y="4000504"/>
            <a:ext cx="2928958" cy="12955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err="1">
                <a:solidFill>
                  <a:srgbClr val="00009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Образ_ЕКБ</a:t>
            </a:r>
            <a:r>
              <a:rPr lang="ru-RU" sz="2400" b="1" dirty="0">
                <a:solidFill>
                  <a:srgbClr val="00009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 </a:t>
            </a:r>
            <a:r>
              <a:rPr lang="ru-RU" sz="2400" b="1" dirty="0" smtClean="0">
                <a:solidFill>
                  <a:srgbClr val="00009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«Педагогический тандем»</a:t>
            </a:r>
            <a:endParaRPr lang="ru-RU" sz="2400" b="1" dirty="0">
              <a:solidFill>
                <a:srgbClr val="00009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99A23648-467E-8AFB-5F36-02ED4E703AFC}"/>
              </a:ext>
            </a:extLst>
          </p:cNvPr>
          <p:cNvSpPr/>
          <p:nvPr/>
        </p:nvSpPr>
        <p:spPr>
          <a:xfrm>
            <a:off x="785786" y="4786322"/>
            <a:ext cx="2754991" cy="17546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009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«</a:t>
            </a:r>
            <a:r>
              <a:rPr lang="ru-RU" sz="2400" b="1" dirty="0" err="1">
                <a:solidFill>
                  <a:srgbClr val="00009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Образ_ЕКБ</a:t>
            </a:r>
            <a:r>
              <a:rPr lang="ru-RU" sz="2400" b="1" dirty="0">
                <a:solidFill>
                  <a:srgbClr val="00009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 </a:t>
            </a:r>
            <a:r>
              <a:rPr lang="ru-RU" sz="2400" b="1" dirty="0" smtClean="0">
                <a:solidFill>
                  <a:srgbClr val="00009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Педагог-психолог» </a:t>
            </a:r>
            <a:endParaRPr lang="ru-RU" sz="2400" b="1" dirty="0">
              <a:solidFill>
                <a:srgbClr val="00009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ctr"/>
            <a:endParaRPr lang="ru-RU" sz="1600" b="1" dirty="0">
              <a:solidFill>
                <a:srgbClr val="00009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ctr"/>
            <a:endParaRPr lang="ru-RU" sz="1600" dirty="0">
              <a:solidFill>
                <a:srgbClr val="00009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42EA93C3-8D0C-7219-B2BC-E95E0464F751}"/>
              </a:ext>
            </a:extLst>
          </p:cNvPr>
          <p:cNvSpPr/>
          <p:nvPr/>
        </p:nvSpPr>
        <p:spPr>
          <a:xfrm>
            <a:off x="3286116" y="4500570"/>
            <a:ext cx="3143272" cy="17859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0" i="0" dirty="0">
                <a:solidFill>
                  <a:srgbClr val="002060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«</a:t>
            </a:r>
            <a:r>
              <a:rPr lang="ru-RU" sz="2400" b="1" i="0" dirty="0" err="1">
                <a:solidFill>
                  <a:srgbClr val="002060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Образ_ЕКБ</a:t>
            </a:r>
            <a:r>
              <a:rPr lang="ru-RU" sz="2400" b="1" i="0" dirty="0">
                <a:solidFill>
                  <a:srgbClr val="002060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: Воспитать </a:t>
            </a:r>
            <a:r>
              <a:rPr lang="ru-RU" sz="2400" b="1" i="0" dirty="0" smtClean="0">
                <a:solidFill>
                  <a:srgbClr val="002060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человека»</a:t>
            </a:r>
            <a:endParaRPr lang="ru-RU" sz="2400" b="1" i="0" dirty="0">
              <a:solidFill>
                <a:srgbClr val="002060"/>
              </a:solidFill>
              <a:effectLst/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ctr"/>
            <a:endParaRPr lang="ru-RU" sz="16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28596" y="2428868"/>
            <a:ext cx="307183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009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Педагогический дебют</a:t>
            </a: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3452356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Решения педагогического совета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Организовать курсовую подготовку педагогов по актуальным направлениям методической работы</a:t>
            </a:r>
          </a:p>
          <a:p>
            <a:r>
              <a:rPr lang="ru-RU" dirty="0" smtClean="0"/>
              <a:t>Активизировать аттестационные процессы</a:t>
            </a:r>
          </a:p>
          <a:p>
            <a:r>
              <a:rPr lang="ru-RU" dirty="0" smtClean="0"/>
              <a:t>Продолжить работу по </a:t>
            </a:r>
            <a:r>
              <a:rPr lang="ru-RU" dirty="0" smtClean="0"/>
              <a:t>привлечению </a:t>
            </a:r>
            <a:r>
              <a:rPr lang="ru-RU" dirty="0" smtClean="0"/>
              <a:t>педагогов к </a:t>
            </a:r>
            <a:r>
              <a:rPr lang="ru-RU" u="sng" dirty="0" smtClean="0"/>
              <a:t>участию в очных профессиональных конкурсах </a:t>
            </a:r>
          </a:p>
          <a:p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20236"/>
            <a:ext cx="8215370" cy="6519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</TotalTime>
  <Words>372</Words>
  <PresentationFormat>Экран (4:3)</PresentationFormat>
  <Paragraphs>106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Приоритетные направления развития МАОУ «СОШ № 93» в условиях  дальнейшей модернизации системы общего образования </vt:lpstr>
      <vt:lpstr>Слайд 2</vt:lpstr>
      <vt:lpstr>Перспективные  направления методической работы</vt:lpstr>
      <vt:lpstr>Перспективные  направления методической работы</vt:lpstr>
      <vt:lpstr> Методические мероприятия в 2026-2027 году</vt:lpstr>
      <vt:lpstr> Методические мероприятия в 2026-2027 году</vt:lpstr>
      <vt:lpstr>Повышение квалификации</vt:lpstr>
      <vt:lpstr>Аттестация педагогов</vt:lpstr>
      <vt:lpstr>КОНКУРСЫ ПРОФЕССИОНАЛЬНОГО МАСТЕРСТВА</vt:lpstr>
      <vt:lpstr>Решения педагогического совета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Приоритетные направления развития МАОУ «СОШ № 93» в условиях  дальнейшей модернизации системы общего образования </dc:title>
  <dc:creator>Администрация школы</dc:creator>
  <cp:lastModifiedBy>adm</cp:lastModifiedBy>
  <cp:revision>22</cp:revision>
  <dcterms:created xsi:type="dcterms:W3CDTF">2026-08-27T03:47:50Z</dcterms:created>
  <dcterms:modified xsi:type="dcterms:W3CDTF">2026-08-31T09:22:11Z</dcterms:modified>
</cp:coreProperties>
</file>