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67" r:id="rId3"/>
    <p:sldId id="266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2" r:id="rId14"/>
    <p:sldId id="271" r:id="rId15"/>
    <p:sldId id="281" r:id="rId16"/>
    <p:sldId id="276" r:id="rId17"/>
    <p:sldId id="275" r:id="rId18"/>
    <p:sldId id="274" r:id="rId19"/>
    <p:sldId id="278" r:id="rId20"/>
    <p:sldId id="277" r:id="rId21"/>
    <p:sldId id="273" r:id="rId22"/>
    <p:sldId id="279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70AFB-EEF7-48DC-BC69-78D8B62CC3D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ABF22-F8FB-4DDD-9115-B9C85753C8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84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82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96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08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1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41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09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1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29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43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71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C916-9EA9-444D-AC8E-78CE6DEA7B1F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4E1B-7D14-482C-83A7-154FB529A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0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0" y="203200"/>
            <a:ext cx="6410036" cy="19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2222">
            <a:off x="7370115" y="782315"/>
            <a:ext cx="1261240" cy="1198178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03200" y="2198256"/>
            <a:ext cx="11760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«Гимназия»- территория успеха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Четырежды победитель конкурса общеобразовательных организаций, внедряющих инновационные образовательные программы в рамках Приоритетного национального проекта «Образование».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Победитель Всероссийского конкурса «100 лучших школ России» в номинации «Лучшая гимназия».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Победитель Всероссийского конкурсного отбора «100 лучших практик профильного обучения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на уровне среднего общего </a:t>
            </a:r>
            <a:r>
              <a:rPr lang="ru-RU" dirty="0" smtClean="0">
                <a:solidFill>
                  <a:srgbClr val="002060"/>
                </a:solidFill>
              </a:rPr>
              <a:t>образования».</a:t>
            </a:r>
            <a:endParaRPr lang="ru-RU" dirty="0">
              <a:solidFill>
                <a:srgbClr val="002060"/>
              </a:solidFill>
            </a:endParaRP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Лауреат Всероссийской Национальной премии «Лучшее образовательное учреждение России».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16 педагогов гимназии стали победителями приоритетного национального проекта «Образование».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Учителя гимназии становились лауреатами Всероссийского конкурса «Учитель года России», победителями конкурса на соискание Премии Губернатора Свердловской области. 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ГИМНАЗИЯ – РЕГИОНАЛЬНАЯ  ИННОВАЦИОННАЯ   ПЛОЩАДКА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ГИМНАЗИЯ – СЕТЕВАЯ ШКОЛА РОСАТОМА</a:t>
            </a:r>
          </a:p>
          <a:p>
            <a:pPr marL="285750" lvl="0" indent="-285750" algn="just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C00000"/>
                </a:solidFill>
              </a:rPr>
              <a:t>ШЕСТОЕ МЕСТО В РЕГИОНАЛЬНОМ РЕЙТИНГЕ ПО ИНТЕГРАЛЬНЫМ ПОКАЗАТЕЛЯМ КАЧЕСТВА ПОДГОТОВКИ ВЫПУСКНИКОВ В 2022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8556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33" y="215669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оцениваем?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583" y="4901969"/>
            <a:ext cx="1112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объективности</a:t>
            </a:r>
            <a:endParaRPr lang="ru-RU" sz="6600" dirty="0"/>
          </a:p>
        </p:txBody>
      </p:sp>
      <p:pic>
        <p:nvPicPr>
          <p:cNvPr id="5" name="Picture 7"/>
          <p:cNvPicPr/>
          <p:nvPr/>
        </p:nvPicPr>
        <p:blipFill rotWithShape="1">
          <a:blip r:embed="rId2" cstate="print"/>
          <a:srcRect l="3275" t="3297" r="991" b="77631"/>
          <a:stretch/>
        </p:blipFill>
        <p:spPr bwMode="auto">
          <a:xfrm>
            <a:off x="861800" y="1379267"/>
            <a:ext cx="10527983" cy="346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869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200" y="444269"/>
            <a:ext cx="1112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Чем чаще мы контролируем процесс усвоения знаний, тем качественнее оцениваем знания ученика?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2030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2" y="1399634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Чему учим?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0316" y="495069"/>
            <a:ext cx="7433733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0332" y="3520765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 оцениваем?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0332" y="2460200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оцениваем?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8602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098" y="1399635"/>
            <a:ext cx="97493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Разноуровневые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задания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0316" y="495069"/>
            <a:ext cx="7433733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8732" y="3504192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Шкала перевода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460200"/>
            <a:ext cx="1191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Разная «стоимость» заданий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8732" y="4522280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Право на ошибку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8732" y="5566272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Демо-версия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4133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36357"/>
            <a:ext cx="109601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по уровням </a:t>
            </a:r>
            <a:endPara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учеников начальной школы  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уровень-узнавание 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уровень-воспроизведение 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уровень-понимание 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уровень- применение в знакомых условиях 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уровень-применение в новых условиях 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2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9686487"/>
              </p:ext>
            </p:extLst>
          </p:nvPr>
        </p:nvGraphicFramePr>
        <p:xfrm>
          <a:off x="850900" y="1171956"/>
          <a:ext cx="10515600" cy="2728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7700">
                  <a:extLst>
                    <a:ext uri="{9D8B030D-6E8A-4147-A177-3AD203B41FA5}">
                      <a16:colId xmlns="" xmlns:a16="http://schemas.microsoft.com/office/drawing/2014/main" val="78413978"/>
                    </a:ext>
                  </a:extLst>
                </a:gridCol>
                <a:gridCol w="1816100">
                  <a:extLst>
                    <a:ext uri="{9D8B030D-6E8A-4147-A177-3AD203B41FA5}">
                      <a16:colId xmlns="" xmlns:a16="http://schemas.microsoft.com/office/drawing/2014/main" val="4187682850"/>
                    </a:ext>
                  </a:extLst>
                </a:gridCol>
                <a:gridCol w="1993900">
                  <a:extLst>
                    <a:ext uri="{9D8B030D-6E8A-4147-A177-3AD203B41FA5}">
                      <a16:colId xmlns="" xmlns:a16="http://schemas.microsoft.com/office/drawing/2014/main" val="1707489700"/>
                    </a:ext>
                  </a:extLst>
                </a:gridCol>
                <a:gridCol w="1892300">
                  <a:extLst>
                    <a:ext uri="{9D8B030D-6E8A-4147-A177-3AD203B41FA5}">
                      <a16:colId xmlns="" xmlns:a16="http://schemas.microsoft.com/office/drawing/2014/main" val="4273288946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886259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6264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110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993880"/>
                  </a:ext>
                </a:extLst>
              </a:tr>
              <a:tr h="227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37130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8733" y="215669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Шкала перевода</a:t>
            </a:r>
            <a:endParaRPr lang="ru-RU" sz="6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6490053"/>
              </p:ext>
            </p:extLst>
          </p:nvPr>
        </p:nvGraphicFramePr>
        <p:xfrm>
          <a:off x="850900" y="4031292"/>
          <a:ext cx="10515600" cy="2728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78413978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4187682850"/>
                    </a:ext>
                  </a:extLst>
                </a:gridCol>
                <a:gridCol w="1968500">
                  <a:extLst>
                    <a:ext uri="{9D8B030D-6E8A-4147-A177-3AD203B41FA5}">
                      <a16:colId xmlns="" xmlns:a16="http://schemas.microsoft.com/office/drawing/2014/main" val="1707489700"/>
                    </a:ext>
                  </a:extLst>
                </a:gridCol>
                <a:gridCol w="1892300">
                  <a:extLst>
                    <a:ext uri="{9D8B030D-6E8A-4147-A177-3AD203B41FA5}">
                      <a16:colId xmlns="" xmlns:a16="http://schemas.microsoft.com/office/drawing/2014/main" val="4273288946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1886259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6264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1104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b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993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37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576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0" y="495069"/>
            <a:ext cx="114681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работы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099" y="3698660"/>
            <a:ext cx="4559301" cy="3032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4098" y="1399635"/>
            <a:ext cx="9749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Оцениваем не процесс, </a:t>
            </a: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 результат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3799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33" y="215669"/>
            <a:ext cx="82169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Что оцениваем?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3682769"/>
            <a:ext cx="1112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Показатель объективности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4690286"/>
            <a:ext cx="1112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/>
          <p:nvPr/>
        </p:nvPicPr>
        <p:blipFill rotWithShape="1">
          <a:blip r:embed="rId2" cstate="print"/>
          <a:srcRect l="3275" t="3297" r="991" b="77631"/>
          <a:stretch/>
        </p:blipFill>
        <p:spPr bwMode="auto">
          <a:xfrm>
            <a:off x="835343" y="1101391"/>
            <a:ext cx="10442258" cy="2784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799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098" y="1399635"/>
            <a:ext cx="9749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ВЛИЯЮТ </a:t>
            </a: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итоговую оценку в четверти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495069"/>
            <a:ext cx="114681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работы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4516191"/>
            <a:ext cx="114681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Срезовые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0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098" y="1399635"/>
            <a:ext cx="97493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меет право</a:t>
            </a:r>
          </a:p>
          <a:p>
            <a:pPr algn="ctr"/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ИСПРАВИТЬ </a:t>
            </a:r>
          </a:p>
          <a:p>
            <a:pPr algn="ctr"/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495069"/>
            <a:ext cx="114681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Срезовые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3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8994" y="3433401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 в соответствии с требованиями ФГОС начального общего образования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кафедрой дошкольного и начального общего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ГАОУ ДПО СО «ИРО»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5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700" y="495069"/>
            <a:ext cx="1146810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ФГОС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2283" y="1744956"/>
            <a:ext cx="10608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Испытывает страх перед работой?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6000" y="2801322"/>
            <a:ext cx="10646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Контролирует процесс изучения темы?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6000" y="3742439"/>
            <a:ext cx="10646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Может спрогнозировать результат?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2283" y="4785156"/>
            <a:ext cx="10646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Может повлиять на результат?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7391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46200" y="1808163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Стажерская проба </a:t>
            </a:r>
          </a:p>
          <a:p>
            <a:pPr algn="ctr"/>
            <a:r>
              <a:rPr lang="ru-RU" b="1" dirty="0" smtClean="0"/>
              <a:t>«Составление карты оценочных мероприятий»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5308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92200" y="906463"/>
            <a:ext cx="10007600" cy="1620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Рефлексия</a:t>
            </a:r>
          </a:p>
          <a:p>
            <a:pPr algn="ctr"/>
            <a:r>
              <a:rPr lang="ru-RU" b="1" dirty="0" smtClean="0"/>
              <a:t>Так что же такое- оценивание по ФГОС?</a:t>
            </a:r>
          </a:p>
          <a:p>
            <a:pPr algn="ctr"/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92200" y="3078163"/>
            <a:ext cx="10007600" cy="16208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Обратная связь</a:t>
            </a:r>
          </a:p>
          <a:p>
            <a:pPr algn="ctr"/>
            <a:r>
              <a:rPr lang="ru-RU" b="1" dirty="0" smtClean="0"/>
              <a:t>3-2-1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681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0100" y="1175435"/>
            <a:ext cx="71755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 будет меньше, но каждая из них пусть будет весомее, значительнее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спешите выставлять неудовлетворительную оценку. Помните, что радость успеха - это могучая эмоциональная сила, от которой зависит желание ребенка быть хорошим.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«Сто советов учителю»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1026249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8413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стажировки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0161242"/>
              </p:ext>
            </p:extLst>
          </p:nvPr>
        </p:nvGraphicFramePr>
        <p:xfrm>
          <a:off x="317500" y="751840"/>
          <a:ext cx="11607800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651">
                  <a:extLst>
                    <a:ext uri="{9D8B030D-6E8A-4147-A177-3AD203B41FA5}">
                      <a16:colId xmlns="" xmlns:a16="http://schemas.microsoft.com/office/drawing/2014/main" val="3353713914"/>
                    </a:ext>
                  </a:extLst>
                </a:gridCol>
                <a:gridCol w="6092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03900">
                  <a:extLst>
                    <a:ext uri="{9D8B030D-6E8A-4147-A177-3AD203B41FA5}">
                      <a16:colId xmlns="" xmlns:a16="http://schemas.microsoft.com/office/drawing/2014/main" val="367281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10.45-11.25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русского языка во 2 классе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«Составление поздравления»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303</a:t>
                      </a:r>
                    </a:p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Федотенкова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Анна Геннадьевна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10.45-11.25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окружающего мира во 2 классе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302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Юлдашева Ольга Михайловна</a:t>
                      </a:r>
                    </a:p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2409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11.45-12.25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математики в 3 классе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«Формула стоимости»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307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Поспелова Лия Владимировна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11.45-12.25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русского языка в 4 классе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«Переход имен прилагательных в имена существительные»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 309</a:t>
                      </a:r>
                    </a:p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Шарипова</a:t>
                      </a: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Александровна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298747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12.30-12.50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Методическая панорама «Оценивание образовательных достижений обучающихся в соответствии с ФГОС»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046495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12.50-13.10 обед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125281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13.10-14.10    Педагогическая мастерская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«Принципы формирующего оценивания»</a:t>
                      </a:r>
                    </a:p>
                    <a:p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Стажерская проба «Составление карты оценочных мероприятий»</a:t>
                      </a:r>
                    </a:p>
                    <a:p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Афонина Наталья Александровна</a:t>
                      </a:r>
                    </a:p>
                    <a:p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14.10-14.30    3-2-1! Обратная связь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872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49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панорама </a:t>
            </a: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образовательных достижений обучающихся в соответствии с ФГОС»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Самооценка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Взаимооценка</a:t>
            </a:r>
            <a:r>
              <a:rPr lang="ru-RU" dirty="0" smtClean="0"/>
              <a:t> (оценка командной работы)</a:t>
            </a:r>
          </a:p>
          <a:p>
            <a:pPr marL="514350" indent="-514350">
              <a:buAutoNum type="arabicPeriod"/>
            </a:pPr>
            <a:r>
              <a:rPr lang="ru-RU" dirty="0" smtClean="0"/>
              <a:t>Оценка личностных результатов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Прогностическая оценка (оценка возможностей перед началом выполнения определенной задачи)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Рефлексивная оценка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Критериальная</a:t>
            </a:r>
            <a:r>
              <a:rPr lang="ru-RU" dirty="0" smtClean="0"/>
              <a:t> оценка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5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Педагогическая мастерская</a:t>
            </a:r>
            <a:br>
              <a:rPr lang="ru-RU" b="1" dirty="0" smtClean="0"/>
            </a:br>
            <a:r>
              <a:rPr lang="ru-RU" b="1" dirty="0" smtClean="0"/>
              <a:t>«Принципы формирующего оценивания»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Афонина Наталья Александровна</a:t>
            </a:r>
          </a:p>
          <a:p>
            <a:pPr algn="r"/>
            <a:r>
              <a:rPr lang="ru-RU" dirty="0"/>
              <a:t>з</a:t>
            </a:r>
            <a:r>
              <a:rPr lang="ru-RU" dirty="0" smtClean="0"/>
              <a:t>аместитель директора по УВР</a:t>
            </a:r>
          </a:p>
          <a:p>
            <a:pPr algn="r"/>
            <a:r>
              <a:rPr lang="ru-RU" dirty="0" smtClean="0"/>
              <a:t>МАОУ «Гимназия»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9690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579735"/>
            <a:ext cx="821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РИП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Критериально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-уровневый подход в оценивании образовательных результатов как ресурс учебной успешности каждого обучающегося»</a:t>
            </a:r>
            <a:endParaRPr lang="ru-RU" sz="3600"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916" y="3442057"/>
            <a:ext cx="3991858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3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08" y="694266"/>
            <a:ext cx="6667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89333" y="2956363"/>
            <a:ext cx="392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Ф.Решетников</a:t>
            </a:r>
            <a:endParaRPr lang="ru-RU" sz="3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</a:rPr>
              <a:t>«Опять двойка»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5132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9334" y="555900"/>
            <a:ext cx="482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«Отметка, которой приписывается лишь невинная роль простого отражателя и фиксатора результата оценки, на практике становится для ребенка источником радости или горя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r"/>
            <a:r>
              <a:rPr lang="ru-RU" sz="2800" dirty="0" smtClean="0">
                <a:latin typeface="Times New Roman" panose="02020603050405020304" pitchFamily="18" charset="0"/>
              </a:rPr>
              <a:t>Ш.А. </a:t>
            </a:r>
            <a:r>
              <a:rPr lang="ru-RU" sz="2800" dirty="0" err="1" smtClean="0">
                <a:latin typeface="Times New Roman" panose="02020603050405020304" pitchFamily="18" charset="0"/>
              </a:rPr>
              <a:t>Амонашвили</a:t>
            </a:r>
            <a:endParaRPr lang="ru-RU" sz="28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933" y="555900"/>
            <a:ext cx="57531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0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867" y="288192"/>
            <a:ext cx="101430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 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быть стратегом своей деятельности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ставить и корректировать цели, осознавать мотивы, самостоятельно выстраивать действия и оценивать их соответствие задуманному, выстраивать планы жизни. 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" y="2356099"/>
            <a:ext cx="7033367" cy="3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9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555</Words>
  <Application>Microsoft Office PowerPoint</Application>
  <PresentationFormat>Произвольный</PresentationFormat>
  <Paragraphs>146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Стажировка   «Оценка образовательных результатов в соответствии с требованиями ФГОС начального общего образования»   совместно с кафедрой дошкольного и начального общего образования ГАОУ ДПО СО «ИРО»</vt:lpstr>
      <vt:lpstr>Программа стажировки</vt:lpstr>
      <vt:lpstr> Методическая панорама  «Оценивание образовательных достижений обучающихся в соответствии с ФГОС» </vt:lpstr>
      <vt:lpstr>Педагогическая мастерская «Принципы формирующего оценивания»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2025-02-27T03:52:35Z</dcterms:created>
  <dcterms:modified xsi:type="dcterms:W3CDTF">2025-09-09T18:21:21Z</dcterms:modified>
</cp:coreProperties>
</file>