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79" r:id="rId17"/>
    <p:sldId id="280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7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15151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15151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50" y="0"/>
            <a:ext cx="12186920" cy="1808480"/>
          </a:xfrm>
          <a:custGeom>
            <a:avLst/>
            <a:gdLst/>
            <a:ahLst/>
            <a:cxnLst/>
            <a:rect l="l" t="t" r="r" b="b"/>
            <a:pathLst>
              <a:path w="12186920" h="1808480">
                <a:moveTo>
                  <a:pt x="12186449" y="0"/>
                </a:moveTo>
                <a:lnTo>
                  <a:pt x="0" y="0"/>
                </a:lnTo>
                <a:lnTo>
                  <a:pt x="0" y="1808100"/>
                </a:lnTo>
                <a:lnTo>
                  <a:pt x="12186449" y="1808100"/>
                </a:lnTo>
                <a:lnTo>
                  <a:pt x="12186449" y="0"/>
                </a:lnTo>
                <a:close/>
              </a:path>
            </a:pathLst>
          </a:custGeom>
          <a:solidFill>
            <a:srgbClr val="657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7375" y="697144"/>
            <a:ext cx="7701280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512" y="1882648"/>
            <a:ext cx="7886700" cy="416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15151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657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06877" y="1538732"/>
            <a:ext cx="193040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0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9766" y="847851"/>
            <a:ext cx="6375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ABB4FC"/>
                </a:solidFill>
                <a:latin typeface="Verdana"/>
                <a:cs typeface="Verdana"/>
              </a:rPr>
              <a:t>ТЕМА: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3308825"/>
            <a:ext cx="7845097" cy="2332990"/>
          </a:xfrm>
          <a:custGeom>
            <a:avLst/>
            <a:gdLst/>
            <a:ahLst/>
            <a:cxnLst/>
            <a:rect l="l" t="t" r="r" b="b"/>
            <a:pathLst>
              <a:path w="5432425" h="2332990">
                <a:moveTo>
                  <a:pt x="5432399" y="0"/>
                </a:moveTo>
                <a:lnTo>
                  <a:pt x="0" y="0"/>
                </a:lnTo>
                <a:lnTo>
                  <a:pt x="0" y="2332799"/>
                </a:lnTo>
                <a:lnTo>
                  <a:pt x="5432399" y="2332799"/>
                </a:lnTo>
                <a:lnTo>
                  <a:pt x="5432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7306" y="3597350"/>
            <a:ext cx="6529704" cy="1052468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780"/>
              </a:spcBef>
            </a:pPr>
            <a:r>
              <a:rPr lang="ru-RU" sz="1500" spc="70" dirty="0" smtClean="0">
                <a:latin typeface="Tahoma"/>
                <a:cs typeface="Tahoma"/>
              </a:rPr>
              <a:t>ПИНЯЖИНА НАТАЛЬЯ ЕВГЕНЬЕВНА</a:t>
            </a:r>
          </a:p>
          <a:p>
            <a:pPr marL="12700" marR="5080">
              <a:lnSpc>
                <a:spcPct val="108000"/>
              </a:lnSpc>
              <a:spcBef>
                <a:spcPts val="780"/>
              </a:spcBef>
            </a:pPr>
            <a:r>
              <a:rPr sz="1500" spc="70" dirty="0" err="1" smtClean="0">
                <a:latin typeface="Tahoma"/>
                <a:cs typeface="Tahoma"/>
              </a:rPr>
              <a:t>Учитель</a:t>
            </a:r>
            <a:r>
              <a:rPr sz="1500" spc="20" dirty="0" smtClean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начальных</a:t>
            </a:r>
            <a:r>
              <a:rPr sz="1500" spc="2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классов</a:t>
            </a:r>
            <a:r>
              <a:rPr sz="1500" spc="3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высшей </a:t>
            </a:r>
            <a:r>
              <a:rPr sz="1500" spc="65" dirty="0">
                <a:latin typeface="Tahoma"/>
                <a:cs typeface="Tahoma"/>
              </a:rPr>
              <a:t>квалификационной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категории,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100" dirty="0" smtClean="0">
                <a:latin typeface="Tahoma"/>
                <a:cs typeface="Tahoma"/>
              </a:rPr>
              <a:t>МБОУ</a:t>
            </a:r>
            <a:r>
              <a:rPr sz="1500" spc="-70" dirty="0" smtClean="0">
                <a:latin typeface="Tahoma"/>
                <a:cs typeface="Tahoma"/>
              </a:rPr>
              <a:t> </a:t>
            </a:r>
            <a:r>
              <a:rPr sz="1500" spc="95" dirty="0">
                <a:latin typeface="Tahoma"/>
                <a:cs typeface="Tahoma"/>
              </a:rPr>
              <a:t>СОШ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-75" dirty="0" smtClean="0">
                <a:latin typeface="Tahoma"/>
                <a:cs typeface="Tahoma"/>
              </a:rPr>
              <a:t>№</a:t>
            </a:r>
            <a:r>
              <a:rPr lang="ru-RU" sz="1500" spc="-75" dirty="0" smtClean="0">
                <a:latin typeface="Tahoma"/>
                <a:cs typeface="Tahoma"/>
              </a:rPr>
              <a:t>75</a:t>
            </a:r>
            <a:r>
              <a:rPr sz="1500" spc="-75" dirty="0" smtClean="0">
                <a:latin typeface="Tahoma"/>
                <a:cs typeface="Tahoma"/>
              </a:rPr>
              <a:t> </a:t>
            </a:r>
            <a:r>
              <a:rPr sz="1500" spc="40" dirty="0" smtClean="0">
                <a:latin typeface="Tahoma"/>
                <a:cs typeface="Tahoma"/>
              </a:rPr>
              <a:t>г.</a:t>
            </a:r>
            <a:r>
              <a:rPr lang="ru-RU" sz="1500" spc="40" dirty="0" smtClean="0">
                <a:latin typeface="Tahoma"/>
                <a:cs typeface="Tahoma"/>
              </a:rPr>
              <a:t>Лесной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19765" y="1157732"/>
            <a:ext cx="7167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65" dirty="0"/>
              <a:t>Как</a:t>
            </a:r>
            <a:r>
              <a:rPr sz="4800" spc="-345" dirty="0"/>
              <a:t> </a:t>
            </a:r>
            <a:r>
              <a:rPr sz="4800" spc="-130" dirty="0"/>
              <a:t>помочь</a:t>
            </a:r>
            <a:r>
              <a:rPr sz="4800" spc="-340" dirty="0"/>
              <a:t> </a:t>
            </a:r>
            <a:r>
              <a:rPr sz="4800" spc="-30" dirty="0"/>
              <a:t>младшим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1819765" y="1819147"/>
            <a:ext cx="7746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45" dirty="0">
                <a:solidFill>
                  <a:srgbClr val="FFFFFF"/>
                </a:solidFill>
                <a:latin typeface="Arial Black"/>
                <a:cs typeface="Arial Black"/>
              </a:rPr>
              <a:t>школьникам</a:t>
            </a:r>
            <a:r>
              <a:rPr sz="4800" spc="-3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spc="-135" dirty="0">
                <a:solidFill>
                  <a:srgbClr val="FFFFFF"/>
                </a:solidFill>
                <a:latin typeface="Arial Black"/>
                <a:cs typeface="Arial Black"/>
              </a:rPr>
              <a:t>научиться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9765" y="2477515"/>
            <a:ext cx="5253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70" dirty="0">
                <a:solidFill>
                  <a:srgbClr val="FFFFFF"/>
                </a:solidFill>
                <a:latin typeface="Arial Black"/>
                <a:cs typeface="Arial Black"/>
              </a:rPr>
              <a:t>писать</a:t>
            </a:r>
            <a:r>
              <a:rPr sz="4800" spc="-3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spc="-30" dirty="0">
                <a:solidFill>
                  <a:srgbClr val="FFFFFF"/>
                </a:solidFill>
                <a:latin typeface="Arial Black"/>
                <a:cs typeface="Arial Black"/>
              </a:rPr>
              <a:t>диктант.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975" y="402843"/>
            <a:ext cx="9878060" cy="143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</a:pPr>
            <a:r>
              <a:rPr sz="2800" spc="-270" dirty="0"/>
              <a:t>Если</a:t>
            </a:r>
            <a:r>
              <a:rPr sz="2800" spc="-185" dirty="0"/>
              <a:t> </a:t>
            </a:r>
            <a:r>
              <a:rPr sz="2800" spc="50" dirty="0"/>
              <a:t>в</a:t>
            </a:r>
            <a:r>
              <a:rPr sz="2800" spc="-185" dirty="0"/>
              <a:t> </a:t>
            </a:r>
            <a:r>
              <a:rPr sz="2800" spc="-55" dirty="0"/>
              <a:t>диктанте</a:t>
            </a:r>
            <a:r>
              <a:rPr sz="2800" spc="-180" dirty="0"/>
              <a:t> </a:t>
            </a:r>
            <a:r>
              <a:rPr sz="2800" spc="-135" dirty="0"/>
              <a:t>встречается</a:t>
            </a:r>
            <a:r>
              <a:rPr sz="2800" spc="-180" dirty="0"/>
              <a:t> </a:t>
            </a:r>
            <a:r>
              <a:rPr sz="2800" spc="-125" dirty="0"/>
              <a:t>большое</a:t>
            </a:r>
            <a:r>
              <a:rPr sz="2800" spc="-180" dirty="0"/>
              <a:t> </a:t>
            </a:r>
            <a:r>
              <a:rPr sz="2800" spc="-10" dirty="0"/>
              <a:t>количество </a:t>
            </a:r>
            <a:r>
              <a:rPr sz="2800" spc="-170" dirty="0" err="1"/>
              <a:t>недописанных</a:t>
            </a:r>
            <a:r>
              <a:rPr sz="2800" spc="-170" dirty="0"/>
              <a:t> </a:t>
            </a:r>
            <a:r>
              <a:rPr sz="2800" spc="-175" dirty="0" err="1" smtClean="0"/>
              <a:t>сло</a:t>
            </a:r>
            <a:r>
              <a:rPr lang="ru-RU" sz="2800" spc="-175" dirty="0" err="1" smtClean="0"/>
              <a:t>го</a:t>
            </a:r>
            <a:r>
              <a:rPr sz="2800" spc="-175" dirty="0" smtClean="0"/>
              <a:t>в</a:t>
            </a:r>
            <a:r>
              <a:rPr sz="2800" spc="-175" dirty="0"/>
              <a:t>,</a:t>
            </a:r>
            <a:r>
              <a:rPr sz="2800" spc="-170" dirty="0"/>
              <a:t> </a:t>
            </a:r>
            <a:r>
              <a:rPr sz="2800" dirty="0"/>
              <a:t>то</a:t>
            </a:r>
            <a:r>
              <a:rPr sz="2800" spc="-170" dirty="0"/>
              <a:t> </a:t>
            </a:r>
            <a:r>
              <a:rPr sz="2800" spc="-135" dirty="0"/>
              <a:t>предлагаем</a:t>
            </a:r>
            <a:r>
              <a:rPr sz="2800" spc="-175" dirty="0"/>
              <a:t> </a:t>
            </a:r>
            <a:r>
              <a:rPr sz="2800" spc="-130" dirty="0"/>
              <a:t>упражнения</a:t>
            </a:r>
            <a:r>
              <a:rPr sz="2800" spc="-175" dirty="0"/>
              <a:t> </a:t>
            </a:r>
            <a:r>
              <a:rPr sz="2800" spc="-25" dirty="0"/>
              <a:t>на </a:t>
            </a:r>
            <a:r>
              <a:rPr sz="2800" spc="-120" dirty="0"/>
              <a:t>дописывание</a:t>
            </a:r>
            <a:r>
              <a:rPr sz="2800" spc="-165" dirty="0"/>
              <a:t> </a:t>
            </a:r>
            <a:r>
              <a:rPr sz="2800" spc="-10" dirty="0"/>
              <a:t>слов.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496659" y="2321560"/>
            <a:ext cx="8340725" cy="3533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0" marR="5080" indent="-215900">
              <a:lnSpc>
                <a:spcPct val="110000"/>
              </a:lnSpc>
              <a:spcBef>
                <a:spcPts val="110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114" dirty="0">
                <a:solidFill>
                  <a:srgbClr val="151515"/>
                </a:solidFill>
                <a:latin typeface="Tahoma"/>
                <a:cs typeface="Tahoma"/>
              </a:rPr>
              <a:t>Очень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полезно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20" dirty="0">
                <a:solidFill>
                  <a:srgbClr val="151515"/>
                </a:solidFill>
                <a:latin typeface="Tahoma"/>
                <a:cs typeface="Tahoma"/>
              </a:rPr>
              <a:t>при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этом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подключать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кинестетический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контроль.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Каждое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произносимое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слова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«простукиваем»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пальчиками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по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столу. </a:t>
            </a:r>
            <a:r>
              <a:rPr sz="1900" spc="114" dirty="0">
                <a:solidFill>
                  <a:srgbClr val="151515"/>
                </a:solidFill>
                <a:latin typeface="Tahoma"/>
                <a:cs typeface="Tahoma"/>
              </a:rPr>
              <a:t>При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этом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нужно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требовать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четкого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151515"/>
                </a:solidFill>
                <a:latin typeface="Tahoma"/>
                <a:cs typeface="Tahoma"/>
              </a:rPr>
              <a:t>произношения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окончания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слов.</a:t>
            </a: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buClr>
                <a:srgbClr val="6576FB"/>
              </a:buClr>
              <a:buFont typeface="Tahoma"/>
              <a:buChar char="●"/>
            </a:pPr>
            <a:endParaRPr sz="1900" dirty="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buClr>
                <a:srgbClr val="6576FB"/>
              </a:buClr>
              <a:buChar char="●"/>
              <a:tabLst>
                <a:tab pos="228600" algn="l"/>
                <a:tab pos="2677795" algn="l"/>
              </a:tabLst>
            </a:pP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Саша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купил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цветн</a:t>
            </a:r>
            <a:r>
              <a:rPr sz="1900" u="heavy" dirty="0">
                <a:solidFill>
                  <a:srgbClr val="151515"/>
                </a:solidFill>
                <a:uFill>
                  <a:solidFill>
                    <a:srgbClr val="141414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0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карандаши.</a:t>
            </a:r>
            <a:endParaRPr sz="1900" dirty="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spcBef>
                <a:spcPts val="215"/>
              </a:spcBef>
              <a:buClr>
                <a:srgbClr val="6576FB"/>
              </a:buClr>
              <a:buChar char="●"/>
              <a:tabLst>
                <a:tab pos="228600" algn="l"/>
                <a:tab pos="3009265" algn="l"/>
              </a:tabLst>
            </a:pP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Сады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 err="1">
                <a:solidFill>
                  <a:srgbClr val="151515"/>
                </a:solidFill>
                <a:latin typeface="Tahoma"/>
                <a:cs typeface="Tahoma"/>
              </a:rPr>
              <a:t>поля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0" dirty="0" err="1" smtClean="0">
                <a:solidFill>
                  <a:srgbClr val="151515"/>
                </a:solidFill>
                <a:latin typeface="Tahoma"/>
                <a:cs typeface="Tahoma"/>
              </a:rPr>
              <a:t>зелене</a:t>
            </a:r>
            <a:r>
              <a:rPr sz="1900" u="heavy" dirty="0">
                <a:solidFill>
                  <a:srgbClr val="151515"/>
                </a:solidFill>
                <a:uFill>
                  <a:solidFill>
                    <a:srgbClr val="141414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00" spc="-50" dirty="0">
                <a:solidFill>
                  <a:srgbClr val="151515"/>
                </a:solidFill>
                <a:latin typeface="Tahoma"/>
                <a:cs typeface="Tahoma"/>
              </a:rPr>
              <a:t>.</a:t>
            </a:r>
            <a:endParaRPr sz="1900" dirty="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spcBef>
                <a:spcPts val="215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Следующим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упражнением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будет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диктант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только</a:t>
            </a:r>
            <a:r>
              <a:rPr sz="1900" spc="-7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окончаний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151515"/>
                </a:solidFill>
                <a:latin typeface="Tahoma"/>
                <a:cs typeface="Tahoma"/>
              </a:rPr>
              <a:t>:</a:t>
            </a:r>
            <a:endParaRPr sz="1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«цветной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51515"/>
                </a:solidFill>
                <a:latin typeface="Tahoma"/>
                <a:cs typeface="Tahoma"/>
              </a:rPr>
              <a:t>—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51515"/>
                </a:solidFill>
                <a:latin typeface="Tahoma"/>
                <a:cs typeface="Tahoma"/>
              </a:rPr>
              <a:t>————</a:t>
            </a:r>
            <a:r>
              <a:rPr sz="1900" spc="25" dirty="0">
                <a:solidFill>
                  <a:srgbClr val="151515"/>
                </a:solidFill>
                <a:latin typeface="Tahoma"/>
                <a:cs typeface="Tahoma"/>
              </a:rPr>
              <a:t>ой,</a:t>
            </a:r>
            <a:endParaRPr sz="1900" dirty="0">
              <a:latin typeface="Tahoma"/>
              <a:cs typeface="Tahoma"/>
            </a:endParaRPr>
          </a:p>
          <a:p>
            <a:pPr marL="12700" marR="5107305">
              <a:lnSpc>
                <a:spcPts val="2590"/>
              </a:lnSpc>
              <a:spcBef>
                <a:spcPts val="45"/>
              </a:spcBef>
            </a:pP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зеленеют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51515"/>
                </a:solidFill>
                <a:latin typeface="Tahoma"/>
                <a:cs typeface="Tahoma"/>
              </a:rPr>
              <a:t>—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51515"/>
                </a:solidFill>
                <a:latin typeface="Tahoma"/>
                <a:cs typeface="Tahoma"/>
              </a:rPr>
              <a:t>—————</a:t>
            </a:r>
            <a:r>
              <a:rPr sz="1900" spc="-20" dirty="0">
                <a:solidFill>
                  <a:srgbClr val="151515"/>
                </a:solidFill>
                <a:latin typeface="Tahoma"/>
                <a:cs typeface="Tahoma"/>
              </a:rPr>
              <a:t>ют». </a:t>
            </a:r>
            <a:r>
              <a:rPr sz="1900" spc="120" dirty="0">
                <a:solidFill>
                  <a:srgbClr val="151515"/>
                </a:solidFill>
                <a:latin typeface="Tahoma"/>
                <a:cs typeface="Tahoma"/>
              </a:rPr>
              <a:t>Зима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холодная,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а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лето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51515"/>
                </a:solidFill>
                <a:latin typeface="Tahoma"/>
                <a:cs typeface="Tahoma"/>
              </a:rPr>
              <a:t>—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…</a:t>
            </a:r>
            <a:endParaRPr sz="1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900" spc="140" dirty="0">
                <a:solidFill>
                  <a:srgbClr val="151515"/>
                </a:solidFill>
                <a:latin typeface="Tahoma"/>
                <a:cs typeface="Tahoma"/>
              </a:rPr>
              <a:t>Пишем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только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окончание.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151515"/>
                </a:solidFill>
                <a:latin typeface="Tahoma"/>
                <a:cs typeface="Tahoma"/>
              </a:rPr>
              <a:t>Крыша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какая?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Треугольная-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51515"/>
                </a:solidFill>
                <a:latin typeface="Tahoma"/>
                <a:cs typeface="Tahoma"/>
              </a:rPr>
              <a:t>————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151515"/>
                </a:solidFill>
                <a:latin typeface="Tahoma"/>
                <a:cs typeface="Tahoma"/>
              </a:rPr>
              <a:t>ая.</a:t>
            </a:r>
            <a:endParaRPr sz="19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3910583"/>
            <a:ext cx="2688336" cy="29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09600"/>
            <a:ext cx="9296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Примеры </a:t>
            </a:r>
            <a:r>
              <a:rPr lang="ru-RU" sz="4000" dirty="0" err="1" smtClean="0"/>
              <a:t>нейроупражнений</a:t>
            </a:r>
            <a:endParaRPr lang="ru-RU" sz="4000" dirty="0" smtClean="0"/>
          </a:p>
          <a:p>
            <a:pPr algn="ctr"/>
            <a:endParaRPr lang="ru-RU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«Зеркальное рисование»:</a:t>
            </a:r>
            <a:r>
              <a:rPr lang="ru-RU" sz="2400" dirty="0" smtClean="0"/>
              <a:t> Одновременное рисование одинаковых фигур двумя руками, что улучшает синхронность работы.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«Коза и Зайчик»:</a:t>
            </a:r>
            <a:r>
              <a:rPr lang="ru-RU" sz="2400" dirty="0" smtClean="0"/>
              <a:t> Комбинации пальцев (одна рука «коза», другая «зайчик»), которые меняются, развивая координацию.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«Знак бесконечности»:</a:t>
            </a:r>
            <a:r>
              <a:rPr lang="ru-RU" sz="2400" dirty="0" smtClean="0"/>
              <a:t> Рисование знака бесконечности в воздухе или на бумаге одной или двумя руками, активизируя оба полушария.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«Дыхание животиком»:</a:t>
            </a:r>
            <a:r>
              <a:rPr lang="ru-RU" sz="2400" dirty="0" smtClean="0"/>
              <a:t> Надувание и сдувание живота, как шарика, для расслабления и концентрации.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«Ловим мяч»:</a:t>
            </a:r>
            <a:r>
              <a:rPr lang="ru-RU" sz="2400" dirty="0" smtClean="0"/>
              <a:t> Броски мяча с одновременным счетом или называнием цветов, укрепляя память.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918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800" spc="-140" dirty="0"/>
              <a:t>Работаем</a:t>
            </a:r>
            <a:r>
              <a:rPr sz="2800" spc="-190" dirty="0"/>
              <a:t> </a:t>
            </a:r>
            <a:r>
              <a:rPr sz="2800" spc="-185" dirty="0"/>
              <a:t>на </a:t>
            </a:r>
            <a:r>
              <a:rPr sz="2800" spc="-120" dirty="0"/>
              <a:t>уровне</a:t>
            </a:r>
            <a:r>
              <a:rPr sz="2800" spc="-185" dirty="0"/>
              <a:t> </a:t>
            </a:r>
            <a:r>
              <a:rPr sz="2800" spc="-100" dirty="0"/>
              <a:t>предложения.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496659" y="2352040"/>
            <a:ext cx="797242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Предлагаем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слуховые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графические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151515"/>
                </a:solidFill>
                <a:latin typeface="Tahoma"/>
                <a:cs typeface="Tahoma"/>
              </a:rPr>
              <a:t>диктанты.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Clr>
                <a:srgbClr val="6576FB"/>
              </a:buClr>
              <a:buFont typeface="Tahoma"/>
              <a:buChar char="●"/>
            </a:pPr>
            <a:endParaRPr sz="1900">
              <a:latin typeface="Tahoma"/>
              <a:cs typeface="Tahoma"/>
            </a:endParaRPr>
          </a:p>
          <a:p>
            <a:pPr marL="228600" marR="5080" indent="-215900">
              <a:lnSpc>
                <a:spcPct val="109500"/>
              </a:lnSpc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Полезно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систематически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включать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упражнения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на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списывание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текстов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20" dirty="0">
                <a:solidFill>
                  <a:srgbClr val="151515"/>
                </a:solidFill>
                <a:latin typeface="Tahoma"/>
                <a:cs typeface="Tahoma"/>
              </a:rPr>
              <a:t>письмо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стихотворений,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151515"/>
                </a:solidFill>
                <a:latin typeface="Tahoma"/>
                <a:cs typeface="Tahoma"/>
              </a:rPr>
              <a:t>небольших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текстов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по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памяти.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3910583"/>
            <a:ext cx="2688336" cy="29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975" y="753363"/>
            <a:ext cx="7959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40" dirty="0"/>
              <a:t>ТРУДНОСТИ</a:t>
            </a:r>
            <a:r>
              <a:rPr sz="2800" spc="-190" dirty="0"/>
              <a:t> ПРИ</a:t>
            </a:r>
            <a:r>
              <a:rPr sz="2800" spc="-185" dirty="0"/>
              <a:t> </a:t>
            </a:r>
            <a:r>
              <a:rPr sz="2800" spc="-200" dirty="0"/>
              <a:t>НАПИСАНИИ</a:t>
            </a:r>
            <a:r>
              <a:rPr sz="2800" spc="-185" dirty="0"/>
              <a:t> </a:t>
            </a:r>
            <a:r>
              <a:rPr sz="2800" spc="-204" dirty="0"/>
              <a:t>ДИКТАНТОВ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6530" indent="215900">
              <a:lnSpc>
                <a:spcPct val="109500"/>
              </a:lnSpc>
              <a:spcBef>
                <a:spcPts val="100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pc="85" dirty="0"/>
              <a:t>Ошибки:</a:t>
            </a:r>
            <a:r>
              <a:rPr spc="-85" dirty="0"/>
              <a:t> </a:t>
            </a:r>
            <a:r>
              <a:rPr spc="55" dirty="0"/>
              <a:t>Пропуски,</a:t>
            </a:r>
            <a:r>
              <a:rPr spc="-90" dirty="0"/>
              <a:t> </a:t>
            </a:r>
            <a:r>
              <a:rPr spc="60" dirty="0"/>
              <a:t>замена,</a:t>
            </a:r>
            <a:r>
              <a:rPr spc="-90" dirty="0"/>
              <a:t> </a:t>
            </a:r>
            <a:r>
              <a:rPr spc="55" dirty="0"/>
              <a:t>вставка</a:t>
            </a:r>
            <a:r>
              <a:rPr spc="-90" dirty="0"/>
              <a:t> </a:t>
            </a:r>
            <a:r>
              <a:rPr spc="-10" dirty="0"/>
              <a:t>букв. </a:t>
            </a:r>
            <a:r>
              <a:rPr spc="85" dirty="0"/>
              <a:t>Способы</a:t>
            </a:r>
            <a:r>
              <a:rPr spc="-95" dirty="0"/>
              <a:t> </a:t>
            </a:r>
            <a:r>
              <a:rPr spc="75" dirty="0"/>
              <a:t>диагностики</a:t>
            </a:r>
            <a:r>
              <a:rPr spc="-85" dirty="0"/>
              <a:t> </a:t>
            </a:r>
            <a:r>
              <a:rPr spc="135" dirty="0"/>
              <a:t>и</a:t>
            </a:r>
            <a:r>
              <a:rPr spc="-85" dirty="0"/>
              <a:t> </a:t>
            </a:r>
            <a:r>
              <a:rPr spc="65" dirty="0"/>
              <a:t>коррекции:</a:t>
            </a:r>
          </a:p>
          <a:p>
            <a:pPr marL="210185" indent="-208279">
              <a:lnSpc>
                <a:spcPct val="100000"/>
              </a:lnSpc>
              <a:spcBef>
                <a:spcPts val="215"/>
              </a:spcBef>
              <a:buSzPct val="94736"/>
              <a:buAutoNum type="arabicPeriod"/>
              <a:tabLst>
                <a:tab pos="210185" algn="l"/>
              </a:tabLst>
            </a:pPr>
            <a:r>
              <a:rPr spc="75" dirty="0"/>
              <a:t>Предложить</a:t>
            </a:r>
            <a:r>
              <a:rPr spc="-85" dirty="0"/>
              <a:t> </a:t>
            </a:r>
            <a:r>
              <a:rPr spc="75" dirty="0"/>
              <a:t>списать</a:t>
            </a:r>
            <a:r>
              <a:rPr spc="-85" dirty="0"/>
              <a:t> </a:t>
            </a:r>
            <a:r>
              <a:rPr spc="45" dirty="0"/>
              <a:t>строчки: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pc="100" dirty="0"/>
              <a:t>Аммадама</a:t>
            </a:r>
            <a:r>
              <a:rPr spc="-100" dirty="0"/>
              <a:t> </a:t>
            </a:r>
            <a:r>
              <a:rPr spc="80" dirty="0"/>
              <a:t>реберге</a:t>
            </a:r>
            <a:r>
              <a:rPr spc="-90" dirty="0"/>
              <a:t> </a:t>
            </a:r>
            <a:r>
              <a:rPr spc="60" dirty="0"/>
              <a:t>ассамасса</a:t>
            </a:r>
            <a:r>
              <a:rPr spc="-95" dirty="0"/>
              <a:t> </a:t>
            </a:r>
            <a:r>
              <a:rPr spc="55" dirty="0"/>
              <a:t>дискала</a:t>
            </a:r>
            <a:r>
              <a:rPr spc="-95" dirty="0"/>
              <a:t> </a:t>
            </a:r>
            <a:r>
              <a:rPr spc="45" dirty="0"/>
              <a:t>ессанессассас</a:t>
            </a:r>
            <a:r>
              <a:rPr spc="-85" dirty="0"/>
              <a:t> </a:t>
            </a:r>
            <a:r>
              <a:rPr spc="-10" dirty="0"/>
              <a:t>даталлатта</a:t>
            </a: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pc="-10" dirty="0"/>
          </a:p>
          <a:p>
            <a:pPr marL="12700" marR="5080" indent="-10795">
              <a:lnSpc>
                <a:spcPct val="109500"/>
              </a:lnSpc>
              <a:buSzPct val="94736"/>
              <a:buAutoNum type="arabicPeriod" startAt="2"/>
              <a:tabLst>
                <a:tab pos="210185" algn="l"/>
              </a:tabLst>
            </a:pPr>
            <a:r>
              <a:rPr spc="75" dirty="0"/>
              <a:t>	Предложить</a:t>
            </a:r>
            <a:r>
              <a:rPr spc="-100" dirty="0"/>
              <a:t> </a:t>
            </a:r>
            <a:r>
              <a:rPr spc="70" dirty="0"/>
              <a:t>ребёнку</a:t>
            </a:r>
            <a:r>
              <a:rPr spc="-95" dirty="0"/>
              <a:t> </a:t>
            </a:r>
            <a:r>
              <a:rPr spc="90" dirty="0"/>
              <a:t>в</a:t>
            </a:r>
            <a:r>
              <a:rPr spc="-85" dirty="0"/>
              <a:t> </a:t>
            </a:r>
            <a:r>
              <a:rPr spc="95" dirty="0"/>
              <a:t>течении</a:t>
            </a:r>
            <a:r>
              <a:rPr spc="-85" dirty="0"/>
              <a:t> </a:t>
            </a:r>
            <a:r>
              <a:rPr spc="-30" dirty="0"/>
              <a:t>5-</a:t>
            </a:r>
            <a:r>
              <a:rPr spc="75" dirty="0"/>
              <a:t>7минут</a:t>
            </a:r>
            <a:r>
              <a:rPr spc="-95" dirty="0"/>
              <a:t> </a:t>
            </a:r>
            <a:r>
              <a:rPr spc="90" dirty="0"/>
              <a:t>вычеркнуть</a:t>
            </a:r>
            <a:r>
              <a:rPr spc="-95" dirty="0"/>
              <a:t> </a:t>
            </a:r>
            <a:r>
              <a:rPr spc="85" dirty="0"/>
              <a:t>заданным </a:t>
            </a:r>
            <a:r>
              <a:rPr spc="100" dirty="0"/>
              <a:t>образом</a:t>
            </a:r>
            <a:r>
              <a:rPr spc="-40" dirty="0"/>
              <a:t> </a:t>
            </a:r>
            <a:r>
              <a:rPr spc="-30" dirty="0"/>
              <a:t>2-</a:t>
            </a:r>
            <a:r>
              <a:rPr spc="60" dirty="0"/>
              <a:t>3буквы</a:t>
            </a:r>
            <a:r>
              <a:rPr spc="-30" dirty="0"/>
              <a:t> </a:t>
            </a:r>
            <a:r>
              <a:rPr dirty="0"/>
              <a:t>(букву</a:t>
            </a:r>
            <a:r>
              <a:rPr spc="-40" dirty="0"/>
              <a:t> </a:t>
            </a:r>
            <a:r>
              <a:rPr spc="60" dirty="0"/>
              <a:t>а</a:t>
            </a:r>
            <a:r>
              <a:rPr spc="-30" dirty="0"/>
              <a:t> </a:t>
            </a:r>
            <a:r>
              <a:rPr spc="65" dirty="0"/>
              <a:t>зачеркивать,</a:t>
            </a:r>
            <a:r>
              <a:rPr spc="-35" dirty="0"/>
              <a:t> </a:t>
            </a:r>
            <a:r>
              <a:rPr dirty="0"/>
              <a:t>букву</a:t>
            </a:r>
            <a:r>
              <a:rPr spc="-35" dirty="0"/>
              <a:t> </a:t>
            </a:r>
            <a:r>
              <a:rPr dirty="0"/>
              <a:t>к</a:t>
            </a:r>
            <a:r>
              <a:rPr spc="-40" dirty="0"/>
              <a:t> </a:t>
            </a:r>
            <a:r>
              <a:rPr spc="65" dirty="0"/>
              <a:t>подчёркивать) </a:t>
            </a:r>
            <a:r>
              <a:rPr dirty="0"/>
              <a:t>Звуко-</a:t>
            </a:r>
            <a:r>
              <a:rPr spc="90" dirty="0"/>
              <a:t>буквенный</a:t>
            </a:r>
            <a:r>
              <a:rPr spc="195" dirty="0"/>
              <a:t> </a:t>
            </a:r>
            <a:r>
              <a:rPr spc="65" dirty="0"/>
              <a:t>анализ</a:t>
            </a: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151515"/>
              </a:buClr>
              <a:buFont typeface="Tahoma"/>
              <a:buAutoNum type="arabicPeriod" startAt="2"/>
            </a:pPr>
            <a:endParaRPr spc="65" dirty="0"/>
          </a:p>
          <a:p>
            <a:pPr marL="12700" marR="170180" indent="-10795">
              <a:lnSpc>
                <a:spcPct val="109500"/>
              </a:lnSpc>
              <a:spcBef>
                <a:spcPts val="5"/>
              </a:spcBef>
              <a:buSzPct val="94736"/>
              <a:buAutoNum type="arabicPeriod" startAt="2"/>
              <a:tabLst>
                <a:tab pos="210185" algn="l"/>
              </a:tabLst>
            </a:pPr>
            <a:r>
              <a:rPr spc="80" dirty="0"/>
              <a:t>	Склеенное</a:t>
            </a:r>
            <a:r>
              <a:rPr spc="-50" dirty="0"/>
              <a:t> </a:t>
            </a:r>
            <a:r>
              <a:rPr spc="50" dirty="0"/>
              <a:t>слово.</a:t>
            </a:r>
            <a:r>
              <a:rPr spc="-50" dirty="0"/>
              <a:t> </a:t>
            </a:r>
            <a:r>
              <a:rPr spc="65" dirty="0"/>
              <a:t>Отдели</a:t>
            </a:r>
            <a:r>
              <a:rPr spc="-50" dirty="0"/>
              <a:t> </a:t>
            </a:r>
            <a:r>
              <a:rPr dirty="0"/>
              <a:t>слова:</a:t>
            </a:r>
            <a:r>
              <a:rPr spc="-50" dirty="0"/>
              <a:t> </a:t>
            </a:r>
            <a:r>
              <a:rPr spc="80" dirty="0"/>
              <a:t>Шаркорзинаботинкибинокль. </a:t>
            </a:r>
            <a:r>
              <a:rPr spc="95" dirty="0"/>
              <a:t>Былазимаморозщипалщёки.</a:t>
            </a:r>
            <a:r>
              <a:rPr spc="-35" dirty="0"/>
              <a:t> </a:t>
            </a:r>
            <a:r>
              <a:rPr spc="65" dirty="0"/>
              <a:t>Вазаяцаплялькаминослон.</a:t>
            </a:r>
          </a:p>
          <a:p>
            <a:pPr>
              <a:lnSpc>
                <a:spcPct val="100000"/>
              </a:lnSpc>
              <a:spcBef>
                <a:spcPts val="415"/>
              </a:spcBef>
              <a:buClr>
                <a:srgbClr val="151515"/>
              </a:buClr>
              <a:buFont typeface="Tahoma"/>
              <a:buAutoNum type="arabicPeriod" startAt="2"/>
            </a:pPr>
            <a:endParaRPr spc="65" dirty="0"/>
          </a:p>
          <a:p>
            <a:pPr marL="273050" indent="-260350">
              <a:lnSpc>
                <a:spcPct val="100000"/>
              </a:lnSpc>
              <a:buSzPct val="94736"/>
              <a:buAutoNum type="arabicPeriod" startAt="2"/>
              <a:tabLst>
                <a:tab pos="273050" algn="l"/>
              </a:tabLst>
            </a:pPr>
            <a:r>
              <a:rPr spc="80" dirty="0"/>
              <a:t>Побуквенное</a:t>
            </a:r>
            <a:r>
              <a:rPr spc="-100" dirty="0"/>
              <a:t> </a:t>
            </a:r>
            <a:r>
              <a:rPr spc="50" dirty="0"/>
              <a:t>чтение.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3910583"/>
            <a:ext cx="2688336" cy="29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5976" y="2173732"/>
            <a:ext cx="6671624" cy="3039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5" dirty="0">
                <a:solidFill>
                  <a:srgbClr val="151515"/>
                </a:solidFill>
                <a:latin typeface="Tahoma"/>
                <a:cs typeface="Tahoma"/>
              </a:rPr>
              <a:t>Ошибки:</a:t>
            </a:r>
            <a:r>
              <a:rPr sz="28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151515"/>
                </a:solidFill>
                <a:latin typeface="Tahoma"/>
                <a:cs typeface="Tahoma"/>
              </a:rPr>
              <a:t>Орфограммы.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28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sz="2800" spc="90" dirty="0">
                <a:solidFill>
                  <a:srgbClr val="151515"/>
                </a:solidFill>
                <a:latin typeface="Tahoma"/>
                <a:cs typeface="Tahoma"/>
              </a:rPr>
              <a:t>Специальный</a:t>
            </a:r>
            <a:r>
              <a:rPr sz="28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151515"/>
                </a:solidFill>
                <a:latin typeface="Tahoma"/>
                <a:cs typeface="Tahoma"/>
              </a:rPr>
              <a:t>подбор</a:t>
            </a:r>
            <a:r>
              <a:rPr sz="2800" spc="-7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151515"/>
                </a:solidFill>
                <a:latin typeface="Tahoma"/>
                <a:cs typeface="Tahoma"/>
              </a:rPr>
              <a:t>заданий</a:t>
            </a:r>
            <a:r>
              <a:rPr sz="28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151515"/>
                </a:solidFill>
                <a:latin typeface="Tahoma"/>
                <a:cs typeface="Tahoma"/>
              </a:rPr>
              <a:t>на</a:t>
            </a:r>
            <a:r>
              <a:rPr sz="2800" spc="-7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151515"/>
                </a:solidFill>
                <a:latin typeface="Tahoma"/>
                <a:cs typeface="Tahoma"/>
              </a:rPr>
              <a:t>данное</a:t>
            </a:r>
            <a:r>
              <a:rPr sz="28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151515"/>
                </a:solidFill>
                <a:latin typeface="Tahoma"/>
                <a:cs typeface="Tahoma"/>
              </a:rPr>
              <a:t>правило.</a:t>
            </a:r>
            <a:endParaRPr sz="2800" dirty="0">
              <a:latin typeface="Tahoma"/>
              <a:cs typeface="Tahoma"/>
            </a:endParaRPr>
          </a:p>
          <a:p>
            <a:pPr marL="240665" marR="5080" indent="-228600">
              <a:lnSpc>
                <a:spcPts val="2110"/>
              </a:lnSpc>
              <a:spcBef>
                <a:spcPts val="80"/>
              </a:spcBef>
              <a:buAutoNum type="arabicPeriod"/>
              <a:tabLst>
                <a:tab pos="240665" algn="l"/>
              </a:tabLst>
            </a:pPr>
            <a:r>
              <a:rPr sz="2800" spc="70" dirty="0">
                <a:solidFill>
                  <a:srgbClr val="151515"/>
                </a:solidFill>
                <a:latin typeface="Tahoma"/>
                <a:cs typeface="Tahoma"/>
              </a:rPr>
              <a:t>Развитие</a:t>
            </a:r>
            <a:r>
              <a:rPr sz="28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80" dirty="0">
                <a:solidFill>
                  <a:srgbClr val="151515"/>
                </a:solidFill>
                <a:latin typeface="Tahoma"/>
                <a:cs typeface="Tahoma"/>
              </a:rPr>
              <a:t>памяти</a:t>
            </a:r>
            <a:r>
              <a:rPr sz="28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151515"/>
                </a:solidFill>
                <a:latin typeface="Tahoma"/>
                <a:cs typeface="Tahoma"/>
              </a:rPr>
              <a:t>(ежедневное</a:t>
            </a:r>
            <a:r>
              <a:rPr sz="28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151515"/>
                </a:solidFill>
                <a:latin typeface="Tahoma"/>
                <a:cs typeface="Tahoma"/>
              </a:rPr>
              <a:t>разучивание</a:t>
            </a:r>
            <a:r>
              <a:rPr sz="2800" spc="-7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51515"/>
                </a:solidFill>
                <a:latin typeface="Tahoma"/>
                <a:cs typeface="Tahoma"/>
              </a:rPr>
              <a:t>стихов, </a:t>
            </a:r>
            <a:r>
              <a:rPr sz="2800" dirty="0">
                <a:solidFill>
                  <a:srgbClr val="151515"/>
                </a:solidFill>
                <a:latin typeface="Tahoma"/>
                <a:cs typeface="Tahoma"/>
              </a:rPr>
              <a:t>песен,</a:t>
            </a:r>
            <a:r>
              <a:rPr sz="2800" spc="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151515"/>
                </a:solidFill>
                <a:latin typeface="Tahoma"/>
                <a:cs typeface="Tahoma"/>
              </a:rPr>
              <a:t>пословиц</a:t>
            </a:r>
            <a:r>
              <a:rPr sz="2800" spc="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12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28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151515"/>
                </a:solidFill>
                <a:latin typeface="Tahoma"/>
                <a:cs typeface="Tahoma"/>
              </a:rPr>
              <a:t>т.д.)</a:t>
            </a:r>
            <a:endParaRPr sz="28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240665" algn="l"/>
              </a:tabLst>
            </a:pPr>
            <a:r>
              <a:rPr sz="2800" spc="95" dirty="0">
                <a:solidFill>
                  <a:srgbClr val="151515"/>
                </a:solidFill>
                <a:latin typeface="Tahoma"/>
                <a:cs typeface="Tahoma"/>
              </a:rPr>
              <a:t>Умение</a:t>
            </a:r>
            <a:r>
              <a:rPr sz="28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151515"/>
                </a:solidFill>
                <a:latin typeface="Tahoma"/>
                <a:cs typeface="Tahoma"/>
              </a:rPr>
              <a:t>пользоваться</a:t>
            </a:r>
            <a:r>
              <a:rPr sz="2800" spc="-5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151515"/>
                </a:solidFill>
                <a:latin typeface="Tahoma"/>
                <a:cs typeface="Tahoma"/>
              </a:rPr>
              <a:t>алгоритмами.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5976" y="2173732"/>
            <a:ext cx="100244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spc="75" dirty="0" smtClean="0">
                <a:solidFill>
                  <a:srgbClr val="151515"/>
                </a:solidFill>
                <a:latin typeface="Tahoma"/>
                <a:cs typeface="Tahoma"/>
              </a:rPr>
              <a:t>Предупредительный диктант</a:t>
            </a:r>
            <a:endParaRPr sz="44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62600" y="609600"/>
            <a:ext cx="25245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 err="1" smtClean="0">
                <a:solidFill>
                  <a:srgbClr val="6576FB"/>
                </a:solidFill>
                <a:latin typeface="Arial Black"/>
                <a:cs typeface="Arial Black"/>
              </a:rPr>
              <a:t>Итог</a:t>
            </a:r>
            <a:r>
              <a:rPr lang="ru-RU" sz="4400" spc="-35" dirty="0" smtClean="0">
                <a:solidFill>
                  <a:srgbClr val="6576FB"/>
                </a:solidFill>
                <a:latin typeface="Arial Black"/>
                <a:cs typeface="Arial Black"/>
              </a:rPr>
              <a:t>и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077" y="1918649"/>
            <a:ext cx="3533775" cy="3108325"/>
          </a:xfrm>
          <a:prstGeom prst="rect">
            <a:avLst/>
          </a:prstGeom>
          <a:solidFill>
            <a:srgbClr val="6576FB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6000">
              <a:latin typeface="Verdana"/>
              <a:cs typeface="Verdana"/>
            </a:endParaRPr>
          </a:p>
          <a:p>
            <a:pPr marL="179705" marR="417195">
              <a:lnSpc>
                <a:spcPct val="109500"/>
              </a:lnSpc>
              <a:spcBef>
                <a:spcPts val="405"/>
              </a:spcBef>
            </a:pP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Изучили</a:t>
            </a:r>
            <a:r>
              <a:rPr sz="1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виды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упражнений</a:t>
            </a:r>
            <a:r>
              <a:rPr sz="1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профилактики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ошибок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диктантах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3647" y="1918651"/>
            <a:ext cx="3533775" cy="3108325"/>
          </a:xfrm>
          <a:prstGeom prst="rect">
            <a:avLst/>
          </a:prstGeom>
          <a:solidFill>
            <a:srgbClr val="6576FB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6000">
              <a:latin typeface="Verdana"/>
              <a:cs typeface="Verdana"/>
            </a:endParaRPr>
          </a:p>
          <a:p>
            <a:pPr marL="179705" marR="219075">
              <a:lnSpc>
                <a:spcPct val="109500"/>
              </a:lnSpc>
              <a:spcBef>
                <a:spcPts val="405"/>
              </a:spcBef>
            </a:pP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Разобрали</a:t>
            </a:r>
            <a:r>
              <a:rPr sz="19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основные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сложности,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которые</a:t>
            </a:r>
            <a:r>
              <a:rPr sz="19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могут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возникать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учеников</a:t>
            </a:r>
            <a:r>
              <a:rPr sz="19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при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написании</a:t>
            </a:r>
            <a:r>
              <a:rPr sz="1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диктантов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7194" y="1918651"/>
            <a:ext cx="3533775" cy="3108325"/>
          </a:xfrm>
          <a:prstGeom prst="rect">
            <a:avLst/>
          </a:prstGeom>
          <a:solidFill>
            <a:srgbClr val="6576FB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6000">
              <a:latin typeface="Verdana"/>
              <a:cs typeface="Verdana"/>
            </a:endParaRPr>
          </a:p>
          <a:p>
            <a:pPr marL="179705" marR="417195">
              <a:lnSpc>
                <a:spcPct val="109500"/>
              </a:lnSpc>
              <a:spcBef>
                <a:spcPts val="405"/>
              </a:spcBef>
            </a:pP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Теперь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знаем,</a:t>
            </a:r>
            <a:r>
              <a:rPr sz="19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какие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упражнения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можно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использовать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профилактики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ошибок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диктантах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8535" y="3244334"/>
            <a:ext cx="55258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</a:p>
          <a:p>
            <a:pPr algn="ctr"/>
            <a:r>
              <a:rPr lang="ru-RU" sz="4000" dirty="0" smtClean="0"/>
              <a:t>Успехов в работе!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950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657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362" y="752347"/>
            <a:ext cx="7965440" cy="32086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521460">
              <a:lnSpc>
                <a:spcPct val="100800"/>
              </a:lnSpc>
              <a:spcBef>
                <a:spcPts val="50"/>
              </a:spcBef>
            </a:pPr>
            <a:r>
              <a:rPr sz="4800" spc="-240" dirty="0"/>
              <a:t>Это</a:t>
            </a:r>
            <a:r>
              <a:rPr sz="4800" spc="-340" dirty="0"/>
              <a:t> </a:t>
            </a:r>
            <a:r>
              <a:rPr sz="4800" spc="-245" dirty="0"/>
              <a:t>страшное</a:t>
            </a:r>
            <a:r>
              <a:rPr sz="4800" spc="-340" dirty="0"/>
              <a:t> </a:t>
            </a:r>
            <a:r>
              <a:rPr sz="4800" spc="-310" dirty="0"/>
              <a:t>слово </a:t>
            </a:r>
            <a:r>
              <a:rPr sz="4800" spc="-50" dirty="0"/>
              <a:t>диктант</a:t>
            </a:r>
            <a:r>
              <a:rPr sz="4800" spc="-295" dirty="0"/>
              <a:t> </a:t>
            </a:r>
            <a:r>
              <a:rPr sz="4800" spc="270" dirty="0"/>
              <a:t>!</a:t>
            </a:r>
            <a:endParaRPr sz="4800"/>
          </a:p>
          <a:p>
            <a:pPr marL="12700" marR="5080">
              <a:lnSpc>
                <a:spcPct val="99000"/>
              </a:lnSpc>
              <a:spcBef>
                <a:spcPts val="190"/>
              </a:spcBef>
            </a:pPr>
            <a:r>
              <a:rPr sz="2800" spc="-210" dirty="0">
                <a:solidFill>
                  <a:srgbClr val="ABB4FC"/>
                </a:solidFill>
              </a:rPr>
              <a:t>По</a:t>
            </a:r>
            <a:r>
              <a:rPr sz="2800" spc="-200" dirty="0">
                <a:solidFill>
                  <a:srgbClr val="ABB4FC"/>
                </a:solidFill>
              </a:rPr>
              <a:t> </a:t>
            </a:r>
            <a:r>
              <a:rPr sz="2800" spc="-125" dirty="0">
                <a:solidFill>
                  <a:srgbClr val="ABB4FC"/>
                </a:solidFill>
              </a:rPr>
              <a:t>данным</a:t>
            </a:r>
            <a:r>
              <a:rPr sz="2800" spc="-204" dirty="0">
                <a:solidFill>
                  <a:srgbClr val="ABB4FC"/>
                </a:solidFill>
              </a:rPr>
              <a:t> </a:t>
            </a:r>
            <a:r>
              <a:rPr sz="2800" spc="-85" dirty="0">
                <a:solidFill>
                  <a:srgbClr val="ABB4FC"/>
                </a:solidFill>
              </a:rPr>
              <a:t>общероссийского </a:t>
            </a:r>
            <a:r>
              <a:rPr sz="2800" spc="-150" dirty="0">
                <a:solidFill>
                  <a:srgbClr val="ABB4FC"/>
                </a:solidFill>
              </a:rPr>
              <a:t>исследования</a:t>
            </a:r>
            <a:r>
              <a:rPr sz="2800" spc="-160" dirty="0">
                <a:solidFill>
                  <a:srgbClr val="ABB4FC"/>
                </a:solidFill>
              </a:rPr>
              <a:t> </a:t>
            </a:r>
            <a:r>
              <a:rPr sz="2800" spc="-100" dirty="0">
                <a:solidFill>
                  <a:srgbClr val="ABB4FC"/>
                </a:solidFill>
              </a:rPr>
              <a:t>уровня</a:t>
            </a:r>
            <a:r>
              <a:rPr sz="2800" spc="-160" dirty="0">
                <a:solidFill>
                  <a:srgbClr val="ABB4FC"/>
                </a:solidFill>
              </a:rPr>
              <a:t> </a:t>
            </a:r>
            <a:r>
              <a:rPr sz="2800" spc="-100" dirty="0">
                <a:solidFill>
                  <a:srgbClr val="ABB4FC"/>
                </a:solidFill>
              </a:rPr>
              <a:t>грамотности</a:t>
            </a:r>
            <a:r>
              <a:rPr sz="2800" spc="-165" dirty="0">
                <a:solidFill>
                  <a:srgbClr val="ABB4FC"/>
                </a:solidFill>
              </a:rPr>
              <a:t> </a:t>
            </a:r>
            <a:r>
              <a:rPr sz="2800" dirty="0">
                <a:solidFill>
                  <a:srgbClr val="ABB4FC"/>
                </a:solidFill>
              </a:rPr>
              <a:t>в </a:t>
            </a:r>
            <a:r>
              <a:rPr sz="2800" spc="-165" dirty="0">
                <a:solidFill>
                  <a:srgbClr val="ABB4FC"/>
                </a:solidFill>
              </a:rPr>
              <a:t>стране,</a:t>
            </a:r>
            <a:r>
              <a:rPr sz="2800" spc="-185" dirty="0">
                <a:solidFill>
                  <a:srgbClr val="ABB4FC"/>
                </a:solidFill>
              </a:rPr>
              <a:t> </a:t>
            </a:r>
            <a:r>
              <a:rPr sz="2800" spc="-330" dirty="0">
                <a:solidFill>
                  <a:srgbClr val="ABB4FC"/>
                </a:solidFill>
              </a:rPr>
              <a:t>70%</a:t>
            </a:r>
            <a:r>
              <a:rPr sz="2800" spc="-190" dirty="0">
                <a:solidFill>
                  <a:srgbClr val="ABB4FC"/>
                </a:solidFill>
              </a:rPr>
              <a:t> </a:t>
            </a:r>
            <a:r>
              <a:rPr sz="2800" spc="-80" dirty="0">
                <a:solidFill>
                  <a:srgbClr val="ABB4FC"/>
                </a:solidFill>
              </a:rPr>
              <a:t>школьников</a:t>
            </a:r>
            <a:r>
              <a:rPr sz="2800" spc="-185" dirty="0">
                <a:solidFill>
                  <a:srgbClr val="ABB4FC"/>
                </a:solidFill>
              </a:rPr>
              <a:t> </a:t>
            </a:r>
            <a:r>
              <a:rPr sz="2800" spc="-135" dirty="0">
                <a:solidFill>
                  <a:srgbClr val="ABB4FC"/>
                </a:solidFill>
              </a:rPr>
              <a:t>допускают</a:t>
            </a:r>
            <a:r>
              <a:rPr sz="2800" spc="-180" dirty="0">
                <a:solidFill>
                  <a:srgbClr val="ABB4FC"/>
                </a:solidFill>
              </a:rPr>
              <a:t> </a:t>
            </a:r>
            <a:r>
              <a:rPr sz="2800" spc="-114" dirty="0">
                <a:solidFill>
                  <a:srgbClr val="ABB4FC"/>
                </a:solidFill>
              </a:rPr>
              <a:t>более </a:t>
            </a:r>
            <a:r>
              <a:rPr sz="2800" spc="-340" dirty="0">
                <a:solidFill>
                  <a:srgbClr val="ABB4FC"/>
                </a:solidFill>
              </a:rPr>
              <a:t>4</a:t>
            </a:r>
            <a:r>
              <a:rPr sz="2800" spc="-204" dirty="0">
                <a:solidFill>
                  <a:srgbClr val="ABB4FC"/>
                </a:solidFill>
              </a:rPr>
              <a:t> </a:t>
            </a:r>
            <a:r>
              <a:rPr sz="2800" spc="-75" dirty="0">
                <a:solidFill>
                  <a:srgbClr val="ABB4FC"/>
                </a:solidFill>
              </a:rPr>
              <a:t>ошибок</a:t>
            </a:r>
            <a:r>
              <a:rPr sz="2800" spc="-190" dirty="0">
                <a:solidFill>
                  <a:srgbClr val="ABB4FC"/>
                </a:solidFill>
              </a:rPr>
              <a:t> </a:t>
            </a:r>
            <a:r>
              <a:rPr sz="2800" spc="-40" dirty="0">
                <a:solidFill>
                  <a:srgbClr val="ABB4FC"/>
                </a:solidFill>
              </a:rPr>
              <a:t>при</a:t>
            </a:r>
            <a:r>
              <a:rPr sz="2800" spc="-195" dirty="0">
                <a:solidFill>
                  <a:srgbClr val="ABB4FC"/>
                </a:solidFill>
              </a:rPr>
              <a:t> </a:t>
            </a:r>
            <a:r>
              <a:rPr sz="2800" spc="-125" dirty="0">
                <a:solidFill>
                  <a:srgbClr val="ABB4FC"/>
                </a:solidFill>
              </a:rPr>
              <a:t>написании</a:t>
            </a:r>
            <a:r>
              <a:rPr sz="2800" spc="-195" dirty="0">
                <a:solidFill>
                  <a:srgbClr val="ABB4FC"/>
                </a:solidFill>
              </a:rPr>
              <a:t> </a:t>
            </a:r>
            <a:r>
              <a:rPr sz="2800" spc="-10" dirty="0">
                <a:solidFill>
                  <a:srgbClr val="ABB4FC"/>
                </a:solidFill>
              </a:rPr>
              <a:t>диктантов.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9095" y="3200399"/>
            <a:ext cx="341985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7375" y="754380"/>
            <a:ext cx="30403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Виды</a:t>
            </a:r>
            <a:r>
              <a:rPr spc="-185" dirty="0"/>
              <a:t> </a:t>
            </a:r>
            <a:r>
              <a:rPr spc="-10" dirty="0"/>
              <a:t>диктантов: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7375" y="2141728"/>
            <a:ext cx="8849995" cy="28752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14"/>
              </a:spcBef>
            </a:pP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по</a:t>
            </a:r>
            <a:r>
              <a:rPr sz="1900" spc="-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структуре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диктуемого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материала</a:t>
            </a:r>
            <a:r>
              <a:rPr sz="1900" spc="-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(буквы,</a:t>
            </a:r>
            <a:r>
              <a:rPr sz="1900" spc="-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слияния,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слова,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словосочетания,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не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связанные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между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собой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предложения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или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связанный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текст).</a:t>
            </a:r>
            <a:r>
              <a:rPr sz="1900" spc="-7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Исходя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из</a:t>
            </a:r>
            <a:r>
              <a:rPr sz="1900" spc="-6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этого,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различают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словарные</a:t>
            </a:r>
            <a:r>
              <a:rPr sz="1900" spc="-6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диктанты,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буквенные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диктанты,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диктанты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слияний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20" dirty="0">
                <a:solidFill>
                  <a:srgbClr val="151515"/>
                </a:solidFill>
                <a:latin typeface="Tahoma"/>
                <a:cs typeface="Tahoma"/>
              </a:rPr>
              <a:t>т.д.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900">
              <a:latin typeface="Tahoma"/>
              <a:cs typeface="Tahoma"/>
            </a:endParaRPr>
          </a:p>
          <a:p>
            <a:pPr marL="12700" marR="434975">
              <a:lnSpc>
                <a:spcPct val="110000"/>
              </a:lnSpc>
            </a:pP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по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цели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проведения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выделяют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51515"/>
                </a:solidFill>
                <a:latin typeface="Tahoma"/>
                <a:cs typeface="Tahoma"/>
              </a:rPr>
              <a:t>обучающие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контрольные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151515"/>
                </a:solidFill>
                <a:latin typeface="Tahoma"/>
                <a:cs typeface="Tahoma"/>
              </a:rPr>
              <a:t>диктанты.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Контрольным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диктантом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151515"/>
                </a:solidFill>
                <a:latin typeface="Tahoma"/>
                <a:cs typeface="Tahoma"/>
              </a:rPr>
              <a:t>можно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назвать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основное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средство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проверки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грамотности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учащихся,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а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также</a:t>
            </a:r>
            <a:r>
              <a:rPr sz="1900" spc="-5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усвоения</a:t>
            </a:r>
            <a:r>
              <a:rPr sz="1900" spc="-6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50" dirty="0">
                <a:solidFill>
                  <a:srgbClr val="151515"/>
                </a:solidFill>
                <a:latin typeface="Tahoma"/>
                <a:cs typeface="Tahoma"/>
              </a:rPr>
              <a:t>ими</a:t>
            </a:r>
            <a:r>
              <a:rPr sz="1900" spc="-5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изученного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материала.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2185416"/>
            <a:ext cx="298703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" y="4111752"/>
            <a:ext cx="298703" cy="29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По</a:t>
            </a:r>
            <a:r>
              <a:rPr spc="-185" dirty="0"/>
              <a:t> </a:t>
            </a:r>
            <a:r>
              <a:rPr spc="-204" dirty="0"/>
              <a:t>форме</a:t>
            </a:r>
            <a:r>
              <a:rPr spc="-185" dirty="0"/>
              <a:t> </a:t>
            </a:r>
            <a:r>
              <a:rPr spc="-65" dirty="0"/>
              <a:t>работы: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7375" y="2172208"/>
            <a:ext cx="4041140" cy="266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20" dirty="0">
                <a:solidFill>
                  <a:srgbClr val="151515"/>
                </a:solidFill>
                <a:latin typeface="Tahoma"/>
                <a:cs typeface="Tahoma"/>
              </a:rPr>
              <a:t>Выборочный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диктант</a:t>
            </a:r>
            <a:endParaRPr sz="1900">
              <a:latin typeface="Tahoma"/>
              <a:cs typeface="Tahoma"/>
            </a:endParaRPr>
          </a:p>
          <a:p>
            <a:pPr marL="12700" marR="531495">
              <a:lnSpc>
                <a:spcPct val="162100"/>
              </a:lnSpc>
              <a:spcBef>
                <a:spcPts val="25"/>
              </a:spcBef>
            </a:pP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Творческий</a:t>
            </a:r>
            <a:r>
              <a:rPr sz="1900" spc="-6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диктант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Свободный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диктант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Предупредительный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диктант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Объяснительный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диктант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С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20" dirty="0">
                <a:solidFill>
                  <a:srgbClr val="151515"/>
                </a:solidFill>
                <a:latin typeface="Tahoma"/>
                <a:cs typeface="Tahoma"/>
              </a:rPr>
              <a:t>пропущенными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орфограммами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2185416"/>
            <a:ext cx="298703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" y="4111752"/>
            <a:ext cx="298703" cy="2956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2642616"/>
            <a:ext cx="298703" cy="2956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3099816"/>
            <a:ext cx="298703" cy="2956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" y="3578352"/>
            <a:ext cx="298703" cy="295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120" y="4642103"/>
            <a:ext cx="298703" cy="29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0" y="0"/>
            <a:ext cx="12186920" cy="2676525"/>
          </a:xfrm>
          <a:custGeom>
            <a:avLst/>
            <a:gdLst/>
            <a:ahLst/>
            <a:cxnLst/>
            <a:rect l="l" t="t" r="r" b="b"/>
            <a:pathLst>
              <a:path w="12186920" h="2676525">
                <a:moveTo>
                  <a:pt x="12186449" y="0"/>
                </a:moveTo>
                <a:lnTo>
                  <a:pt x="0" y="0"/>
                </a:lnTo>
                <a:lnTo>
                  <a:pt x="0" y="2676000"/>
                </a:lnTo>
                <a:lnTo>
                  <a:pt x="12186449" y="2676000"/>
                </a:lnTo>
                <a:lnTo>
                  <a:pt x="12186449" y="0"/>
                </a:lnTo>
                <a:close/>
              </a:path>
            </a:pathLst>
          </a:custGeom>
          <a:solidFill>
            <a:srgbClr val="657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375" y="754380"/>
            <a:ext cx="52965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20" dirty="0">
                <a:solidFill>
                  <a:srgbClr val="FFFFFF"/>
                </a:solidFill>
                <a:latin typeface="Arial Black"/>
                <a:cs typeface="Arial Black"/>
              </a:rPr>
              <a:t>Какие</a:t>
            </a:r>
            <a:r>
              <a:rPr sz="26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Arial Black"/>
                <a:cs typeface="Arial Black"/>
              </a:rPr>
              <a:t>могут</a:t>
            </a:r>
            <a:r>
              <a:rPr sz="26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 Black"/>
                <a:cs typeface="Arial Black"/>
              </a:rPr>
              <a:t>быть</a:t>
            </a:r>
            <a:r>
              <a:rPr sz="2600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 Black"/>
                <a:cs typeface="Arial Black"/>
              </a:rPr>
              <a:t>сложности?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000" y="1918649"/>
            <a:ext cx="2442210" cy="3108325"/>
          </a:xfrm>
          <a:prstGeom prst="rect">
            <a:avLst/>
          </a:prstGeom>
          <a:solidFill>
            <a:srgbClr val="4153E2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600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610"/>
              </a:spcBef>
            </a:pP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мотивация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8916" y="1918651"/>
            <a:ext cx="2442210" cy="3108325"/>
          </a:xfrm>
          <a:prstGeom prst="rect">
            <a:avLst/>
          </a:prstGeom>
          <a:solidFill>
            <a:srgbClr val="4153E2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6000" dirty="0">
              <a:latin typeface="Verdana"/>
              <a:cs typeface="Verdana"/>
            </a:endParaRPr>
          </a:p>
          <a:p>
            <a:pPr marL="179705" marR="148590">
              <a:lnSpc>
                <a:spcPct val="109400"/>
              </a:lnSpc>
              <a:spcBef>
                <a:spcPts val="430"/>
              </a:spcBef>
            </a:pP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фонетический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слух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фонематический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слух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0832" y="1918651"/>
            <a:ext cx="2442210" cy="3108325"/>
          </a:xfrm>
          <a:prstGeom prst="rect">
            <a:avLst/>
          </a:prstGeom>
          <a:solidFill>
            <a:srgbClr val="4153E2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600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610"/>
              </a:spcBef>
            </a:pP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память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09929" y="1918651"/>
            <a:ext cx="2555240" cy="3108325"/>
          </a:xfrm>
          <a:prstGeom prst="rect">
            <a:avLst/>
          </a:prstGeom>
          <a:solidFill>
            <a:srgbClr val="4153E2"/>
          </a:solidFill>
        </p:spPr>
        <p:txBody>
          <a:bodyPr vert="horz" wrap="square" lIns="0" tIns="317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0"/>
              </a:spcBef>
            </a:pP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6000" dirty="0">
              <a:latin typeface="Verdana"/>
              <a:cs typeface="Verdana"/>
            </a:endParaRPr>
          </a:p>
          <a:p>
            <a:pPr marL="179705" marR="88265">
              <a:lnSpc>
                <a:spcPct val="110000"/>
              </a:lnSpc>
              <a:spcBef>
                <a:spcPts val="415"/>
              </a:spcBef>
            </a:pP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Сопоставить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фонему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графему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975" y="710691"/>
            <a:ext cx="990346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</a:pPr>
            <a:r>
              <a:rPr sz="2800" spc="-210" dirty="0"/>
              <a:t>Есть</a:t>
            </a:r>
            <a:r>
              <a:rPr sz="2800" spc="-185" dirty="0"/>
              <a:t> </a:t>
            </a:r>
            <a:r>
              <a:rPr sz="2800" spc="-60" dirty="0"/>
              <a:t>две</a:t>
            </a:r>
            <a:r>
              <a:rPr sz="2800" spc="-180" dirty="0"/>
              <a:t> </a:t>
            </a:r>
            <a:r>
              <a:rPr sz="2800" spc="-155" dirty="0"/>
              <a:t>сложнейшие</a:t>
            </a:r>
            <a:r>
              <a:rPr sz="2800" spc="-180" dirty="0"/>
              <a:t> </a:t>
            </a:r>
            <a:r>
              <a:rPr sz="2800" spc="-90" dirty="0"/>
              <a:t>операции</a:t>
            </a:r>
            <a:r>
              <a:rPr sz="2800" spc="-180" dirty="0"/>
              <a:t> </a:t>
            </a:r>
            <a:r>
              <a:rPr sz="2800" spc="-125" dirty="0"/>
              <a:t>письма,</a:t>
            </a:r>
            <a:r>
              <a:rPr sz="2800" spc="-175" dirty="0"/>
              <a:t> </a:t>
            </a:r>
            <a:r>
              <a:rPr sz="2800" spc="-185" dirty="0"/>
              <a:t>на</a:t>
            </a:r>
            <a:r>
              <a:rPr sz="2800" spc="-180" dirty="0"/>
              <a:t> </a:t>
            </a:r>
            <a:r>
              <a:rPr sz="2800" spc="-50" dirty="0"/>
              <a:t>которых </a:t>
            </a:r>
            <a:r>
              <a:rPr sz="2800" spc="-160" dirty="0"/>
              <a:t>следует</a:t>
            </a:r>
            <a:r>
              <a:rPr sz="2800" spc="-190" dirty="0"/>
              <a:t> </a:t>
            </a:r>
            <a:r>
              <a:rPr sz="2800" spc="-45" dirty="0"/>
              <a:t>обратить</a:t>
            </a:r>
            <a:r>
              <a:rPr sz="2800" spc="-195" dirty="0"/>
              <a:t> </a:t>
            </a:r>
            <a:r>
              <a:rPr sz="2800" spc="-200" dirty="0"/>
              <a:t>особое</a:t>
            </a:r>
            <a:r>
              <a:rPr sz="2800" spc="-195" dirty="0"/>
              <a:t> </a:t>
            </a:r>
            <a:r>
              <a:rPr sz="2800" spc="-10" dirty="0"/>
              <a:t>внимание: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96659" y="2352040"/>
            <a:ext cx="4258310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Анализ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звуковой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структуры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слова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Clr>
                <a:srgbClr val="6576FB"/>
              </a:buClr>
              <a:buFont typeface="Tahoma"/>
              <a:buChar char="●"/>
            </a:pPr>
            <a:endParaRPr sz="190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Орфография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14" dirty="0">
                <a:solidFill>
                  <a:srgbClr val="151515"/>
                </a:solidFill>
                <a:latin typeface="Tahoma"/>
                <a:cs typeface="Tahoma"/>
              </a:rPr>
              <a:t>письменной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речи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3910583"/>
            <a:ext cx="2688336" cy="29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0" y="0"/>
            <a:ext cx="12186920" cy="1808480"/>
          </a:xfrm>
          <a:custGeom>
            <a:avLst/>
            <a:gdLst/>
            <a:ahLst/>
            <a:cxnLst/>
            <a:rect l="l" t="t" r="r" b="b"/>
            <a:pathLst>
              <a:path w="12186920" h="1808480">
                <a:moveTo>
                  <a:pt x="12186449" y="0"/>
                </a:moveTo>
                <a:lnTo>
                  <a:pt x="0" y="0"/>
                </a:lnTo>
                <a:lnTo>
                  <a:pt x="0" y="1808100"/>
                </a:lnTo>
                <a:lnTo>
                  <a:pt x="12186449" y="1808100"/>
                </a:lnTo>
                <a:lnTo>
                  <a:pt x="12186449" y="0"/>
                </a:lnTo>
                <a:close/>
              </a:path>
            </a:pathLst>
          </a:custGeom>
          <a:solidFill>
            <a:srgbClr val="657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39553" y="304291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ABB4FC"/>
                </a:solidFill>
                <a:latin typeface="Tahoma"/>
                <a:cs typeface="Tahoma"/>
              </a:rPr>
              <a:t>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Как</a:t>
            </a:r>
            <a:r>
              <a:rPr spc="-195" dirty="0"/>
              <a:t> </a:t>
            </a:r>
            <a:r>
              <a:rPr spc="-120" dirty="0"/>
              <a:t>можно</a:t>
            </a:r>
            <a:r>
              <a:rPr spc="-190" dirty="0"/>
              <a:t> </a:t>
            </a:r>
            <a:r>
              <a:rPr spc="-55" dirty="0"/>
              <a:t>помочь?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6975" y="2191349"/>
            <a:ext cx="5326380" cy="1861820"/>
          </a:xfrm>
          <a:prstGeom prst="rect">
            <a:avLst/>
          </a:prstGeom>
          <a:solidFill>
            <a:srgbClr val="6576FB"/>
          </a:solidFill>
        </p:spPr>
        <p:txBody>
          <a:bodyPr vert="horz" wrap="square" lIns="0" tIns="120650" rIns="0" bIns="0" rtlCol="0">
            <a:spAutoFit/>
          </a:bodyPr>
          <a:lstStyle/>
          <a:p>
            <a:pPr marL="215900" marR="571500">
              <a:lnSpc>
                <a:spcPct val="108000"/>
              </a:lnSpc>
              <a:spcBef>
                <a:spcPts val="95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Работаем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над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звуковым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составом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слова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слоговой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структурой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слова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8474" y="2191349"/>
            <a:ext cx="5326380" cy="1861820"/>
          </a:xfrm>
          <a:prstGeom prst="rect">
            <a:avLst/>
          </a:prstGeom>
          <a:solidFill>
            <a:srgbClr val="6576FB"/>
          </a:solidFill>
        </p:spPr>
        <p:txBody>
          <a:bodyPr vert="horz" wrap="square" lIns="0" tIns="114935" rIns="0" bIns="0" rtlCol="0">
            <a:spAutoFit/>
          </a:bodyPr>
          <a:lstStyle/>
          <a:p>
            <a:pPr marL="215900" marR="200660">
              <a:lnSpc>
                <a:spcPct val="110000"/>
              </a:lnSpc>
              <a:spcBef>
                <a:spcPts val="905"/>
              </a:spcBef>
            </a:pP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Формируем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умение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последовательно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вычленять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сочетать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звуки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словах различной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слоговой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структуры.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975" y="4373449"/>
            <a:ext cx="5326380" cy="1861820"/>
          </a:xfrm>
          <a:prstGeom prst="rect">
            <a:avLst/>
          </a:prstGeom>
          <a:solidFill>
            <a:srgbClr val="6576FB"/>
          </a:solidFill>
        </p:spPr>
        <p:txBody>
          <a:bodyPr vert="horz" wrap="square" lIns="0" tIns="114935" rIns="0" bIns="0" rtlCol="0">
            <a:spAutoFit/>
          </a:bodyPr>
          <a:lstStyle/>
          <a:p>
            <a:pPr marL="215900" marR="748030">
              <a:lnSpc>
                <a:spcPct val="109000"/>
              </a:lnSpc>
              <a:spcBef>
                <a:spcPts val="905"/>
              </a:spcBef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Задействуем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нейроупражнения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моторику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8474" y="4373449"/>
            <a:ext cx="5326380" cy="1861820"/>
          </a:xfrm>
          <a:prstGeom prst="rect">
            <a:avLst/>
          </a:prstGeom>
          <a:solidFill>
            <a:srgbClr val="6576FB"/>
          </a:solidFill>
        </p:spPr>
        <p:txBody>
          <a:bodyPr vert="horz" wrap="square" lIns="0" tIns="14224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Работаем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уровне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предложения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975" y="710691"/>
            <a:ext cx="975804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</a:pPr>
            <a:r>
              <a:rPr sz="2800" spc="-140" dirty="0"/>
              <a:t>Работаем</a:t>
            </a:r>
            <a:r>
              <a:rPr sz="2800" spc="-185" dirty="0"/>
              <a:t> </a:t>
            </a:r>
            <a:r>
              <a:rPr sz="2800" spc="-120" dirty="0"/>
              <a:t>над</a:t>
            </a:r>
            <a:r>
              <a:rPr sz="2800" spc="-175" dirty="0"/>
              <a:t> </a:t>
            </a:r>
            <a:r>
              <a:rPr sz="2800" spc="-110" dirty="0"/>
              <a:t>звуковым</a:t>
            </a:r>
            <a:r>
              <a:rPr sz="2800" spc="-185" dirty="0"/>
              <a:t> </a:t>
            </a:r>
            <a:r>
              <a:rPr sz="2800" spc="-155" dirty="0"/>
              <a:t>составом</a:t>
            </a:r>
            <a:r>
              <a:rPr sz="2800" spc="-180" dirty="0"/>
              <a:t> </a:t>
            </a:r>
            <a:r>
              <a:rPr sz="2800" spc="-185" dirty="0"/>
              <a:t>слова</a:t>
            </a:r>
            <a:r>
              <a:rPr sz="2800" spc="-180" dirty="0"/>
              <a:t> </a:t>
            </a:r>
            <a:r>
              <a:rPr sz="2800" dirty="0"/>
              <a:t>и</a:t>
            </a:r>
            <a:r>
              <a:rPr sz="2800" spc="-185" dirty="0"/>
              <a:t> </a:t>
            </a:r>
            <a:r>
              <a:rPr sz="2800" spc="-85" dirty="0"/>
              <a:t>слоговой </a:t>
            </a:r>
            <a:r>
              <a:rPr sz="2800" spc="-90" dirty="0"/>
              <a:t>структурой</a:t>
            </a:r>
            <a:r>
              <a:rPr sz="2800" spc="-140" dirty="0"/>
              <a:t> </a:t>
            </a:r>
            <a:r>
              <a:rPr sz="2800" spc="-10" dirty="0"/>
              <a:t>слова: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96659" y="2321560"/>
            <a:ext cx="6708775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862965" indent="-215900">
              <a:lnSpc>
                <a:spcPct val="110500"/>
              </a:lnSpc>
              <a:spcBef>
                <a:spcPts val="100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определяем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количество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звуков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в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словах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(рама,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машина,</a:t>
            </a:r>
            <a:r>
              <a:rPr sz="1900" spc="-1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мак</a:t>
            </a:r>
            <a:r>
              <a:rPr sz="1900" spc="-1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т.д.);</a:t>
            </a:r>
            <a:endParaRPr sz="190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spcBef>
                <a:spcPts val="215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выделяем</a:t>
            </a:r>
            <a:r>
              <a:rPr sz="1900" spc="-1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звуки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из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слова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в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151515"/>
                </a:solidFill>
                <a:latin typeface="Tahoma"/>
                <a:cs typeface="Tahoma"/>
              </a:rPr>
              <a:t>разбивку;</a:t>
            </a:r>
            <a:endParaRPr sz="1900">
              <a:latin typeface="Tahoma"/>
              <a:cs typeface="Tahoma"/>
            </a:endParaRPr>
          </a:p>
          <a:p>
            <a:pPr marL="228600" marR="5080" indent="-215900">
              <a:lnSpc>
                <a:spcPct val="109500"/>
              </a:lnSpc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определяем</a:t>
            </a:r>
            <a:r>
              <a:rPr sz="1900" spc="-1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количество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гласных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151515"/>
                </a:solidFill>
                <a:latin typeface="Tahoma"/>
                <a:cs typeface="Tahoma"/>
              </a:rPr>
              <a:t>и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согласных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звуков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151515"/>
                </a:solidFill>
                <a:latin typeface="Tahoma"/>
                <a:cs typeface="Tahoma"/>
              </a:rPr>
              <a:t>в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слове;</a:t>
            </a:r>
            <a:endParaRPr sz="190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spcBef>
                <a:spcPts val="215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100" dirty="0">
                <a:solidFill>
                  <a:srgbClr val="151515"/>
                </a:solidFill>
                <a:latin typeface="Tahoma"/>
                <a:cs typeface="Tahoma"/>
              </a:rPr>
              <a:t>называем</a:t>
            </a:r>
            <a:r>
              <a:rPr sz="1900" spc="-10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только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гласные,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только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согласные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звуки;</a:t>
            </a:r>
            <a:endParaRPr sz="190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spcBef>
                <a:spcPts val="215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последовательно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выделяем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звуки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в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слове;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3910583"/>
            <a:ext cx="2688336" cy="29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304291"/>
            <a:ext cx="9527860" cy="143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</a:pPr>
            <a:r>
              <a:rPr sz="2800" spc="-105" dirty="0"/>
              <a:t>Формируем</a:t>
            </a:r>
            <a:r>
              <a:rPr sz="2800" spc="-160" dirty="0"/>
              <a:t> </a:t>
            </a:r>
            <a:r>
              <a:rPr sz="2800" spc="-130" dirty="0"/>
              <a:t>умение</a:t>
            </a:r>
            <a:r>
              <a:rPr sz="2800" spc="-160" dirty="0"/>
              <a:t> </a:t>
            </a:r>
            <a:r>
              <a:rPr sz="2800" spc="-140" dirty="0"/>
              <a:t>последовательно</a:t>
            </a:r>
            <a:r>
              <a:rPr sz="2800" spc="-155" dirty="0"/>
              <a:t> </a:t>
            </a:r>
            <a:r>
              <a:rPr sz="2800" spc="-95" dirty="0"/>
              <a:t>вычленять</a:t>
            </a:r>
            <a:r>
              <a:rPr sz="2800" spc="-165" dirty="0"/>
              <a:t> </a:t>
            </a:r>
            <a:r>
              <a:rPr sz="2800" spc="-50" dirty="0"/>
              <a:t>и </a:t>
            </a:r>
            <a:r>
              <a:rPr sz="2800" spc="-105" dirty="0"/>
              <a:t>сочетать</a:t>
            </a:r>
            <a:r>
              <a:rPr sz="2800" spc="-195" dirty="0"/>
              <a:t> </a:t>
            </a:r>
            <a:r>
              <a:rPr sz="2800" spc="-100" dirty="0"/>
              <a:t>звуки</a:t>
            </a:r>
            <a:r>
              <a:rPr sz="2800" spc="-190" dirty="0"/>
              <a:t> </a:t>
            </a:r>
            <a:r>
              <a:rPr sz="2800" spc="50" dirty="0"/>
              <a:t>в</a:t>
            </a:r>
            <a:r>
              <a:rPr sz="2800" spc="-185" dirty="0"/>
              <a:t> </a:t>
            </a:r>
            <a:r>
              <a:rPr sz="2800" spc="-195" dirty="0"/>
              <a:t>словах</a:t>
            </a:r>
            <a:r>
              <a:rPr sz="2800" spc="-175" dirty="0"/>
              <a:t> </a:t>
            </a:r>
            <a:r>
              <a:rPr sz="2800" spc="-130" dirty="0" err="1"/>
              <a:t>различной</a:t>
            </a:r>
            <a:r>
              <a:rPr sz="2800" spc="-190" dirty="0"/>
              <a:t> </a:t>
            </a:r>
            <a:r>
              <a:rPr sz="2800" spc="-10" dirty="0" err="1" smtClean="0"/>
              <a:t>слоговой</a:t>
            </a:r>
            <a:r>
              <a:rPr lang="ru-RU" sz="2800" spc="-10" dirty="0" smtClean="0"/>
              <a:t> </a:t>
            </a:r>
            <a:r>
              <a:rPr lang="ru-RU" sz="2800" spc="-10" dirty="0" err="1" smtClean="0"/>
              <a:t>струк</a:t>
            </a:r>
            <a:r>
              <a:rPr sz="2800" spc="-10" dirty="0" err="1" smtClean="0"/>
              <a:t>туры</a:t>
            </a:r>
            <a:r>
              <a:rPr sz="2800" spc="-10" dirty="0"/>
              <a:t>.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496659" y="2321560"/>
            <a:ext cx="8624570" cy="3850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0" marR="309245" indent="-215900">
              <a:lnSpc>
                <a:spcPct val="110000"/>
              </a:lnSpc>
              <a:spcBef>
                <a:spcPts val="110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100" dirty="0">
                <a:solidFill>
                  <a:srgbClr val="151515"/>
                </a:solidFill>
                <a:latin typeface="Tahoma"/>
                <a:cs typeface="Tahoma"/>
              </a:rPr>
              <a:t>В</a:t>
            </a:r>
            <a:r>
              <a:rPr sz="1900" spc="-5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словах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пропущен</a:t>
            </a:r>
            <a:r>
              <a:rPr sz="1900" spc="-5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один</a:t>
            </a:r>
            <a:r>
              <a:rPr sz="1900" spc="-5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звук.</a:t>
            </a:r>
            <a:r>
              <a:rPr sz="1900" spc="-5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Ребенку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нужно</a:t>
            </a:r>
            <a:r>
              <a:rPr sz="1900" spc="-5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догадаться</a:t>
            </a:r>
            <a:r>
              <a:rPr sz="1900" spc="-6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какой,</a:t>
            </a:r>
            <a:r>
              <a:rPr sz="1900" spc="-5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и </a:t>
            </a:r>
            <a:r>
              <a:rPr sz="1900" spc="60" dirty="0">
                <a:solidFill>
                  <a:srgbClr val="151515"/>
                </a:solidFill>
                <a:latin typeface="Tahoma"/>
                <a:cs typeface="Tahoma"/>
              </a:rPr>
              <a:t>подумать,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151515"/>
                </a:solidFill>
                <a:latin typeface="Tahoma"/>
                <a:cs typeface="Tahoma"/>
              </a:rPr>
              <a:t>можно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ли</a:t>
            </a:r>
            <a:r>
              <a:rPr sz="1900" spc="-6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получить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разные</a:t>
            </a:r>
            <a:r>
              <a:rPr sz="1900" spc="-7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по</a:t>
            </a:r>
            <a:r>
              <a:rPr sz="1900" spc="-7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51515"/>
                </a:solidFill>
                <a:latin typeface="Tahoma"/>
                <a:cs typeface="Tahoma"/>
              </a:rPr>
              <a:t>значению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слова,</a:t>
            </a:r>
            <a:r>
              <a:rPr sz="1900" spc="-7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вставляя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разные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звуки.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Вол…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10" dirty="0">
                <a:solidFill>
                  <a:srgbClr val="151515"/>
                </a:solidFill>
                <a:latin typeface="Tahoma"/>
                <a:cs typeface="Tahoma"/>
              </a:rPr>
              <a:t>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…убы,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…рач,</a:t>
            </a:r>
            <a:r>
              <a:rPr sz="1900" spc="2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ми…ка,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…очка,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кры…а,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…илет,</a:t>
            </a:r>
            <a:r>
              <a:rPr sz="1900" spc="2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бу…ка,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ба…ан.</a:t>
            </a:r>
            <a:endParaRPr sz="1900">
              <a:latin typeface="Tahoma"/>
              <a:cs typeface="Tahoma"/>
            </a:endParaRPr>
          </a:p>
          <a:p>
            <a:pPr marL="228600" indent="-215900">
              <a:lnSpc>
                <a:spcPct val="100000"/>
              </a:lnSpc>
              <a:spcBef>
                <a:spcPts val="215"/>
              </a:spcBef>
              <a:buClr>
                <a:srgbClr val="6576FB"/>
              </a:buClr>
              <a:buChar char="●"/>
              <a:tabLst>
                <a:tab pos="228600" algn="l"/>
              </a:tabLst>
            </a:pP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Преобразовываем</a:t>
            </a:r>
            <a:r>
              <a:rPr sz="1900" spc="-5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слова,</a:t>
            </a:r>
            <a:r>
              <a:rPr sz="1900" spc="-4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51515"/>
                </a:solidFill>
                <a:latin typeface="Tahoma"/>
                <a:cs typeface="Tahoma"/>
              </a:rPr>
              <a:t>изменяя</a:t>
            </a:r>
            <a:r>
              <a:rPr sz="1900" spc="-4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один</a:t>
            </a:r>
            <a:r>
              <a:rPr sz="1900" spc="-3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звук.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ct val="109500"/>
              </a:lnSpc>
            </a:pPr>
            <a:r>
              <a:rPr sz="1900" spc="114" dirty="0">
                <a:solidFill>
                  <a:srgbClr val="151515"/>
                </a:solidFill>
                <a:latin typeface="Tahoma"/>
                <a:cs typeface="Tahoma"/>
              </a:rPr>
              <a:t>Из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каждого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слова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исключаем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151515"/>
                </a:solidFill>
                <a:latin typeface="Tahoma"/>
                <a:cs typeface="Tahoma"/>
              </a:rPr>
              <a:t>по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одному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звуку,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чтобы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получилось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новое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слово.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51515"/>
                </a:solidFill>
                <a:latin typeface="Tahoma"/>
                <a:cs typeface="Tahoma"/>
              </a:rPr>
              <a:t>Например: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51515"/>
                </a:solidFill>
                <a:latin typeface="Tahoma"/>
                <a:cs typeface="Tahoma"/>
              </a:rPr>
              <a:t>горсть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51515"/>
                </a:solidFill>
                <a:latin typeface="Tahoma"/>
                <a:cs typeface="Tahoma"/>
              </a:rPr>
              <a:t>—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гость.</a:t>
            </a:r>
            <a:endParaRPr sz="1900">
              <a:latin typeface="Tahoma"/>
              <a:cs typeface="Tahoma"/>
            </a:endParaRPr>
          </a:p>
          <a:p>
            <a:pPr marL="12700" marR="201295" indent="860425">
              <a:lnSpc>
                <a:spcPct val="109500"/>
              </a:lnSpc>
              <a:spcBef>
                <a:spcPts val="25"/>
              </a:spcBef>
            </a:pP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Хлев,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уточка,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столб,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щель,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укол,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зубр,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коса,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51515"/>
                </a:solidFill>
                <a:latin typeface="Tahoma"/>
                <a:cs typeface="Tahoma"/>
              </a:rPr>
              <a:t>мрак,</a:t>
            </a:r>
            <a:r>
              <a:rPr sz="1900" spc="1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полк,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удочка,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волк,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смех,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олень,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клещ,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51515"/>
                </a:solidFill>
                <a:latin typeface="Tahoma"/>
                <a:cs typeface="Tahoma"/>
              </a:rPr>
              <a:t>мель,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151515"/>
                </a:solidFill>
                <a:latin typeface="Tahoma"/>
                <a:cs typeface="Tahoma"/>
              </a:rPr>
              <a:t>снаряд,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град,</a:t>
            </a:r>
            <a:r>
              <a:rPr sz="1900" spc="2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скот,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всласть,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краска,</a:t>
            </a:r>
            <a:r>
              <a:rPr sz="1900" spc="1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стол,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тепло,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беда,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151515"/>
                </a:solidFill>
                <a:latin typeface="Tahoma"/>
                <a:cs typeface="Tahoma"/>
              </a:rPr>
              <a:t>экран.</a:t>
            </a:r>
            <a:endParaRPr sz="1900">
              <a:latin typeface="Tahoma"/>
              <a:cs typeface="Tahoma"/>
            </a:endParaRPr>
          </a:p>
          <a:p>
            <a:pPr marL="12700" marR="641985" indent="860425">
              <a:lnSpc>
                <a:spcPct val="109500"/>
              </a:lnSpc>
            </a:pP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Добавляем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к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каждому</a:t>
            </a:r>
            <a:r>
              <a:rPr sz="1900" spc="-9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из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51515"/>
                </a:solidFill>
                <a:latin typeface="Tahoma"/>
                <a:cs typeface="Tahoma"/>
              </a:rPr>
              <a:t>слов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51515"/>
                </a:solidFill>
                <a:latin typeface="Tahoma"/>
                <a:cs typeface="Tahoma"/>
              </a:rPr>
              <a:t>один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51515"/>
                </a:solidFill>
                <a:latin typeface="Tahoma"/>
                <a:cs typeface="Tahoma"/>
              </a:rPr>
              <a:t>звук,</a:t>
            </a:r>
            <a:r>
              <a:rPr sz="1900" spc="-8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51515"/>
                </a:solidFill>
                <a:latin typeface="Tahoma"/>
                <a:cs typeface="Tahoma"/>
              </a:rPr>
              <a:t>чтобы</a:t>
            </a:r>
            <a:r>
              <a:rPr sz="1900" spc="-8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получилось </a:t>
            </a:r>
            <a:r>
              <a:rPr sz="1900" spc="100" dirty="0">
                <a:solidFill>
                  <a:srgbClr val="151515"/>
                </a:solidFill>
                <a:latin typeface="Tahoma"/>
                <a:cs typeface="Tahoma"/>
              </a:rPr>
              <a:t>новое</a:t>
            </a:r>
            <a:r>
              <a:rPr sz="1900" spc="-100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151515"/>
                </a:solidFill>
                <a:latin typeface="Tahoma"/>
                <a:cs typeface="Tahoma"/>
              </a:rPr>
              <a:t>слово.</a:t>
            </a:r>
            <a:r>
              <a:rPr sz="1900" spc="-95" dirty="0">
                <a:solidFill>
                  <a:srgbClr val="15151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51515"/>
                </a:solidFill>
                <a:latin typeface="Tahoma"/>
                <a:cs typeface="Tahoma"/>
              </a:rPr>
              <a:t>Например:рот-</a:t>
            </a:r>
            <a:r>
              <a:rPr sz="1900" spc="-10" dirty="0">
                <a:solidFill>
                  <a:srgbClr val="151515"/>
                </a:solidFill>
                <a:latin typeface="Tahoma"/>
                <a:cs typeface="Tahoma"/>
              </a:rPr>
              <a:t>крот.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3910583"/>
            <a:ext cx="2688336" cy="29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689</Words>
  <Application>Microsoft Office PowerPoint</Application>
  <PresentationFormat>Широкоэкранный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Tahoma</vt:lpstr>
      <vt:lpstr>Times New Roman</vt:lpstr>
      <vt:lpstr>Verdana</vt:lpstr>
      <vt:lpstr>Office Theme</vt:lpstr>
      <vt:lpstr>Как помочь младшим</vt:lpstr>
      <vt:lpstr>Это страшное слово диктант ! По данным общероссийского исследования уровня грамотности в стране, 70% школьников допускают более 4 ошибок при написании диктантов.</vt:lpstr>
      <vt:lpstr>Виды диктантов:</vt:lpstr>
      <vt:lpstr>По форме работы:</vt:lpstr>
      <vt:lpstr>Презентация PowerPoint</vt:lpstr>
      <vt:lpstr>Есть две сложнейшие операции письма, на которых следует обратить особое внимание:</vt:lpstr>
      <vt:lpstr>Как можно помочь?</vt:lpstr>
      <vt:lpstr>Работаем над звуковым составом слова и слоговой структурой слова:</vt:lpstr>
      <vt:lpstr>Формируем умение последовательно вычленять и сочетать звуки в словах различной слоговой структуры.</vt:lpstr>
      <vt:lpstr>Если в диктанте встречается большое количество недописанных слогов, то предлагаем упражнения на дописывание слов.</vt:lpstr>
      <vt:lpstr>Презентация PowerPoint</vt:lpstr>
      <vt:lpstr>Работаем на уровне предложения.</vt:lpstr>
      <vt:lpstr>ТРУДНОСТИ ПРИ НАПИСАНИИ ДИКТАНТОВ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младшим</dc:title>
  <cp:lastModifiedBy>Bogdan</cp:lastModifiedBy>
  <cp:revision>9</cp:revision>
  <dcterms:created xsi:type="dcterms:W3CDTF">2025-12-11T01:03:46Z</dcterms:created>
  <dcterms:modified xsi:type="dcterms:W3CDTF">2025-12-11T11:27:17Z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2025-03-04T00:00:00Z</vt:filetime>
  </property>
  <property fmtid="{D5CDD505-2E9C-101B-9397-08002B2CF9AE}" pid="3" name="LastSaved">
    <vt:filetime>2025-12-11T00:00:00Z</vt:filetime>
  </property>
  <property fmtid="{D5CDD505-2E9C-101B-9397-08002B2CF9AE}" pid="4" name="Producer">
    <vt:lpwstr>macOS Версия 15.3.1 (Выпуск 24D70) Quartz PDFContext</vt:lpwstr>
  </property>
</Properties>
</file>