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305" r:id="rId3"/>
    <p:sldId id="309" r:id="rId4"/>
    <p:sldId id="307" r:id="rId5"/>
    <p:sldId id="308" r:id="rId6"/>
    <p:sldId id="310" r:id="rId7"/>
    <p:sldId id="311" r:id="rId8"/>
    <p:sldId id="306" r:id="rId9"/>
    <p:sldId id="313" r:id="rId10"/>
    <p:sldId id="312" r:id="rId11"/>
    <p:sldId id="304" r:id="rId12"/>
    <p:sldId id="314" r:id="rId13"/>
  </p:sldIdLst>
  <p:sldSz cx="9144000" cy="5143500" type="screen16x9"/>
  <p:notesSz cx="6797675" cy="9926638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57" autoAdjust="0"/>
  </p:normalViewPr>
  <p:slideViewPr>
    <p:cSldViewPr snapToGrid="0">
      <p:cViewPr varScale="1">
        <p:scale>
          <a:sx n="146" d="100"/>
          <a:sy n="146" d="100"/>
        </p:scale>
        <p:origin x="516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84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84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07A747-D98A-4787-A10A-44313A83878C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39838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42" y="4777862"/>
            <a:ext cx="5438792" cy="390852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220"/>
            <a:ext cx="2946058" cy="4984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530" y="9428220"/>
            <a:ext cx="2946058" cy="4984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21259-784B-4191-ACA4-6142A63207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4348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7553834" cy="857250"/>
          </a:xfrm>
        </p:spPr>
        <p:txBody>
          <a:bodyPr/>
          <a:lstStyle>
            <a:lvl1pPr>
              <a:defRPr>
                <a:latin typeface="El Messiri"/>
                <a:cs typeface="El Messiri"/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>
            <a:lvl1pPr>
              <a:defRPr>
                <a:latin typeface="El Messiri"/>
                <a:cs typeface="El Messiri"/>
              </a:defRPr>
            </a:lvl1pPr>
            <a:lvl2pPr>
              <a:defRPr>
                <a:latin typeface="El Messiri"/>
                <a:cs typeface="El Messiri"/>
              </a:defRPr>
            </a:lvl2pPr>
            <a:lvl3pPr>
              <a:defRPr>
                <a:latin typeface="El Messiri"/>
                <a:cs typeface="El Messiri"/>
              </a:defRPr>
            </a:lvl3pPr>
            <a:lvl4pPr>
              <a:defRPr>
                <a:latin typeface="El Messiri"/>
                <a:cs typeface="El Messiri"/>
              </a:defRPr>
            </a:lvl4pPr>
            <a:lvl5pPr>
              <a:defRPr>
                <a:latin typeface="El Messiri"/>
                <a:cs typeface="El Messiri"/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pic>
        <p:nvPicPr>
          <p:cNvPr id="7" name="Picture 3" descr="D:\Nat\Опора\1 ОПОРА ВУМ\новая школа\преза\зел черта.png"/>
          <p:cNvPicPr>
            <a:picLocks noChangeAspect="1" noChangeArrowheads="1"/>
          </p:cNvPicPr>
          <p:nvPr userDrawn="1"/>
        </p:nvPicPr>
        <p:blipFill>
          <a:blip r:embed="rId2"/>
          <a:stretch/>
        </p:blipFill>
        <p:spPr bwMode="auto">
          <a:xfrm flipV="1">
            <a:off x="0" y="5045567"/>
            <a:ext cx="9144000" cy="97933"/>
          </a:xfrm>
          <a:prstGeom prst="rect">
            <a:avLst/>
          </a:prstGeom>
          <a:noFill/>
        </p:spPr>
      </p:pic>
      <p:pic>
        <p:nvPicPr>
          <p:cNvPr id="8" name="Рисунок 7" descr="логотип новая школа вертикальный.png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8011034" y="123477"/>
            <a:ext cx="973412" cy="5760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CA2F429-B689-46D5-9430-B0BAEACC2E61}" type="datetimeFigureOut">
              <a:rPr lang="ru-RU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15306D9-BFD2-412C-9126-4D9DF0A76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154781"/>
            <a:ext cx="2057400" cy="329088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154781"/>
            <a:ext cx="6019800" cy="329088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CA2F429-B689-46D5-9430-B0BAEACC2E61}" type="datetimeFigureOut">
              <a:rPr lang="ru-RU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15306D9-BFD2-412C-9126-4D9DF0A76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1597819"/>
            <a:ext cx="7772400" cy="1102519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CA2F429-B689-46D5-9430-B0BAEACC2E61}" type="datetimeFigureOut">
              <a:rPr lang="ru-RU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15306D9-BFD2-412C-9126-4D9DF0A76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CA2F429-B689-46D5-9430-B0BAEACC2E61}" type="datetimeFigureOut">
              <a:rPr lang="ru-RU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15306D9-BFD2-412C-9126-4D9DF0A76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CA2F429-B689-46D5-9430-B0BAEACC2E61}" type="datetimeFigureOut">
              <a:rPr lang="ru-RU"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15306D9-BFD2-412C-9126-4D9DF0A76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CA2F429-B689-46D5-9430-B0BAEACC2E61}" type="datetimeFigureOut">
              <a:rPr lang="ru-RU"/>
              <a:t>04.03.2025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15306D9-BFD2-412C-9126-4D9DF0A76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CA2F429-B689-46D5-9430-B0BAEACC2E61}" type="datetimeFigureOut">
              <a:rPr lang="ru-RU"/>
              <a:t>04.03.2025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15306D9-BFD2-412C-9126-4D9DF0A76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CA2F429-B689-46D5-9430-B0BAEACC2E61}" type="datetimeFigureOut">
              <a:rPr lang="ru-RU"/>
              <a:t>04.03.2025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15306D9-BFD2-412C-9126-4D9DF0A76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CA2F429-B689-46D5-9430-B0BAEACC2E61}" type="datetimeFigureOut">
              <a:rPr lang="ru-RU"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15306D9-BFD2-412C-9126-4D9DF0A76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CA2F429-B689-46D5-9430-B0BAEACC2E61}" type="datetimeFigureOut">
              <a:rPr lang="ru-RU"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15306D9-BFD2-412C-9126-4D9DF0A76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A2F429-B689-46D5-9430-B0BAEACC2E61}" type="datetimeFigureOut">
              <a:rPr lang="ru-RU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15306D9-BFD2-412C-9126-4D9DF0A760F0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&#1085;&#1086;&#1074;&#1072;&#1103;&#1096;&#1082;&#1086;&#1083;&#1072;.&#1077;&#1082;&#1072;&#1090;&#1077;&#1088;&#1080;&#1085;&#1073;&#1091;&#1088;&#1075;.&#1088;&#1092;/file/download?id=4669" TargetMode="External"/><Relationship Id="rId2" Type="http://schemas.openxmlformats.org/officeDocument/2006/relationships/hyperlink" Target="https://&#1085;&#1086;&#1074;&#1072;&#1103;&#1096;&#1082;&#1086;&#1083;&#1072;.&#1077;&#1082;&#1072;&#1090;&#1077;&#1088;&#1080;&#1085;&#1073;&#1091;&#1088;&#1075;.&#1088;&#1092;/file/download?id=4652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&#1085;&#1086;&#1074;&#1072;&#1103;&#1096;&#1082;&#1086;&#1083;&#1072;.&#1077;&#1082;&#1072;&#1090;&#1077;&#1088;&#1080;&#1085;&#1073;&#1091;&#1088;&#1075;.&#1088;&#1092;/file/download?id=4672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5" name="Содержимое 4" descr="1076.jpg"/>
          <p:cNvPicPr>
            <a:picLocks noGrp="1" noChangeAspect="1"/>
          </p:cNvPicPr>
          <p:nvPr>
            <p:ph idx="1"/>
          </p:nvPr>
        </p:nvPicPr>
        <p:blipFill>
          <a:blip r:embed="rId2"/>
          <a:stretch/>
        </p:blipFill>
        <p:spPr bwMode="auto">
          <a:xfrm>
            <a:off x="-17476" y="5974"/>
            <a:ext cx="9144000" cy="5143500"/>
          </a:xfrm>
          <a:prstGeom prst="rect">
            <a:avLst/>
          </a:prstGeom>
        </p:spPr>
      </p:pic>
      <p:pic>
        <p:nvPicPr>
          <p:cNvPr id="6" name="Рисунок 5" descr="логотип новая школа вертикальный.p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84371" y="30711"/>
            <a:ext cx="2510483" cy="1487193"/>
          </a:xfrm>
          <a:prstGeom prst="rect">
            <a:avLst/>
          </a:prstGeom>
        </p:spPr>
      </p:pic>
      <p:pic>
        <p:nvPicPr>
          <p:cNvPr id="8" name="Picture 2" descr="D:\Nat\Опора\1 ОПОРА ВУМ\новая школа\преза\текстовый блок1.png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547664" y="1851670"/>
            <a:ext cx="6108700" cy="252636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 bwMode="auto">
          <a:xfrm>
            <a:off x="1547665" y="1851670"/>
            <a:ext cx="5942796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ru-RU" sz="1800" dirty="0">
                <a:latin typeface="El Messiri"/>
                <a:cs typeface="El Messiri"/>
              </a:rPr>
              <a:t>Районный методический семинар</a:t>
            </a:r>
            <a:br>
              <a:rPr lang="ru-RU" sz="1800" dirty="0">
                <a:latin typeface="El Messiri"/>
                <a:cs typeface="El Messiri"/>
              </a:rPr>
            </a:br>
            <a:r>
              <a:rPr lang="ru-RU" sz="2000" b="1" dirty="0">
                <a:latin typeface="El Messiri"/>
                <a:cs typeface="El Messiri"/>
              </a:rPr>
              <a:t>«Использование курсов внеурочной деятельности для работы с детьми группы риска»: "Учимся без ошибок", "Учимся писать без ошибок", "Решаем без ошибок»</a:t>
            </a:r>
          </a:p>
          <a:p>
            <a:pPr>
              <a:defRPr/>
            </a:pPr>
            <a:endParaRPr lang="ru-RU" sz="1000" b="1" dirty="0">
              <a:latin typeface="El Messiri"/>
              <a:cs typeface="El Messiri"/>
            </a:endParaRPr>
          </a:p>
          <a:p>
            <a:pPr>
              <a:defRPr/>
            </a:pPr>
            <a:r>
              <a:rPr lang="ru-RU" sz="1400" dirty="0">
                <a:latin typeface="El Messiri"/>
                <a:cs typeface="El Messiri"/>
              </a:rPr>
              <a:t>27 февраля 2025 года</a:t>
            </a:r>
          </a:p>
          <a:p>
            <a:pPr>
              <a:defRPr/>
            </a:pPr>
            <a:r>
              <a:rPr lang="ru-RU" sz="1400" dirty="0">
                <a:latin typeface="El Messiri"/>
                <a:cs typeface="El Messiri"/>
              </a:rPr>
              <a:t>МАОУ СОШ № 184 «Новая школа»</a:t>
            </a:r>
          </a:p>
          <a:p>
            <a:pPr>
              <a:defRPr/>
            </a:pPr>
            <a:endParaRPr lang="ru-RU" sz="1200" dirty="0">
              <a:latin typeface="El Messiri"/>
              <a:cs typeface="El Messiri"/>
            </a:endParaRPr>
          </a:p>
          <a:p>
            <a:pPr>
              <a:defRPr/>
            </a:pPr>
            <a:r>
              <a:rPr lang="ru-RU" sz="1200" dirty="0">
                <a:latin typeface="El Messiri"/>
                <a:cs typeface="El Messiri"/>
              </a:rPr>
              <a:t>Скробот Светлана Владимировна, заместитель директора</a:t>
            </a:r>
            <a:endParaRPr sz="1200" dirty="0"/>
          </a:p>
        </p:txBody>
      </p:sp>
      <p:pic>
        <p:nvPicPr>
          <p:cNvPr id="9" name="Picture 3" descr="D:\Nat\Опора\1 ОПОРА ВУМ\новая школа\преза\зел черта.png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 flipV="1">
            <a:off x="0" y="5045567"/>
            <a:ext cx="9144000" cy="979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316230" y="933451"/>
            <a:ext cx="8229600" cy="3394472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endParaRPr lang="ru-RU" sz="1800" dirty="0"/>
          </a:p>
          <a:p>
            <a:pPr marL="0" indent="0">
              <a:buNone/>
              <a:defRPr/>
            </a:pPr>
            <a:r>
              <a:rPr lang="ru-RU" sz="1800" dirty="0"/>
              <a:t>7. Показ фрагментов уроков внеурочной деятельности. Цель – </a:t>
            </a:r>
            <a:r>
              <a:rPr lang="ru-RU" sz="1800" b="1" dirty="0"/>
              <a:t>образовательный результат </a:t>
            </a:r>
            <a:r>
              <a:rPr lang="ru-RU" sz="1800" dirty="0"/>
              <a:t>занятия</a:t>
            </a:r>
          </a:p>
          <a:p>
            <a:pPr>
              <a:defRPr/>
            </a:pPr>
            <a:r>
              <a:rPr lang="ru-RU" sz="1800" dirty="0"/>
              <a:t>НОО:  Курылева К.Д. (математика, 3 класс)</a:t>
            </a:r>
          </a:p>
          <a:p>
            <a:pPr>
              <a:defRPr/>
            </a:pPr>
            <a:r>
              <a:rPr lang="ru-RU" sz="1800" dirty="0"/>
              <a:t>Математика: Кипрушкина О.А. (подготовка к ОГЭ после репетиционного тестирования, 9 класс)     </a:t>
            </a:r>
          </a:p>
          <a:p>
            <a:pPr>
              <a:defRPr/>
            </a:pPr>
            <a:r>
              <a:rPr lang="ru-RU" sz="1800" dirty="0"/>
              <a:t>Русский язык: Заяц Д.С. (подготовка к ВПР, 6 класс)</a:t>
            </a:r>
          </a:p>
          <a:p>
            <a:pPr marL="0" indent="0">
              <a:buNone/>
              <a:defRPr/>
            </a:pPr>
            <a:r>
              <a:rPr lang="ru-RU" sz="1800" dirty="0"/>
              <a:t>8. Экспресс-анализ фрагментов </a:t>
            </a:r>
          </a:p>
          <a:p>
            <a:pPr marL="0" indent="0">
              <a:buNone/>
              <a:defRPr/>
            </a:pPr>
            <a:endParaRPr lang="ru-RU" sz="1800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035F8BA7-01DB-425B-ACE8-8C85B6781D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20287"/>
              </p:ext>
            </p:extLst>
          </p:nvPr>
        </p:nvGraphicFramePr>
        <p:xfrm>
          <a:off x="502921" y="3402992"/>
          <a:ext cx="8229599" cy="14462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822">
                  <a:extLst>
                    <a:ext uri="{9D8B030D-6E8A-4147-A177-3AD203B41FA5}">
                      <a16:colId xmlns:a16="http://schemas.microsoft.com/office/drawing/2014/main" val="820554088"/>
                    </a:ext>
                  </a:extLst>
                </a:gridCol>
                <a:gridCol w="1426392">
                  <a:extLst>
                    <a:ext uri="{9D8B030D-6E8A-4147-A177-3AD203B41FA5}">
                      <a16:colId xmlns:a16="http://schemas.microsoft.com/office/drawing/2014/main" val="1722152866"/>
                    </a:ext>
                  </a:extLst>
                </a:gridCol>
                <a:gridCol w="827533">
                  <a:extLst>
                    <a:ext uri="{9D8B030D-6E8A-4147-A177-3AD203B41FA5}">
                      <a16:colId xmlns:a16="http://schemas.microsoft.com/office/drawing/2014/main" val="3747118650"/>
                    </a:ext>
                  </a:extLst>
                </a:gridCol>
                <a:gridCol w="827533">
                  <a:extLst>
                    <a:ext uri="{9D8B030D-6E8A-4147-A177-3AD203B41FA5}">
                      <a16:colId xmlns:a16="http://schemas.microsoft.com/office/drawing/2014/main" val="2485531406"/>
                    </a:ext>
                  </a:extLst>
                </a:gridCol>
                <a:gridCol w="1712101">
                  <a:extLst>
                    <a:ext uri="{9D8B030D-6E8A-4147-A177-3AD203B41FA5}">
                      <a16:colId xmlns:a16="http://schemas.microsoft.com/office/drawing/2014/main" val="1758618697"/>
                    </a:ext>
                  </a:extLst>
                </a:gridCol>
                <a:gridCol w="912009">
                  <a:extLst>
                    <a:ext uri="{9D8B030D-6E8A-4147-A177-3AD203B41FA5}">
                      <a16:colId xmlns:a16="http://schemas.microsoft.com/office/drawing/2014/main" val="2053624744"/>
                    </a:ext>
                  </a:extLst>
                </a:gridCol>
                <a:gridCol w="1067507">
                  <a:extLst>
                    <a:ext uri="{9D8B030D-6E8A-4147-A177-3AD203B41FA5}">
                      <a16:colId xmlns:a16="http://schemas.microsoft.com/office/drawing/2014/main" val="3244278460"/>
                    </a:ext>
                  </a:extLst>
                </a:gridCol>
                <a:gridCol w="1218702">
                  <a:extLst>
                    <a:ext uri="{9D8B030D-6E8A-4147-A177-3AD203B41FA5}">
                      <a16:colId xmlns:a16="http://schemas.microsoft.com/office/drawing/2014/main" val="1983955834"/>
                    </a:ext>
                  </a:extLst>
                </a:gridCol>
              </a:tblGrid>
              <a:tr h="4104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№</a:t>
                      </a:r>
                      <a:endParaRPr lang="ru-RU" sz="9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58110" marR="581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ФИО педагога</a:t>
                      </a:r>
                      <a:endParaRPr lang="ru-RU" sz="9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58110" marR="581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Предмет/класс</a:t>
                      </a:r>
                      <a:endParaRPr lang="ru-RU" sz="9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58110" marR="581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Вид группы</a:t>
                      </a:r>
                      <a:endParaRPr lang="ru-RU" sz="9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58110" marR="581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Цель (чего хотят достичь на занятии)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58110" marR="581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Виды работы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cs typeface="El Messiri" panose="00000500000000000000" pitchFamily="2" charset="-78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(кол-во детей)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58110" marR="581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Оценивание 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58110" marR="581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Образовательный результат 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58110" marR="58110" marT="0" marB="0"/>
                </a:tc>
                <a:extLst>
                  <a:ext uri="{0D108BD9-81ED-4DB2-BD59-A6C34878D82A}">
                    <a16:rowId xmlns:a16="http://schemas.microsoft.com/office/drawing/2014/main" val="78624271"/>
                  </a:ext>
                </a:extLst>
              </a:tr>
              <a:tr h="662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58110" marR="581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Курылева Ксения Дмитриевна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58110" marR="581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Математика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cs typeface="El Messiri" panose="00000500000000000000" pitchFamily="2" charset="-78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 класс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58110" marR="581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Общая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58110" marR="581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58110" marR="581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Инд</a:t>
                      </a:r>
                      <a:endParaRPr lang="ru-RU" sz="900" kern="100" dirty="0">
                        <a:effectLst/>
                        <a:latin typeface="El Messiri" panose="00000500000000000000" pitchFamily="2" charset="-78"/>
                        <a:cs typeface="El Messiri" panose="00000500000000000000" pitchFamily="2" charset="-78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Парная</a:t>
                      </a:r>
                      <a:endParaRPr lang="ru-RU" sz="900" kern="100" dirty="0">
                        <a:effectLst/>
                        <a:latin typeface="El Messiri" panose="00000500000000000000" pitchFamily="2" charset="-78"/>
                        <a:cs typeface="El Messiri" panose="00000500000000000000" pitchFamily="2" charset="-78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Групповая</a:t>
                      </a:r>
                      <a:endParaRPr lang="ru-RU" sz="9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58110" marR="581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Учитель</a:t>
                      </a:r>
                      <a:endParaRPr lang="ru-RU" sz="900" kern="100" dirty="0">
                        <a:effectLst/>
                        <a:latin typeface="El Messiri" panose="00000500000000000000" pitchFamily="2" charset="-78"/>
                        <a:cs typeface="El Messiri" panose="00000500000000000000" pitchFamily="2" charset="-78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 err="1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Учитель+ученик</a:t>
                      </a:r>
                      <a:endParaRPr lang="ru-RU" sz="900" kern="100" dirty="0">
                        <a:effectLst/>
                        <a:latin typeface="El Messiri" panose="00000500000000000000" pitchFamily="2" charset="-78"/>
                        <a:cs typeface="El Messiri" panose="00000500000000000000" pitchFamily="2" charset="-78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Ученик </a:t>
                      </a:r>
                      <a:endParaRPr lang="ru-RU" sz="9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58110" marR="581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Достигнут</a:t>
                      </a:r>
                      <a:endParaRPr lang="ru-RU" sz="900" kern="100" dirty="0">
                        <a:effectLst/>
                        <a:latin typeface="El Messiri" panose="00000500000000000000" pitchFamily="2" charset="-78"/>
                        <a:cs typeface="El Messiri" panose="00000500000000000000" pitchFamily="2" charset="-78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Достигнут частично</a:t>
                      </a:r>
                      <a:endParaRPr lang="ru-RU" sz="900" kern="100" dirty="0">
                        <a:effectLst/>
                        <a:latin typeface="El Messiri" panose="00000500000000000000" pitchFamily="2" charset="-78"/>
                        <a:cs typeface="El Messiri" panose="00000500000000000000" pitchFamily="2" charset="-78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Не достигнут</a:t>
                      </a:r>
                      <a:endParaRPr lang="ru-RU" sz="9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58110" marR="58110" marT="0" marB="0"/>
                </a:tc>
                <a:extLst>
                  <a:ext uri="{0D108BD9-81ED-4DB2-BD59-A6C34878D82A}">
                    <a16:rowId xmlns:a16="http://schemas.microsoft.com/office/drawing/2014/main" val="1804615054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0CA0455-0911-4EFA-BB62-357E3EF8451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74320" y="122288"/>
            <a:ext cx="7553834" cy="596833"/>
          </a:xfrm>
        </p:spPr>
        <p:txBody>
          <a:bodyPr>
            <a:noAutofit/>
          </a:bodyPr>
          <a:lstStyle/>
          <a:p>
            <a:pPr algn="l">
              <a:defRPr/>
            </a:pPr>
            <a:br>
              <a:rPr lang="ru-RU" sz="2400" dirty="0">
                <a:latin typeface="El Messiri"/>
                <a:cs typeface="El Messiri"/>
              </a:rPr>
            </a:br>
            <a:r>
              <a:rPr lang="ru-RU" sz="1400" b="1" dirty="0">
                <a:latin typeface="El Messiri"/>
                <a:cs typeface="El Messiri"/>
              </a:rPr>
              <a:t>Районный методический семинар «Использование курсов внеурочной деятельности для работы с детьми группы риска»: "Учимся без ошибок« (НОО), "Учимся писать без ошибок« (ООО, русский язык), "Решаем без ошибок« (ООО, математика)</a:t>
            </a:r>
            <a:br>
              <a:rPr lang="ru-RU" sz="1400" b="1" dirty="0">
                <a:latin typeface="El Messiri"/>
                <a:cs typeface="El Messiri"/>
              </a:rPr>
            </a:br>
            <a:endParaRPr lang="ru-RU" sz="1400" b="1" dirty="0">
              <a:latin typeface="El Messiri"/>
              <a:cs typeface="El Messiri"/>
            </a:endParaRPr>
          </a:p>
        </p:txBody>
      </p:sp>
    </p:spTree>
    <p:extLst>
      <p:ext uri="{BB962C8B-B14F-4D97-AF65-F5344CB8AC3E}">
        <p14:creationId xmlns:p14="http://schemas.microsoft.com/office/powerpoint/2010/main" val="2163741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br>
              <a:rPr lang="ru-RU" sz="2400" b="1" dirty="0">
                <a:latin typeface="El Messiri"/>
                <a:cs typeface="El Messiri"/>
              </a:rPr>
            </a:br>
            <a:r>
              <a:rPr lang="ru-RU" sz="2400" b="1" dirty="0">
                <a:latin typeface="El Messiri"/>
                <a:cs typeface="El Messiri"/>
              </a:rPr>
              <a:t>Анализ результатов работы курсов ВД:</a:t>
            </a:r>
            <a:br>
              <a:rPr lang="ru-RU" sz="2400" b="1" dirty="0">
                <a:latin typeface="El Messiri"/>
                <a:cs typeface="El Messiri"/>
              </a:rPr>
            </a:br>
            <a:endParaRPr lang="ru-RU" sz="2400" b="1" dirty="0">
              <a:latin typeface="El Messiri"/>
              <a:cs typeface="El Messiri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buAutoNum type="arabicPeriod"/>
              <a:defRPr/>
            </a:pPr>
            <a:r>
              <a:rPr lang="ru-RU" sz="1800" dirty="0"/>
              <a:t>Результаты ВПР</a:t>
            </a:r>
          </a:p>
          <a:p>
            <a:pPr marL="0" indent="0">
              <a:buNone/>
              <a:defRPr/>
            </a:pPr>
            <a:endParaRPr lang="ru-RU" sz="18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DDE1D2F-3EBE-4FCB-8DE0-0C6A474459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321911"/>
              </p:ext>
            </p:extLst>
          </p:nvPr>
        </p:nvGraphicFramePr>
        <p:xfrm>
          <a:off x="1097282" y="1735336"/>
          <a:ext cx="7254234" cy="22309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8347">
                  <a:extLst>
                    <a:ext uri="{9D8B030D-6E8A-4147-A177-3AD203B41FA5}">
                      <a16:colId xmlns:a16="http://schemas.microsoft.com/office/drawing/2014/main" val="2362784705"/>
                    </a:ext>
                  </a:extLst>
                </a:gridCol>
                <a:gridCol w="559201">
                  <a:extLst>
                    <a:ext uri="{9D8B030D-6E8A-4147-A177-3AD203B41FA5}">
                      <a16:colId xmlns:a16="http://schemas.microsoft.com/office/drawing/2014/main" val="1983859150"/>
                    </a:ext>
                  </a:extLst>
                </a:gridCol>
                <a:gridCol w="559201">
                  <a:extLst>
                    <a:ext uri="{9D8B030D-6E8A-4147-A177-3AD203B41FA5}">
                      <a16:colId xmlns:a16="http://schemas.microsoft.com/office/drawing/2014/main" val="3726670785"/>
                    </a:ext>
                  </a:extLst>
                </a:gridCol>
                <a:gridCol w="558347">
                  <a:extLst>
                    <a:ext uri="{9D8B030D-6E8A-4147-A177-3AD203B41FA5}">
                      <a16:colId xmlns:a16="http://schemas.microsoft.com/office/drawing/2014/main" val="3749807183"/>
                    </a:ext>
                  </a:extLst>
                </a:gridCol>
                <a:gridCol w="558347">
                  <a:extLst>
                    <a:ext uri="{9D8B030D-6E8A-4147-A177-3AD203B41FA5}">
                      <a16:colId xmlns:a16="http://schemas.microsoft.com/office/drawing/2014/main" val="26756572"/>
                    </a:ext>
                  </a:extLst>
                </a:gridCol>
                <a:gridCol w="558347">
                  <a:extLst>
                    <a:ext uri="{9D8B030D-6E8A-4147-A177-3AD203B41FA5}">
                      <a16:colId xmlns:a16="http://schemas.microsoft.com/office/drawing/2014/main" val="3674134976"/>
                    </a:ext>
                  </a:extLst>
                </a:gridCol>
                <a:gridCol w="557492">
                  <a:extLst>
                    <a:ext uri="{9D8B030D-6E8A-4147-A177-3AD203B41FA5}">
                      <a16:colId xmlns:a16="http://schemas.microsoft.com/office/drawing/2014/main" val="3384483187"/>
                    </a:ext>
                  </a:extLst>
                </a:gridCol>
                <a:gridCol w="557492">
                  <a:extLst>
                    <a:ext uri="{9D8B030D-6E8A-4147-A177-3AD203B41FA5}">
                      <a16:colId xmlns:a16="http://schemas.microsoft.com/office/drawing/2014/main" val="1249843787"/>
                    </a:ext>
                  </a:extLst>
                </a:gridCol>
                <a:gridCol w="557492">
                  <a:extLst>
                    <a:ext uri="{9D8B030D-6E8A-4147-A177-3AD203B41FA5}">
                      <a16:colId xmlns:a16="http://schemas.microsoft.com/office/drawing/2014/main" val="164450300"/>
                    </a:ext>
                  </a:extLst>
                </a:gridCol>
                <a:gridCol w="557492">
                  <a:extLst>
                    <a:ext uri="{9D8B030D-6E8A-4147-A177-3AD203B41FA5}">
                      <a16:colId xmlns:a16="http://schemas.microsoft.com/office/drawing/2014/main" val="3572016709"/>
                    </a:ext>
                  </a:extLst>
                </a:gridCol>
                <a:gridCol w="557492">
                  <a:extLst>
                    <a:ext uri="{9D8B030D-6E8A-4147-A177-3AD203B41FA5}">
                      <a16:colId xmlns:a16="http://schemas.microsoft.com/office/drawing/2014/main" val="436111030"/>
                    </a:ext>
                  </a:extLst>
                </a:gridCol>
                <a:gridCol w="557492">
                  <a:extLst>
                    <a:ext uri="{9D8B030D-6E8A-4147-A177-3AD203B41FA5}">
                      <a16:colId xmlns:a16="http://schemas.microsoft.com/office/drawing/2014/main" val="3956541456"/>
                    </a:ext>
                  </a:extLst>
                </a:gridCol>
                <a:gridCol w="557492">
                  <a:extLst>
                    <a:ext uri="{9D8B030D-6E8A-4147-A177-3AD203B41FA5}">
                      <a16:colId xmlns:a16="http://schemas.microsoft.com/office/drawing/2014/main" val="690142156"/>
                    </a:ext>
                  </a:extLst>
                </a:gridCol>
              </a:tblGrid>
              <a:tr h="12440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1100" kern="10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2021 % «2»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По результатам ВПР=ШНОР 2022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1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2022 % «2»</a:t>
                      </a:r>
                      <a:endParaRPr lang="ru-RU" sz="11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ea typeface="Aptos"/>
                          <a:cs typeface="El Messiri" panose="00000500000000000000" pitchFamily="2" charset="-78"/>
                        </a:rPr>
                        <a:t>Вышли из ШНОР по сентябрьским результатам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ea typeface="Aptos"/>
                          <a:cs typeface="El Messiri" panose="00000500000000000000" pitchFamily="2" charset="-78"/>
                        </a:rPr>
                        <a:t>В апреле ВПР не было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2023 % «2»</a:t>
                      </a:r>
                      <a:endParaRPr lang="ru-RU" sz="11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ea typeface="Aptos"/>
                          <a:cs typeface="El Messiri" panose="00000500000000000000" pitchFamily="2" charset="-78"/>
                        </a:rPr>
                        <a:t>По результатам ВПР=ШНОР 2024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ea typeface="Aptos"/>
                          <a:cs typeface="El Messiri" panose="00000500000000000000" pitchFamily="2" charset="-78"/>
                        </a:rPr>
                        <a:t>2024 </a:t>
                      </a: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% «2»</a:t>
                      </a:r>
                      <a:endParaRPr lang="ru-RU" sz="11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1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1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77156814"/>
                  </a:ext>
                </a:extLst>
              </a:tr>
              <a:tr h="5921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1100" kern="10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4кл</a:t>
                      </a:r>
                      <a:endParaRPr lang="ru-RU" sz="11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5 </a:t>
                      </a:r>
                      <a:r>
                        <a:rPr lang="ru-RU" sz="1100" kern="100" dirty="0" err="1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кл</a:t>
                      </a:r>
                      <a:endParaRPr lang="ru-RU" sz="11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6 </a:t>
                      </a:r>
                      <a:r>
                        <a:rPr lang="ru-RU" sz="1100" kern="100" dirty="0" err="1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кл</a:t>
                      </a:r>
                      <a:endParaRPr lang="ru-RU" sz="11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4кл/5 </a:t>
                      </a:r>
                      <a:r>
                        <a:rPr lang="ru-RU" sz="1100" kern="100" dirty="0" err="1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кл</a:t>
                      </a:r>
                      <a:endParaRPr lang="ru-RU" sz="11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5 </a:t>
                      </a:r>
                      <a:r>
                        <a:rPr lang="ru-RU" sz="1100" kern="100" dirty="0" err="1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кл</a:t>
                      </a: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/6 </a:t>
                      </a:r>
                      <a:r>
                        <a:rPr lang="ru-RU" sz="1100" kern="100" dirty="0" err="1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кл</a:t>
                      </a:r>
                      <a:endParaRPr lang="ru-RU" sz="11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6 </a:t>
                      </a:r>
                      <a:r>
                        <a:rPr lang="ru-RU" sz="1100" kern="100" dirty="0" err="1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кл</a:t>
                      </a: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/7 </a:t>
                      </a:r>
                      <a:r>
                        <a:rPr lang="ru-RU" sz="1100" kern="100" dirty="0" err="1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кл</a:t>
                      </a:r>
                      <a:endParaRPr lang="ru-RU" sz="11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4кл</a:t>
                      </a:r>
                      <a:endParaRPr lang="ru-RU" sz="11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5 </a:t>
                      </a:r>
                      <a:r>
                        <a:rPr lang="ru-RU" sz="1100" kern="100" dirty="0" err="1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кл</a:t>
                      </a:r>
                      <a:endParaRPr lang="ru-RU" sz="11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6 </a:t>
                      </a:r>
                      <a:r>
                        <a:rPr lang="ru-RU" sz="1100" kern="100" dirty="0" err="1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кл</a:t>
                      </a:r>
                      <a:endParaRPr lang="ru-RU" sz="11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4кл</a:t>
                      </a:r>
                      <a:endParaRPr lang="ru-RU" sz="11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5 </a:t>
                      </a:r>
                      <a:r>
                        <a:rPr lang="ru-RU" sz="1100" kern="100" dirty="0" err="1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кл</a:t>
                      </a:r>
                      <a:endParaRPr lang="ru-RU" sz="11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6 </a:t>
                      </a:r>
                      <a:r>
                        <a:rPr lang="ru-RU" sz="1100" kern="100" dirty="0" err="1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кл</a:t>
                      </a:r>
                      <a:endParaRPr lang="ru-RU" sz="11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6843273"/>
                  </a:ext>
                </a:extLst>
              </a:tr>
              <a:tr h="1973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РЯ</a:t>
                      </a:r>
                      <a:endParaRPr lang="ru-RU" sz="1100" kern="10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4</a:t>
                      </a:r>
                      <a:endParaRPr lang="ru-RU" sz="11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7</a:t>
                      </a:r>
                      <a:endParaRPr lang="ru-RU" sz="1100" kern="10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highlight>
                            <a:srgbClr val="FFFF00"/>
                          </a:highlight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41</a:t>
                      </a:r>
                      <a:endParaRPr lang="ru-RU" sz="1100" kern="100" dirty="0">
                        <a:effectLst/>
                        <a:highlight>
                          <a:srgbClr val="FFFF00"/>
                        </a:highlight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7</a:t>
                      </a:r>
                      <a:endParaRPr lang="ru-RU" sz="1100" kern="10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highlight>
                            <a:srgbClr val="FFFF00"/>
                          </a:highlight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22</a:t>
                      </a:r>
                      <a:endParaRPr lang="ru-RU" sz="1100" kern="100" dirty="0">
                        <a:effectLst/>
                        <a:highlight>
                          <a:srgbClr val="FFFF00"/>
                        </a:highlight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highlight>
                            <a:srgbClr val="FFFF00"/>
                          </a:highlight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32</a:t>
                      </a:r>
                      <a:endParaRPr lang="ru-RU" sz="1100" kern="100" dirty="0">
                        <a:effectLst/>
                        <a:highlight>
                          <a:srgbClr val="FFFF00"/>
                        </a:highlight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2</a:t>
                      </a:r>
                      <a:endParaRPr lang="ru-RU" sz="1100" kern="10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highlight>
                            <a:srgbClr val="FFFF00"/>
                          </a:highlight>
                          <a:latin typeface="El Messiri" panose="00000500000000000000" pitchFamily="2" charset="-78"/>
                          <a:ea typeface="Aptos"/>
                          <a:cs typeface="El Messiri" panose="00000500000000000000" pitchFamily="2" charset="-78"/>
                        </a:rPr>
                        <a:t>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highlight>
                            <a:srgbClr val="00FF00"/>
                          </a:highlight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17</a:t>
                      </a:r>
                      <a:endParaRPr lang="ru-RU" sz="1100" kern="100" dirty="0">
                        <a:effectLst/>
                        <a:highlight>
                          <a:srgbClr val="00FF00"/>
                        </a:highlight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ea typeface="Aptos"/>
                          <a:cs typeface="El Messiri" panose="00000500000000000000" pitchFamily="2" charset="-78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El Messiri" panose="00000500000000000000" pitchFamily="2" charset="-78"/>
                          <a:ea typeface="Aptos"/>
                          <a:cs typeface="El Messiri" panose="00000500000000000000" pitchFamily="2" charset="-78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highlight>
                            <a:srgbClr val="00FF00"/>
                          </a:highlight>
                          <a:latin typeface="El Messiri" panose="00000500000000000000" pitchFamily="2" charset="-78"/>
                          <a:ea typeface="Aptos"/>
                          <a:cs typeface="El Messiri" panose="00000500000000000000" pitchFamily="2" charset="-78"/>
                        </a:rPr>
                        <a:t>17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3332508"/>
                  </a:ext>
                </a:extLst>
              </a:tr>
              <a:tr h="1973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МАТ</a:t>
                      </a:r>
                      <a:endParaRPr lang="ru-RU" sz="1100" kern="10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</a:t>
                      </a:r>
                      <a:endParaRPr lang="ru-RU" sz="1100" kern="10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15</a:t>
                      </a:r>
                      <a:endParaRPr lang="ru-RU" sz="11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highlight>
                            <a:srgbClr val="FFFF00"/>
                          </a:highlight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56</a:t>
                      </a:r>
                      <a:endParaRPr lang="ru-RU" sz="1100" kern="100" dirty="0">
                        <a:effectLst/>
                        <a:highlight>
                          <a:srgbClr val="FFFF00"/>
                        </a:highlight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</a:t>
                      </a:r>
                      <a:endParaRPr lang="ru-RU" sz="1100" kern="10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13</a:t>
                      </a:r>
                      <a:endParaRPr lang="ru-RU" sz="11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highlight>
                            <a:srgbClr val="FFFF00"/>
                          </a:highlight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23</a:t>
                      </a:r>
                      <a:endParaRPr lang="ru-RU" sz="1100" kern="100" dirty="0">
                        <a:effectLst/>
                        <a:highlight>
                          <a:srgbClr val="FFFF00"/>
                        </a:highlight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5</a:t>
                      </a:r>
                      <a:endParaRPr lang="ru-RU" sz="1100" kern="100" dirty="0">
                        <a:effectLst/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highlight>
                            <a:srgbClr val="FFFF00"/>
                          </a:highlight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33</a:t>
                      </a:r>
                      <a:endParaRPr lang="ru-RU" sz="1100" kern="100" dirty="0">
                        <a:effectLst/>
                        <a:highlight>
                          <a:srgbClr val="FFFF00"/>
                        </a:highlight>
                        <a:latin typeface="El Messiri" panose="00000500000000000000" pitchFamily="2" charset="-78"/>
                        <a:ea typeface="Aptos"/>
                        <a:cs typeface="El Messiri" panose="000005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highlight>
                            <a:srgbClr val="FFFF00"/>
                          </a:highlight>
                          <a:latin typeface="El Messiri" panose="00000500000000000000" pitchFamily="2" charset="-78"/>
                          <a:ea typeface="Aptos"/>
                          <a:cs typeface="El Messiri" panose="00000500000000000000" pitchFamily="2" charset="-78"/>
                        </a:rPr>
                        <a:t>36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ea typeface="Aptos"/>
                          <a:cs typeface="El Messiri" panose="00000500000000000000" pitchFamily="2" charset="-78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El Messiri" panose="00000500000000000000" pitchFamily="2" charset="-78"/>
                          <a:ea typeface="Aptos"/>
                          <a:cs typeface="El Messiri" panose="00000500000000000000" pitchFamily="2" charset="-78"/>
                        </a:rPr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El Messiri" panose="00000500000000000000" pitchFamily="2" charset="-78"/>
                          <a:ea typeface="Aptos"/>
                          <a:cs typeface="El Messiri" panose="00000500000000000000" pitchFamily="2" charset="-78"/>
                        </a:rPr>
                        <a:t>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531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5971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7553834" cy="51030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latin typeface="El Messiri"/>
                <a:cs typeface="El Messiri"/>
              </a:rPr>
              <a:t>Управленческие решения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57200" y="1200150"/>
            <a:ext cx="8229600" cy="3836669"/>
          </a:xfrm>
        </p:spPr>
        <p:txBody>
          <a:bodyPr>
            <a:normAutofit lnSpcReduction="10000"/>
          </a:bodyPr>
          <a:lstStyle/>
          <a:p>
            <a:pPr>
              <a:buAutoNum type="arabicPeriod"/>
              <a:defRPr/>
            </a:pPr>
            <a:r>
              <a:rPr lang="ru-RU" sz="1800" b="1" dirty="0"/>
              <a:t>Риски работы курсов ВД </a:t>
            </a:r>
            <a:r>
              <a:rPr lang="ru-RU" sz="1800" b="1" dirty="0">
                <a:latin typeface="El Messiri"/>
                <a:cs typeface="El Messiri"/>
              </a:rPr>
              <a:t>"Учимся без ошибок« (НОО), "Учимся писать без ошибок« (ООО, русский язык), "Решаем без ошибок« (ООО, математика)</a:t>
            </a:r>
          </a:p>
          <a:p>
            <a:pPr indent="373063">
              <a:defRPr/>
            </a:pPr>
            <a:r>
              <a:rPr lang="ru-RU" sz="1800" dirty="0">
                <a:latin typeface="El Messiri"/>
                <a:cs typeface="El Messiri"/>
              </a:rPr>
              <a:t>Посещение курсов обучающимися группы риска</a:t>
            </a:r>
          </a:p>
          <a:p>
            <a:pPr indent="373063">
              <a:defRPr/>
            </a:pPr>
            <a:r>
              <a:rPr lang="ru-RU" sz="1800" dirty="0"/>
              <a:t>Подмена курсов на консультацию по предмету</a:t>
            </a:r>
          </a:p>
          <a:p>
            <a:pPr indent="373063">
              <a:defRPr/>
            </a:pPr>
            <a:r>
              <a:rPr lang="ru-RU" sz="1800" dirty="0">
                <a:latin typeface="El Messiri"/>
                <a:cs typeface="El Messiri"/>
              </a:rPr>
              <a:t>Отсутствие нацеленности на образовательный результат</a:t>
            </a:r>
          </a:p>
          <a:p>
            <a:pPr marL="0" indent="0">
              <a:buNone/>
              <a:defRPr/>
            </a:pPr>
            <a:endParaRPr lang="en-US" sz="1800" dirty="0"/>
          </a:p>
          <a:p>
            <a:pPr marL="0" indent="0">
              <a:buNone/>
              <a:defRPr/>
            </a:pPr>
            <a:endParaRPr lang="ru-RU" sz="1800" dirty="0"/>
          </a:p>
          <a:p>
            <a:pPr marL="0" indent="0">
              <a:buNone/>
              <a:defRPr/>
            </a:pPr>
            <a:r>
              <a:rPr lang="ru-RU" sz="1800" b="1" dirty="0">
                <a:latin typeface="El Messiri"/>
                <a:cs typeface="El Messiri"/>
              </a:rPr>
              <a:t>2. Управленческие решения на 2025-2026 учебный год:</a:t>
            </a:r>
          </a:p>
          <a:p>
            <a:pPr indent="373063">
              <a:defRPr/>
            </a:pPr>
            <a:r>
              <a:rPr lang="ru-RU" sz="1800" dirty="0"/>
              <a:t>Корректировка программ курсов: отработка образовательных результатов факт=правило, понятие=термины, способ действия=алгоритм</a:t>
            </a:r>
          </a:p>
          <a:p>
            <a:pPr indent="373063">
              <a:defRPr/>
            </a:pPr>
            <a:r>
              <a:rPr lang="ru-RU" sz="1800" dirty="0">
                <a:latin typeface="El Messiri"/>
                <a:cs typeface="El Messiri"/>
              </a:rPr>
              <a:t>Корпоративное обучение по ведению данных курсов (материалы семинара=видеофрагменты)</a:t>
            </a:r>
          </a:p>
          <a:p>
            <a:pPr indent="373063">
              <a:defRPr/>
            </a:pPr>
            <a:r>
              <a:rPr lang="ru-RU" sz="1800" dirty="0"/>
              <a:t>Контроль с помощью создания банка видеофрагментов занятий</a:t>
            </a:r>
          </a:p>
          <a:p>
            <a:pPr indent="373063">
              <a:defRPr/>
            </a:pPr>
            <a:r>
              <a:rPr lang="ru-RU" sz="1800" dirty="0">
                <a:latin typeface="El Messiri"/>
                <a:cs typeface="El Messiri"/>
              </a:rPr>
              <a:t>Банк видеофрагментов для работы с отсутствующими детьми (?)</a:t>
            </a:r>
            <a:endParaRPr lang="ru-RU" sz="1800" dirty="0"/>
          </a:p>
          <a:p>
            <a:pPr marL="0" indent="0">
              <a:buNone/>
              <a:defRPr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177839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74320" y="122288"/>
            <a:ext cx="7553834" cy="596833"/>
          </a:xfrm>
        </p:spPr>
        <p:txBody>
          <a:bodyPr>
            <a:noAutofit/>
          </a:bodyPr>
          <a:lstStyle/>
          <a:p>
            <a:pPr algn="l">
              <a:defRPr/>
            </a:pPr>
            <a:br>
              <a:rPr lang="ru-RU" sz="2400" dirty="0">
                <a:latin typeface="El Messiri"/>
                <a:cs typeface="El Messiri"/>
              </a:rPr>
            </a:br>
            <a:r>
              <a:rPr lang="ru-RU" sz="1400" b="1" dirty="0">
                <a:latin typeface="El Messiri"/>
                <a:cs typeface="El Messiri"/>
              </a:rPr>
              <a:t>Районный методический семинар «Использование курсов внеурочной деятельности для работы с детьми группы риска»: "Учимся без ошибок« (НОО), "Учимся писать без ошибок« (ООО, русский язык), "Решаем без ошибок« (ООО, математика)</a:t>
            </a:r>
            <a:br>
              <a:rPr lang="ru-RU" sz="1400" b="1" dirty="0">
                <a:latin typeface="El Messiri"/>
                <a:cs typeface="El Messiri"/>
              </a:rPr>
            </a:br>
            <a:endParaRPr lang="ru-RU" sz="1400" b="1" dirty="0">
              <a:latin typeface="El Messiri"/>
              <a:cs typeface="El Messiri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ru-RU" sz="1800" b="1" dirty="0">
                <a:latin typeface="El Messiri" panose="00000500000000000000" pitchFamily="2" charset="-78"/>
                <a:cs typeface="El Messiri" panose="00000500000000000000" pitchFamily="2" charset="-78"/>
              </a:rPr>
              <a:t>Региональная инновационная площадка 2024-2027</a:t>
            </a:r>
          </a:p>
          <a:p>
            <a:pPr marL="0" indent="0">
              <a:buNone/>
              <a:defRPr/>
            </a:pPr>
            <a:endParaRPr lang="ru-RU" sz="1800" b="1" dirty="0">
              <a:latin typeface="El Messiri" panose="00000500000000000000" pitchFamily="2" charset="-78"/>
              <a:cs typeface="El Messiri" panose="00000500000000000000" pitchFamily="2" charset="-78"/>
            </a:endParaRPr>
          </a:p>
          <a:p>
            <a:pPr marL="0" indent="0">
              <a:buNone/>
              <a:defRPr/>
            </a:pPr>
            <a:r>
              <a:rPr lang="ru-RU" sz="1800" kern="100" dirty="0">
                <a:effectLst/>
                <a:latin typeface="El Messiri" panose="00000500000000000000" pitchFamily="2" charset="-78"/>
                <a:ea typeface="Times New Roman" panose="02020603050405020304" pitchFamily="18" charset="0"/>
                <a:cs typeface="El Messiri" panose="00000500000000000000" pitchFamily="2" charset="-78"/>
              </a:rPr>
              <a:t>Согласно приказа Министерства образования и молодёжной политики Свердловской области № 1113-Д от 14.08.2024г Об утверждении перечня региональных инновационных площадок в Свердловской области с 2024 года, МАОУ СОШ №184 «Новая школа» (муниципальное образование «город Екатеринбург») </a:t>
            </a:r>
            <a:r>
              <a:rPr lang="ru-RU" sz="1800" b="1" kern="100" dirty="0">
                <a:effectLst/>
                <a:latin typeface="El Messiri" panose="00000500000000000000" pitchFamily="2" charset="-78"/>
                <a:ea typeface="Times New Roman" panose="02020603050405020304" pitchFamily="18" charset="0"/>
                <a:cs typeface="El Messiri" panose="00000500000000000000" pitchFamily="2" charset="-78"/>
              </a:rPr>
              <a:t>признана региональной инновационной площадкой по направлению: «Совершенствование форм и методов профилактики учебной неуспешности, преодоления проблемы низких образовательных результатов». </a:t>
            </a:r>
            <a:endParaRPr lang="ru-RU" sz="1800" b="1" kern="100" dirty="0">
              <a:effectLst/>
              <a:latin typeface="El Messiri" panose="00000500000000000000" pitchFamily="2" charset="-78"/>
              <a:ea typeface="Aptos"/>
              <a:cs typeface="El Messiri" panose="00000500000000000000" pitchFamily="2" charset="-78"/>
            </a:endParaRPr>
          </a:p>
          <a:p>
            <a:pPr marL="0" indent="0">
              <a:buNone/>
              <a:defRPr/>
            </a:pPr>
            <a:endParaRPr lang="ru-RU" sz="1800" dirty="0">
              <a:latin typeface="El Messiri" panose="00000500000000000000" pitchFamily="2" charset="-78"/>
              <a:cs typeface="El Messiri" panose="00000500000000000000" pitchFamily="2" charset="-78"/>
            </a:endParaRPr>
          </a:p>
          <a:p>
            <a:pPr marL="0" indent="0">
              <a:buNone/>
              <a:defRPr/>
            </a:pPr>
            <a:endParaRPr lang="ru-RU" sz="1800" dirty="0">
              <a:latin typeface="El Messiri" panose="00000500000000000000" pitchFamily="2" charset="-78"/>
              <a:cs typeface="El Messiri" panose="00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92392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1400" b="1" i="0" dirty="0">
                <a:solidFill>
                  <a:srgbClr val="333333"/>
                </a:solidFill>
                <a:effectLst/>
                <a:latin typeface="El Messiri" panose="00000500000000000000" pitchFamily="2" charset="-78"/>
                <a:cs typeface="El Messiri" panose="00000500000000000000" pitchFamily="2" charset="-78"/>
              </a:rPr>
              <a:t>Классификация школ ШНОР (школ с низкими образовательными результатами)</a:t>
            </a:r>
            <a:r>
              <a:rPr lang="ru-RU" sz="1400" b="0" i="0" dirty="0">
                <a:solidFill>
                  <a:srgbClr val="333333"/>
                </a:solidFill>
                <a:effectLst/>
                <a:latin typeface="El Messiri" panose="00000500000000000000" pitchFamily="2" charset="-78"/>
                <a:cs typeface="El Messiri" panose="00000500000000000000" pitchFamily="2" charset="-78"/>
              </a:rPr>
              <a:t> включает следующие группы:</a:t>
            </a:r>
          </a:p>
          <a:p>
            <a:pPr algn="l">
              <a:buFont typeface="+mj-lt"/>
              <a:buAutoNum type="arabicPeriod"/>
            </a:pPr>
            <a:r>
              <a:rPr lang="ru-RU" sz="1400" b="1" i="0" dirty="0">
                <a:solidFill>
                  <a:srgbClr val="333333"/>
                </a:solidFill>
                <a:effectLst/>
                <a:latin typeface="El Messiri" panose="00000500000000000000" pitchFamily="2" charset="-78"/>
                <a:cs typeface="El Messiri" panose="00000500000000000000" pitchFamily="2" charset="-78"/>
              </a:rPr>
              <a:t>Остальные общеобразовательные организации</a:t>
            </a:r>
            <a:r>
              <a:rPr lang="ru-RU" sz="1400" b="0" i="0" dirty="0">
                <a:solidFill>
                  <a:srgbClr val="333333"/>
                </a:solidFill>
                <a:effectLst/>
                <a:latin typeface="El Messiri" panose="00000500000000000000" pitchFamily="2" charset="-78"/>
                <a:cs typeface="El Messiri" panose="00000500000000000000" pitchFamily="2" charset="-78"/>
              </a:rPr>
              <a:t>. Школы, никогда не входившие в списки ШНОР и не имеющие риски в них попасть. </a:t>
            </a:r>
          </a:p>
          <a:p>
            <a:pPr algn="l">
              <a:buFont typeface="+mj-lt"/>
              <a:buAutoNum type="arabicPeriod"/>
            </a:pPr>
            <a:r>
              <a:rPr lang="ru-RU" sz="1400" b="1" i="0" dirty="0">
                <a:solidFill>
                  <a:srgbClr val="333333"/>
                </a:solidFill>
                <a:effectLst/>
                <a:latin typeface="El Messiri" panose="00000500000000000000" pitchFamily="2" charset="-78"/>
                <a:cs typeface="El Messiri" panose="00000500000000000000" pitchFamily="2" charset="-78"/>
              </a:rPr>
              <a:t>ПРЕДШНОР</a:t>
            </a:r>
            <a:r>
              <a:rPr lang="ru-RU" sz="1400" b="0" i="0" dirty="0">
                <a:solidFill>
                  <a:srgbClr val="333333"/>
                </a:solidFill>
                <a:effectLst/>
                <a:latin typeface="El Messiri" panose="00000500000000000000" pitchFamily="2" charset="-78"/>
                <a:cs typeface="El Messiri" panose="00000500000000000000" pitchFamily="2" charset="-78"/>
              </a:rPr>
              <a:t>. Школы с показателями от 20 до 29% двоек по двум и более процедурам в текущем году или по одной и более процедурам два года подряд. </a:t>
            </a:r>
          </a:p>
          <a:p>
            <a:pPr algn="l">
              <a:buFont typeface="+mj-lt"/>
              <a:buAutoNum type="arabicPeriod"/>
            </a:pPr>
            <a:r>
              <a:rPr lang="ru-RU" sz="1400" b="1" i="0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El Messiri" panose="00000500000000000000" pitchFamily="2" charset="-78"/>
                <a:cs typeface="El Messiri" panose="00000500000000000000" pitchFamily="2" charset="-78"/>
              </a:rPr>
              <a:t>Выбывшие из списка ШНОР</a:t>
            </a:r>
            <a:r>
              <a:rPr lang="ru-RU" sz="1400" b="0" i="0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El Messiri" panose="00000500000000000000" pitchFamily="2" charset="-78"/>
                <a:cs typeface="El Messiri" panose="00000500000000000000" pitchFamily="2" charset="-78"/>
              </a:rPr>
              <a:t>. Школы, которые были в списках ШНОР 2–3 раза, но к последнему циклу вышли. </a:t>
            </a:r>
          </a:p>
          <a:p>
            <a:pPr algn="l">
              <a:buFont typeface="+mj-lt"/>
              <a:buAutoNum type="arabicPeriod"/>
            </a:pPr>
            <a:r>
              <a:rPr lang="ru-RU" sz="1400" b="1" i="0" dirty="0">
                <a:solidFill>
                  <a:srgbClr val="333333"/>
                </a:solidFill>
                <a:effectLst/>
                <a:latin typeface="El Messiri" panose="00000500000000000000" pitchFamily="2" charset="-78"/>
                <a:cs typeface="El Messiri" panose="00000500000000000000" pitchFamily="2" charset="-78"/>
              </a:rPr>
              <a:t>Впервые в ШНОР</a:t>
            </a:r>
            <a:r>
              <a:rPr lang="ru-RU" sz="1400" b="0" i="0" dirty="0">
                <a:solidFill>
                  <a:srgbClr val="333333"/>
                </a:solidFill>
                <a:effectLst/>
                <a:latin typeface="El Messiri" panose="00000500000000000000" pitchFamily="2" charset="-78"/>
                <a:cs typeface="El Messiri" panose="00000500000000000000" pitchFamily="2" charset="-78"/>
              </a:rPr>
              <a:t>. Школы, которые впервые попали в перечень ШНОР. </a:t>
            </a:r>
          </a:p>
          <a:p>
            <a:pPr algn="l">
              <a:buFont typeface="+mj-lt"/>
              <a:buAutoNum type="arabicPeriod"/>
            </a:pPr>
            <a:r>
              <a:rPr lang="ru-RU" sz="1400" b="1" i="0" dirty="0">
                <a:solidFill>
                  <a:srgbClr val="333333"/>
                </a:solidFill>
                <a:effectLst/>
                <a:latin typeface="El Messiri" panose="00000500000000000000" pitchFamily="2" charset="-78"/>
                <a:cs typeface="El Messiri" panose="00000500000000000000" pitchFamily="2" charset="-78"/>
              </a:rPr>
              <a:t>Стабильные ШНОР</a:t>
            </a:r>
            <a:r>
              <a:rPr lang="ru-RU" sz="1400" b="0" i="0" dirty="0">
                <a:solidFill>
                  <a:srgbClr val="333333"/>
                </a:solidFill>
                <a:effectLst/>
                <a:latin typeface="El Messiri" panose="00000500000000000000" pitchFamily="2" charset="-78"/>
                <a:cs typeface="El Messiri" panose="00000500000000000000" pitchFamily="2" charset="-78"/>
              </a:rPr>
              <a:t>. Школы, которые стабильно находятся в списках ШНОР, включая текущий год. </a:t>
            </a:r>
          </a:p>
          <a:p>
            <a:pPr algn="l">
              <a:buFont typeface="+mj-lt"/>
              <a:buAutoNum type="arabicPeriod"/>
            </a:pPr>
            <a:r>
              <a:rPr lang="ru-RU" sz="1400" b="1" i="0" dirty="0">
                <a:solidFill>
                  <a:srgbClr val="333333"/>
                </a:solidFill>
                <a:effectLst/>
                <a:latin typeface="El Messiri" panose="00000500000000000000" pitchFamily="2" charset="-78"/>
                <a:cs typeface="El Messiri" panose="00000500000000000000" pitchFamily="2" charset="-78"/>
              </a:rPr>
              <a:t>Школы с очень низкими образовательными результатами</a:t>
            </a:r>
            <a:r>
              <a:rPr lang="ru-RU" sz="1400" b="0" i="0" dirty="0">
                <a:solidFill>
                  <a:srgbClr val="333333"/>
                </a:solidFill>
                <a:effectLst/>
                <a:latin typeface="El Messiri" panose="00000500000000000000" pitchFamily="2" charset="-78"/>
                <a:cs typeface="El Messiri" panose="00000500000000000000" pitchFamily="2" charset="-78"/>
              </a:rPr>
              <a:t>. Школы с стабильно низкими образовательными результатами (3 или 4 раза в списках ШНОР, включая текущий год), большой долей низких результатов (от 60% двоек по двум или более процедурам в текущем году) или большим количеством процедур с низкими результатами (от 30% двоек по 4 ил</a:t>
            </a:r>
          </a:p>
          <a:p>
            <a:pPr marL="0" indent="0">
              <a:buNone/>
              <a:defRPr/>
            </a:pPr>
            <a:endParaRPr lang="ru-RU" sz="1400" dirty="0">
              <a:latin typeface="El Messiri" panose="00000500000000000000" pitchFamily="2" charset="-78"/>
              <a:cs typeface="El Messiri" panose="00000500000000000000" pitchFamily="2" charset="-78"/>
            </a:endParaRPr>
          </a:p>
          <a:p>
            <a:pPr marL="0" indent="0">
              <a:buNone/>
              <a:defRPr/>
            </a:pPr>
            <a:endParaRPr lang="ru-RU" sz="1800" dirty="0">
              <a:latin typeface="El Messiri" panose="00000500000000000000" pitchFamily="2" charset="-78"/>
              <a:cs typeface="El Messiri" panose="00000500000000000000" pitchFamily="2" charset="-78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92D0DCB1-9B66-48B1-80A0-9D183EA0246B}"/>
              </a:ext>
            </a:extLst>
          </p:cNvPr>
          <p:cNvSpPr txBox="1">
            <a:spLocks/>
          </p:cNvSpPr>
          <p:nvPr/>
        </p:nvSpPr>
        <p:spPr bwMode="auto">
          <a:xfrm>
            <a:off x="274320" y="122288"/>
            <a:ext cx="7553834" cy="5968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El Messiri"/>
                <a:ea typeface="+mj-ea"/>
                <a:cs typeface="El Messiri"/>
              </a:defRPr>
            </a:lvl1pPr>
          </a:lstStyle>
          <a:p>
            <a:pPr algn="l">
              <a:defRPr/>
            </a:pPr>
            <a:br>
              <a:rPr lang="ru-RU" sz="2400" dirty="0"/>
            </a:br>
            <a:r>
              <a:rPr lang="ru-RU" sz="1400" b="1" dirty="0"/>
              <a:t>Районный методический семинар «Использование курсов внеурочной деятельности для работы с детьми группы риска»: "Учимся без ошибок« (НОО), "Учимся писать без ошибок« (ООО, русский язык), "Решаем без ошибок« (ООО, математика)</a:t>
            </a:r>
            <a:br>
              <a:rPr lang="ru-RU" sz="1400" b="1" dirty="0"/>
            </a:b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1870458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ru-RU" sz="1800" b="1" dirty="0">
                <a:latin typeface="El Messiri" panose="00000500000000000000" pitchFamily="2" charset="-78"/>
                <a:cs typeface="El Messiri" panose="00000500000000000000" pitchFamily="2" charset="-78"/>
              </a:rPr>
              <a:t>ШНОР/ШАНС=ВПР 2021, ШНОР/ШАНС=ВПР 2023</a:t>
            </a:r>
          </a:p>
          <a:p>
            <a:pPr>
              <a:defRPr/>
            </a:pPr>
            <a:r>
              <a:rPr lang="ru-RU" sz="1800" dirty="0">
                <a:latin typeface="El Messiri" panose="00000500000000000000" pitchFamily="2" charset="-78"/>
                <a:cs typeface="El Messiri" panose="00000500000000000000" pitchFamily="2" charset="-78"/>
              </a:rPr>
              <a:t>2022 год ШНОР, федеральная программа 500+, кураторство ОУ 168; рисковый портфель выдан после прохождения анкет (дефицит педагогических кадров, недостаточная предметная и методическая компетентность педагогических работников, в</a:t>
            </a:r>
            <a:r>
              <a:rPr lang="ru-RU" sz="1800" b="0" i="0" u="none" strike="noStrike" spc="0" dirty="0">
                <a:solidFill>
                  <a:srgbClr val="000000"/>
                </a:solidFill>
                <a:effectLst/>
                <a:latin typeface="El Messiri" panose="00000500000000000000" pitchFamily="2" charset="-78"/>
                <a:ea typeface="Microsoft Sans Serif" panose="020B0604020202020204" pitchFamily="34" charset="0"/>
                <a:cs typeface="El Messiri" panose="00000500000000000000" pitchFamily="2" charset="-78"/>
              </a:rPr>
              <a:t>ысокая доля обучающихся с ОВЗ)</a:t>
            </a:r>
          </a:p>
          <a:p>
            <a:pPr>
              <a:defRPr/>
            </a:pPr>
            <a:r>
              <a:rPr lang="ru-RU" sz="1800" dirty="0">
                <a:solidFill>
                  <a:srgbClr val="000000"/>
                </a:solidFill>
                <a:latin typeface="El Messiri" panose="00000500000000000000" pitchFamily="2" charset="-78"/>
                <a:ea typeface="Microsoft Sans Serif" panose="020B0604020202020204" pitchFamily="34" charset="0"/>
                <a:cs typeface="El Messiri" panose="00000500000000000000" pitchFamily="2" charset="-78"/>
              </a:rPr>
              <a:t>Меры: </a:t>
            </a:r>
          </a:p>
          <a:p>
            <a:pPr marL="1076325">
              <a:buFont typeface="Wingdings" panose="05000000000000000000" pitchFamily="2" charset="2"/>
              <a:buChar char="Ø"/>
              <a:defRPr/>
            </a:pPr>
            <a:r>
              <a:rPr lang="ru-RU" sz="1800" dirty="0">
                <a:solidFill>
                  <a:srgbClr val="000000"/>
                </a:solidFill>
                <a:latin typeface="El Messiri" panose="00000500000000000000" pitchFamily="2" charset="-78"/>
                <a:ea typeface="Microsoft Sans Serif" panose="020B0604020202020204" pitchFamily="34" charset="0"/>
                <a:cs typeface="El Messiri" panose="00000500000000000000" pitchFamily="2" charset="-78"/>
              </a:rPr>
              <a:t>курсы повышения квалификации всего педколлектива (ОВЗ)=</a:t>
            </a:r>
            <a:r>
              <a:rPr lang="ru-RU" sz="1800" b="0" i="0" u="none" strike="noStrike" spc="0" dirty="0">
                <a:solidFill>
                  <a:srgbClr val="000000"/>
                </a:solidFill>
                <a:effectLst/>
                <a:latin typeface="El Messiri" panose="00000500000000000000" pitchFamily="2" charset="-78"/>
                <a:ea typeface="Microsoft Sans Serif" panose="020B0604020202020204" pitchFamily="34" charset="0"/>
                <a:cs typeface="El Messiri" panose="00000500000000000000" pitchFamily="2" charset="-78"/>
              </a:rPr>
              <a:t> «скрытое» ОВЗ </a:t>
            </a:r>
            <a:endParaRPr lang="ru-RU" sz="1800" dirty="0">
              <a:solidFill>
                <a:srgbClr val="000000"/>
              </a:solidFill>
              <a:latin typeface="El Messiri" panose="00000500000000000000" pitchFamily="2" charset="-78"/>
              <a:ea typeface="Microsoft Sans Serif" panose="020B0604020202020204" pitchFamily="34" charset="0"/>
              <a:cs typeface="El Messiri" panose="00000500000000000000" pitchFamily="2" charset="-78"/>
            </a:endParaRPr>
          </a:p>
          <a:p>
            <a:pPr marL="1076325">
              <a:buFont typeface="Wingdings" panose="05000000000000000000" pitchFamily="2" charset="2"/>
              <a:buChar char="Ø"/>
              <a:defRPr/>
            </a:pPr>
            <a:r>
              <a:rPr lang="ru-RU" sz="1800" dirty="0">
                <a:solidFill>
                  <a:srgbClr val="000000"/>
                </a:solidFill>
                <a:latin typeface="El Messiri" panose="00000500000000000000" pitchFamily="2" charset="-78"/>
                <a:ea typeface="Microsoft Sans Serif" panose="020B0604020202020204" pitchFamily="34" charset="0"/>
                <a:cs typeface="El Messiri" panose="00000500000000000000" pitchFamily="2" charset="-78"/>
              </a:rPr>
              <a:t>диагностика предметной и методической компетентности педагогов =</a:t>
            </a:r>
            <a:r>
              <a:rPr lang="ru-RU" sz="1800" dirty="0" err="1">
                <a:solidFill>
                  <a:srgbClr val="000000"/>
                </a:solidFill>
                <a:latin typeface="El Messiri" panose="00000500000000000000" pitchFamily="2" charset="-78"/>
                <a:ea typeface="Microsoft Sans Serif" panose="020B0604020202020204" pitchFamily="34" charset="0"/>
                <a:cs typeface="El Messiri" panose="00000500000000000000" pitchFamily="2" charset="-78"/>
              </a:rPr>
              <a:t>ИОМы</a:t>
            </a:r>
            <a:r>
              <a:rPr lang="ru-RU" sz="1800" dirty="0">
                <a:solidFill>
                  <a:srgbClr val="000000"/>
                </a:solidFill>
                <a:latin typeface="El Messiri" panose="00000500000000000000" pitchFamily="2" charset="-78"/>
                <a:ea typeface="Microsoft Sans Serif" panose="020B0604020202020204" pitchFamily="34" charset="0"/>
                <a:cs typeface="El Messiri" panose="00000500000000000000" pitchFamily="2" charset="-78"/>
              </a:rPr>
              <a:t>, наставничество, </a:t>
            </a:r>
          </a:p>
          <a:p>
            <a:pPr marL="1076325">
              <a:buFont typeface="Wingdings" panose="05000000000000000000" pitchFamily="2" charset="2"/>
              <a:buChar char="Ø"/>
              <a:defRPr/>
            </a:pPr>
            <a:r>
              <a:rPr lang="ru-RU" sz="1800" dirty="0">
                <a:solidFill>
                  <a:srgbClr val="000000"/>
                </a:solidFill>
                <a:latin typeface="El Messiri" panose="00000500000000000000" pitchFamily="2" charset="-78"/>
                <a:ea typeface="Microsoft Sans Serif" panose="020B0604020202020204" pitchFamily="34" charset="0"/>
                <a:cs typeface="El Messiri" panose="00000500000000000000" pitchFamily="2" charset="-78"/>
              </a:rPr>
              <a:t>поиски кадров=система найма в ОУ</a:t>
            </a:r>
          </a:p>
          <a:p>
            <a:pPr marL="1076325">
              <a:buFont typeface="Wingdings" panose="05000000000000000000" pitchFamily="2" charset="2"/>
              <a:buChar char="Ø"/>
              <a:defRPr/>
            </a:pPr>
            <a:r>
              <a:rPr lang="ru-RU" sz="1800" dirty="0">
                <a:solidFill>
                  <a:srgbClr val="000000"/>
                </a:solidFill>
                <a:latin typeface="El Messiri" panose="00000500000000000000" pitchFamily="2" charset="-78"/>
                <a:ea typeface="Microsoft Sans Serif" panose="020B0604020202020204" pitchFamily="34" charset="0"/>
                <a:cs typeface="El Messiri" panose="00000500000000000000" pitchFamily="2" charset="-78"/>
              </a:rPr>
              <a:t>взаимопроверка школ (Рязанская область)</a:t>
            </a:r>
            <a:endParaRPr lang="ru-RU" sz="1800" dirty="0">
              <a:latin typeface="El Messiri" panose="00000500000000000000" pitchFamily="2" charset="-78"/>
              <a:cs typeface="El Messiri" panose="00000500000000000000" pitchFamily="2" charset="-78"/>
            </a:endParaRPr>
          </a:p>
          <a:p>
            <a:pPr marL="0" indent="0">
              <a:buNone/>
              <a:defRPr/>
            </a:pPr>
            <a:endParaRPr lang="ru-RU" sz="1800" dirty="0">
              <a:latin typeface="El Messiri" panose="00000500000000000000" pitchFamily="2" charset="-78"/>
              <a:cs typeface="El Messiri" panose="00000500000000000000" pitchFamily="2" charset="-78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3BD04FD-1E14-4501-B2D9-E0A57020288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46423" y="184281"/>
            <a:ext cx="7553834" cy="596833"/>
          </a:xfrm>
        </p:spPr>
        <p:txBody>
          <a:bodyPr>
            <a:noAutofit/>
          </a:bodyPr>
          <a:lstStyle/>
          <a:p>
            <a:pPr algn="l">
              <a:defRPr/>
            </a:pPr>
            <a:br>
              <a:rPr lang="ru-RU" sz="2400" dirty="0">
                <a:latin typeface="El Messiri"/>
                <a:cs typeface="El Messiri"/>
              </a:rPr>
            </a:br>
            <a:r>
              <a:rPr lang="ru-RU" sz="1400" b="1" dirty="0">
                <a:latin typeface="El Messiri"/>
                <a:cs typeface="El Messiri"/>
              </a:rPr>
              <a:t>Районный методический семинар «Использование курсов внеурочной деятельности для работы с детьми группы риска»: "Учимся без ошибок« (НОО), "Учимся писать без ошибок« (ООО, русский язык), "Решаем без ошибок« (ООО, математика)</a:t>
            </a:r>
            <a:br>
              <a:rPr lang="ru-RU" sz="1400" b="1" dirty="0">
                <a:latin typeface="El Messiri"/>
                <a:cs typeface="El Messiri"/>
              </a:rPr>
            </a:br>
            <a:endParaRPr lang="ru-RU" sz="1400" b="1" dirty="0">
              <a:latin typeface="El Messiri"/>
              <a:cs typeface="El Messiri"/>
            </a:endParaRPr>
          </a:p>
        </p:txBody>
      </p:sp>
    </p:spTree>
    <p:extLst>
      <p:ext uri="{BB962C8B-B14F-4D97-AF65-F5344CB8AC3E}">
        <p14:creationId xmlns:p14="http://schemas.microsoft.com/office/powerpoint/2010/main" val="39968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57200" y="1200150"/>
            <a:ext cx="8229600" cy="37718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ru-RU" sz="1800" b="1" dirty="0"/>
              <a:t>ШНОР/ШАНС=ВПР 2021, ШНОР/ШАНС=ВПР 2023</a:t>
            </a:r>
            <a:endParaRPr lang="en-US" sz="1800" b="1" dirty="0"/>
          </a:p>
          <a:p>
            <a:pPr marL="0" indent="0">
              <a:buNone/>
              <a:defRPr/>
            </a:pPr>
            <a:endParaRPr lang="ru-RU" sz="1800" b="1" dirty="0"/>
          </a:p>
          <a:p>
            <a:pPr>
              <a:defRPr/>
            </a:pPr>
            <a:r>
              <a:rPr lang="ru-RU" sz="1800" dirty="0"/>
              <a:t>2024 год ШНОР, региональная программа ШАНС, кураторство Дома учителя (МБУ ИМЦ «Екатеринбургский Дом Учителя»).</a:t>
            </a:r>
          </a:p>
          <a:p>
            <a:pPr>
              <a:defRPr/>
            </a:pPr>
            <a:r>
              <a:rPr lang="ru-RU" sz="1800" dirty="0"/>
              <a:t>рисковый портфель сформирован под руководством куратора самой школой (несформированность внутришкольной системы повышения квалификации, риски низкой адаптивности учебного процесса</a:t>
            </a:r>
            <a:r>
              <a:rPr lang="ru-RU" sz="1800" b="0" i="0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)</a:t>
            </a:r>
            <a:endParaRPr lang="ru-RU" sz="1800" dirty="0"/>
          </a:p>
          <a:p>
            <a:pPr>
              <a:defRPr/>
            </a:pPr>
            <a:r>
              <a:rPr lang="ru-RU" sz="1800" dirty="0"/>
              <a:t>Меры: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1800" dirty="0"/>
              <a:t>Корпоративное обучение (МБУ ИМЦ «Екатеринбургский Дом Учителя»)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1800" dirty="0"/>
              <a:t>Аудит ВСОКО (МБУ ИМЦ «Екатеринбургский Дом Учителя»)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1800" dirty="0"/>
              <a:t>Аудит критериального оценивания на уроках (МБУ ИМЦ «Екатеринбургский Дом Учителя»)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1800" dirty="0"/>
              <a:t>Системное включение заданий ВПР в уроки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1800" dirty="0"/>
              <a:t>Система родительских собраний по ВПР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1800" dirty="0">
                <a:highlight>
                  <a:srgbClr val="FFFF00"/>
                </a:highlight>
              </a:rPr>
              <a:t>2024 год ориентирование курсов ВД для выхода из ШНОР</a:t>
            </a:r>
          </a:p>
          <a:p>
            <a:pPr marL="0" indent="0">
              <a:buNone/>
              <a:defRPr/>
            </a:pPr>
            <a:endParaRPr lang="ru-RU" sz="1800" dirty="0"/>
          </a:p>
          <a:p>
            <a:pPr marL="0" indent="0">
              <a:buNone/>
              <a:defRPr/>
            </a:pPr>
            <a:endParaRPr lang="ru-RU" sz="1800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BC1D2754-1D9D-4D34-A900-3EF823A6BEE9}"/>
              </a:ext>
            </a:extLst>
          </p:cNvPr>
          <p:cNvSpPr txBox="1">
            <a:spLocks/>
          </p:cNvSpPr>
          <p:nvPr/>
        </p:nvSpPr>
        <p:spPr bwMode="auto">
          <a:xfrm>
            <a:off x="274320" y="122288"/>
            <a:ext cx="7553834" cy="5968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El Messiri"/>
                <a:ea typeface="+mj-ea"/>
                <a:cs typeface="El Messiri"/>
              </a:defRPr>
            </a:lvl1pPr>
          </a:lstStyle>
          <a:p>
            <a:pPr algn="l">
              <a:defRPr/>
            </a:pPr>
            <a:br>
              <a:rPr lang="ru-RU" sz="2400" dirty="0"/>
            </a:br>
            <a:r>
              <a:rPr lang="ru-RU" sz="1400" b="1" dirty="0"/>
              <a:t>Районный методический семинар «Использование курсов внеурочной деятельности для работы с детьми группы риска»: "Учимся без ошибок« (НОО), "Учимся писать без ошибок« (ООО, русский язык), "Решаем без ошибок« (ООО, математика)</a:t>
            </a:r>
            <a:br>
              <a:rPr lang="ru-RU" sz="1400" b="1" dirty="0"/>
            </a:b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2912093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342900" y="823199"/>
            <a:ext cx="8229600" cy="339447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1200" dirty="0"/>
              <a:t>2023 год: бюджетное финансирование внеурочной деятельности (курсы, РОВ, Россия – мои горизонты)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1200" dirty="0"/>
              <a:t>2024 год ориентирование курсов ВД для выхода из ШНОР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1200" dirty="0"/>
              <a:t>2025 год расширенное применение курсов ВД</a:t>
            </a:r>
          </a:p>
          <a:p>
            <a:pPr marL="0" indent="0">
              <a:buNone/>
              <a:defRPr/>
            </a:pPr>
            <a:r>
              <a:rPr lang="ru-RU" sz="1200" dirty="0"/>
              <a:t>1. Учебный план (тарификация): практико-ориентированные курсы (</a:t>
            </a:r>
            <a:r>
              <a:rPr lang="ru-RU" sz="1400" b="1" dirty="0"/>
              <a:t>бюджет</a:t>
            </a:r>
            <a:r>
              <a:rPr lang="ru-RU" sz="1200" dirty="0"/>
              <a:t>)</a:t>
            </a:r>
          </a:p>
          <a:p>
            <a:pPr marL="0" indent="0">
              <a:buNone/>
              <a:defRPr/>
            </a:pPr>
            <a:endParaRPr lang="ru-RU" sz="18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3FA07B7F-375D-4F19-9763-D1D75728F2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370636"/>
              </p:ext>
            </p:extLst>
          </p:nvPr>
        </p:nvGraphicFramePr>
        <p:xfrm>
          <a:off x="396240" y="1708798"/>
          <a:ext cx="8698231" cy="33124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28570">
                  <a:extLst>
                    <a:ext uri="{9D8B030D-6E8A-4147-A177-3AD203B41FA5}">
                      <a16:colId xmlns:a16="http://schemas.microsoft.com/office/drawing/2014/main" val="1991073933"/>
                    </a:ext>
                  </a:extLst>
                </a:gridCol>
                <a:gridCol w="436694">
                  <a:extLst>
                    <a:ext uri="{9D8B030D-6E8A-4147-A177-3AD203B41FA5}">
                      <a16:colId xmlns:a16="http://schemas.microsoft.com/office/drawing/2014/main" val="1144451478"/>
                    </a:ext>
                  </a:extLst>
                </a:gridCol>
                <a:gridCol w="435464">
                  <a:extLst>
                    <a:ext uri="{9D8B030D-6E8A-4147-A177-3AD203B41FA5}">
                      <a16:colId xmlns:a16="http://schemas.microsoft.com/office/drawing/2014/main" val="3347725279"/>
                    </a:ext>
                  </a:extLst>
                </a:gridCol>
                <a:gridCol w="436694">
                  <a:extLst>
                    <a:ext uri="{9D8B030D-6E8A-4147-A177-3AD203B41FA5}">
                      <a16:colId xmlns:a16="http://schemas.microsoft.com/office/drawing/2014/main" val="521568501"/>
                    </a:ext>
                  </a:extLst>
                </a:gridCol>
                <a:gridCol w="436082">
                  <a:extLst>
                    <a:ext uri="{9D8B030D-6E8A-4147-A177-3AD203B41FA5}">
                      <a16:colId xmlns:a16="http://schemas.microsoft.com/office/drawing/2014/main" val="3599114535"/>
                    </a:ext>
                  </a:extLst>
                </a:gridCol>
                <a:gridCol w="436082">
                  <a:extLst>
                    <a:ext uri="{9D8B030D-6E8A-4147-A177-3AD203B41FA5}">
                      <a16:colId xmlns:a16="http://schemas.microsoft.com/office/drawing/2014/main" val="57879547"/>
                    </a:ext>
                  </a:extLst>
                </a:gridCol>
                <a:gridCol w="436082">
                  <a:extLst>
                    <a:ext uri="{9D8B030D-6E8A-4147-A177-3AD203B41FA5}">
                      <a16:colId xmlns:a16="http://schemas.microsoft.com/office/drawing/2014/main" val="67919485"/>
                    </a:ext>
                  </a:extLst>
                </a:gridCol>
                <a:gridCol w="436082">
                  <a:extLst>
                    <a:ext uri="{9D8B030D-6E8A-4147-A177-3AD203B41FA5}">
                      <a16:colId xmlns:a16="http://schemas.microsoft.com/office/drawing/2014/main" val="2079009828"/>
                    </a:ext>
                  </a:extLst>
                </a:gridCol>
                <a:gridCol w="436082">
                  <a:extLst>
                    <a:ext uri="{9D8B030D-6E8A-4147-A177-3AD203B41FA5}">
                      <a16:colId xmlns:a16="http://schemas.microsoft.com/office/drawing/2014/main" val="3533899126"/>
                    </a:ext>
                  </a:extLst>
                </a:gridCol>
                <a:gridCol w="522803">
                  <a:extLst>
                    <a:ext uri="{9D8B030D-6E8A-4147-A177-3AD203B41FA5}">
                      <a16:colId xmlns:a16="http://schemas.microsoft.com/office/drawing/2014/main" val="1022996847"/>
                    </a:ext>
                  </a:extLst>
                </a:gridCol>
                <a:gridCol w="523419">
                  <a:extLst>
                    <a:ext uri="{9D8B030D-6E8A-4147-A177-3AD203B41FA5}">
                      <a16:colId xmlns:a16="http://schemas.microsoft.com/office/drawing/2014/main" val="729853992"/>
                    </a:ext>
                  </a:extLst>
                </a:gridCol>
                <a:gridCol w="523419">
                  <a:extLst>
                    <a:ext uri="{9D8B030D-6E8A-4147-A177-3AD203B41FA5}">
                      <a16:colId xmlns:a16="http://schemas.microsoft.com/office/drawing/2014/main" val="3651270856"/>
                    </a:ext>
                  </a:extLst>
                </a:gridCol>
                <a:gridCol w="610758">
                  <a:extLst>
                    <a:ext uri="{9D8B030D-6E8A-4147-A177-3AD203B41FA5}">
                      <a16:colId xmlns:a16="http://schemas.microsoft.com/office/drawing/2014/main" val="4143932601"/>
                    </a:ext>
                  </a:extLst>
                </a:gridCol>
              </a:tblGrid>
              <a:tr h="2171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Часть, формируемая участниками образовательных отношений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2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2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2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2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2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2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16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extLst>
                  <a:ext uri="{0D108BD9-81ED-4DB2-BD59-A6C34878D82A}">
                    <a16:rowId xmlns:a16="http://schemas.microsoft.com/office/drawing/2014/main" val="1815222574"/>
                  </a:ext>
                </a:extLst>
              </a:tr>
              <a:tr h="1052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Учебные предметы, курсы, модули по выбору: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2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2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6210" algn="ctr"/>
                        </a:tabLs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	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2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2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2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2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16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extLst>
                  <a:ext uri="{0D108BD9-81ED-4DB2-BD59-A6C34878D82A}">
                    <a16:rowId xmlns:a16="http://schemas.microsoft.com/office/drawing/2014/main" val="3518253861"/>
                  </a:ext>
                </a:extLst>
              </a:tr>
              <a:tr h="1052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Технология проектной деятельности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extLst>
                  <a:ext uri="{0D108BD9-81ED-4DB2-BD59-A6C34878D82A}">
                    <a16:rowId xmlns:a16="http://schemas.microsoft.com/office/drawing/2014/main" val="1666497190"/>
                  </a:ext>
                </a:extLst>
              </a:tr>
              <a:tr h="1052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Музыкальная ритмика и хореография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 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extLst>
                  <a:ext uri="{0D108BD9-81ED-4DB2-BD59-A6C34878D82A}">
                    <a16:rowId xmlns:a16="http://schemas.microsoft.com/office/drawing/2014/main" val="475721380"/>
                  </a:ext>
                </a:extLst>
              </a:tr>
              <a:tr h="1052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Мир информатики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extLst>
                  <a:ext uri="{0D108BD9-81ED-4DB2-BD59-A6C34878D82A}">
                    <a16:rowId xmlns:a16="http://schemas.microsoft.com/office/drawing/2014/main" val="1945379088"/>
                  </a:ext>
                </a:extLst>
              </a:tr>
              <a:tr h="1052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Финансовая грамотность 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extLst>
                  <a:ext uri="{0D108BD9-81ED-4DB2-BD59-A6C34878D82A}">
                    <a16:rowId xmlns:a16="http://schemas.microsoft.com/office/drawing/2014/main" val="1494517330"/>
                  </a:ext>
                </a:extLst>
              </a:tr>
              <a:tr h="1052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Право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extLst>
                  <a:ext uri="{0D108BD9-81ED-4DB2-BD59-A6C34878D82A}">
                    <a16:rowId xmlns:a16="http://schemas.microsoft.com/office/drawing/2014/main" val="1666146886"/>
                  </a:ext>
                </a:extLst>
              </a:tr>
              <a:tr h="2171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Естественно-научная</a:t>
                      </a:r>
                      <a:r>
                        <a:rPr lang="en-US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 </a:t>
                      </a: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грамотность: экспериментальная химия 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extLst>
                  <a:ext uri="{0D108BD9-81ED-4DB2-BD59-A6C34878D82A}">
                    <a16:rowId xmlns:a16="http://schemas.microsoft.com/office/drawing/2014/main" val="515134422"/>
                  </a:ext>
                </a:extLst>
              </a:tr>
              <a:tr h="1052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Функциональная грамотность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0,5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extLst>
                  <a:ext uri="{0D108BD9-81ED-4DB2-BD59-A6C34878D82A}">
                    <a16:rowId xmlns:a16="http://schemas.microsoft.com/office/drawing/2014/main" val="1580891274"/>
                  </a:ext>
                </a:extLst>
              </a:tr>
              <a:tr h="1052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Историческая физика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extLst>
                  <a:ext uri="{0D108BD9-81ED-4DB2-BD59-A6C34878D82A}">
                    <a16:rowId xmlns:a16="http://schemas.microsoft.com/office/drawing/2014/main" val="1206682455"/>
                  </a:ext>
                </a:extLst>
              </a:tr>
              <a:tr h="1052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Всего в неделю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29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29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30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30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30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32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32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33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33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33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33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344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extLst>
                  <a:ext uri="{0D108BD9-81ED-4DB2-BD59-A6C34878D82A}">
                    <a16:rowId xmlns:a16="http://schemas.microsoft.com/office/drawing/2014/main" val="1984562905"/>
                  </a:ext>
                </a:extLst>
              </a:tr>
              <a:tr h="1052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Учебные недели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34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34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34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34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34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34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34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34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34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33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33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extLst>
                  <a:ext uri="{0D108BD9-81ED-4DB2-BD59-A6C34878D82A}">
                    <a16:rowId xmlns:a16="http://schemas.microsoft.com/office/drawing/2014/main" val="1871716981"/>
                  </a:ext>
                </a:extLst>
              </a:tr>
              <a:tr h="1052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Всего учебных часов на учебный период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986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986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1020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1020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1020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1088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1088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1122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1122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1089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1089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11630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extLst>
                  <a:ext uri="{0D108BD9-81ED-4DB2-BD59-A6C34878D82A}">
                    <a16:rowId xmlns:a16="http://schemas.microsoft.com/office/drawing/2014/main" val="3929601903"/>
                  </a:ext>
                </a:extLst>
              </a:tr>
              <a:tr h="105290">
                <a:tc gridSpan="1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Внеурочная деятельность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9655005"/>
                  </a:ext>
                </a:extLst>
              </a:tr>
              <a:tr h="1052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Разговоры о важном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extLst>
                  <a:ext uri="{0D108BD9-81ED-4DB2-BD59-A6C34878D82A}">
                    <a16:rowId xmlns:a16="http://schemas.microsoft.com/office/drawing/2014/main" val="1687584166"/>
                  </a:ext>
                </a:extLst>
              </a:tr>
              <a:tr h="1052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Россия – мои горизонты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9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extLst>
                  <a:ext uri="{0D108BD9-81ED-4DB2-BD59-A6C34878D82A}">
                    <a16:rowId xmlns:a16="http://schemas.microsoft.com/office/drawing/2014/main" val="2598276226"/>
                  </a:ext>
                </a:extLst>
              </a:tr>
              <a:tr h="1052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Учимся писать без ошибок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7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extLst>
                  <a:ext uri="{0D108BD9-81ED-4DB2-BD59-A6C34878D82A}">
                    <a16:rowId xmlns:a16="http://schemas.microsoft.com/office/drawing/2014/main" val="1107884317"/>
                  </a:ext>
                </a:extLst>
              </a:tr>
              <a:tr h="1052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Решаем без ошибок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6</a:t>
                      </a:r>
                      <a:endParaRPr lang="ru-RU" sz="9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extLst>
                  <a:ext uri="{0D108BD9-81ED-4DB2-BD59-A6C34878D82A}">
                    <a16:rowId xmlns:a16="http://schemas.microsoft.com/office/drawing/2014/main" val="2880340001"/>
                  </a:ext>
                </a:extLst>
              </a:tr>
              <a:tr h="1052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Итого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33</a:t>
                      </a:r>
                      <a:endParaRPr lang="ru-RU" sz="9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3207" marR="53207" marT="0" marB="0"/>
                </a:tc>
                <a:extLst>
                  <a:ext uri="{0D108BD9-81ED-4DB2-BD59-A6C34878D82A}">
                    <a16:rowId xmlns:a16="http://schemas.microsoft.com/office/drawing/2014/main" val="3778600302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D3E07307-D676-4CEB-B55D-EDF96C9377A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74320" y="122288"/>
            <a:ext cx="7553834" cy="596833"/>
          </a:xfrm>
        </p:spPr>
        <p:txBody>
          <a:bodyPr>
            <a:noAutofit/>
          </a:bodyPr>
          <a:lstStyle/>
          <a:p>
            <a:pPr algn="l">
              <a:defRPr/>
            </a:pPr>
            <a:br>
              <a:rPr lang="ru-RU" sz="2400" dirty="0">
                <a:latin typeface="El Messiri"/>
                <a:cs typeface="El Messiri"/>
              </a:rPr>
            </a:br>
            <a:r>
              <a:rPr lang="ru-RU" sz="1400" b="1" dirty="0">
                <a:latin typeface="El Messiri"/>
                <a:cs typeface="El Messiri"/>
              </a:rPr>
              <a:t>Районный методический семинар «Использование курсов внеурочной деятельности для работы с детьми группы риска»: "Учимся без ошибок« (НОО), "Учимся писать без ошибок« (ООО, русский язык), "Решаем без ошибок« (ООО, математика)</a:t>
            </a:r>
            <a:br>
              <a:rPr lang="ru-RU" sz="1400" b="1" dirty="0">
                <a:latin typeface="El Messiri"/>
                <a:cs typeface="El Messiri"/>
              </a:rPr>
            </a:br>
            <a:endParaRPr lang="ru-RU" sz="1400" b="1" dirty="0">
              <a:latin typeface="El Messiri"/>
              <a:cs typeface="El Messiri"/>
            </a:endParaRPr>
          </a:p>
        </p:txBody>
      </p:sp>
    </p:spTree>
    <p:extLst>
      <p:ext uri="{BB962C8B-B14F-4D97-AF65-F5344CB8AC3E}">
        <p14:creationId xmlns:p14="http://schemas.microsoft.com/office/powerpoint/2010/main" val="2798296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ru-RU" sz="1800" dirty="0"/>
              <a:t>2. Рабочие программы курсов=практические умения</a:t>
            </a:r>
          </a:p>
          <a:p>
            <a:pPr>
              <a:defRPr/>
            </a:pPr>
            <a:r>
              <a:rPr lang="ru-RU" sz="1800" dirty="0"/>
              <a:t>НОО - курс «Учимся без ошибок» (все педагоги НОО) </a:t>
            </a:r>
            <a:r>
              <a:rPr lang="en-US" sz="1800" dirty="0">
                <a:hlinkClick r:id="rId2"/>
              </a:rPr>
              <a:t>https://</a:t>
            </a:r>
            <a:r>
              <a:rPr lang="ru-RU" sz="1800" dirty="0" err="1">
                <a:hlinkClick r:id="rId2"/>
              </a:rPr>
              <a:t>новаяшкола.екатеринбург.рф</a:t>
            </a:r>
            <a:r>
              <a:rPr lang="ru-RU" sz="1800" dirty="0">
                <a:hlinkClick r:id="rId2"/>
              </a:rPr>
              <a:t>/</a:t>
            </a:r>
            <a:r>
              <a:rPr lang="en-US" sz="1800" dirty="0">
                <a:hlinkClick r:id="rId2"/>
              </a:rPr>
              <a:t>file/</a:t>
            </a:r>
            <a:r>
              <a:rPr lang="en-US" sz="1800" dirty="0" err="1">
                <a:hlinkClick r:id="rId2"/>
              </a:rPr>
              <a:t>download?id</a:t>
            </a:r>
            <a:r>
              <a:rPr lang="en-US" sz="1800" dirty="0">
                <a:hlinkClick r:id="rId2"/>
              </a:rPr>
              <a:t>=4652</a:t>
            </a:r>
            <a:r>
              <a:rPr lang="ru-RU" sz="1800" dirty="0"/>
              <a:t> </a:t>
            </a:r>
          </a:p>
          <a:p>
            <a:pPr>
              <a:defRPr/>
            </a:pPr>
            <a:r>
              <a:rPr lang="ru-RU" sz="1800" dirty="0"/>
              <a:t>Математики - курс «Решаем без ошибок» (все учителя математики 5-9 классов) </a:t>
            </a:r>
            <a:r>
              <a:rPr lang="en-US" sz="1800" dirty="0">
                <a:hlinkClick r:id="rId3"/>
              </a:rPr>
              <a:t>https://</a:t>
            </a:r>
            <a:r>
              <a:rPr lang="ru-RU" sz="1800" dirty="0" err="1">
                <a:hlinkClick r:id="rId3"/>
              </a:rPr>
              <a:t>новаяшкола.екатеринбург.рф</a:t>
            </a:r>
            <a:r>
              <a:rPr lang="ru-RU" sz="1800" dirty="0">
                <a:hlinkClick r:id="rId3"/>
              </a:rPr>
              <a:t>/</a:t>
            </a:r>
            <a:r>
              <a:rPr lang="en-US" sz="1800" dirty="0">
                <a:hlinkClick r:id="rId3"/>
              </a:rPr>
              <a:t>file/</a:t>
            </a:r>
            <a:r>
              <a:rPr lang="en-US" sz="1800" dirty="0" err="1">
                <a:hlinkClick r:id="rId3"/>
              </a:rPr>
              <a:t>download?id</a:t>
            </a:r>
            <a:r>
              <a:rPr lang="en-US" sz="1800" dirty="0">
                <a:hlinkClick r:id="rId3"/>
              </a:rPr>
              <a:t>=4669</a:t>
            </a:r>
            <a:r>
              <a:rPr lang="ru-RU" sz="1800" dirty="0"/>
              <a:t> </a:t>
            </a:r>
          </a:p>
          <a:p>
            <a:pPr>
              <a:defRPr/>
            </a:pPr>
            <a:r>
              <a:rPr lang="ru-RU" sz="1800" dirty="0"/>
              <a:t>Русского языка и литературы - курс «Учимся писать без ошибок» (все педагоги русского языка и литературы 5-9 классов)</a:t>
            </a:r>
            <a:r>
              <a:rPr lang="en-US" sz="1800" dirty="0"/>
              <a:t> </a:t>
            </a:r>
            <a:r>
              <a:rPr lang="en-US" sz="1800" dirty="0">
                <a:hlinkClick r:id="rId4"/>
              </a:rPr>
              <a:t>https://</a:t>
            </a:r>
            <a:r>
              <a:rPr lang="ru-RU" sz="1800" dirty="0" err="1">
                <a:hlinkClick r:id="rId4"/>
              </a:rPr>
              <a:t>новаяшкола.екатеринбург.рф</a:t>
            </a:r>
            <a:r>
              <a:rPr lang="ru-RU" sz="1800" dirty="0">
                <a:hlinkClick r:id="rId4"/>
              </a:rPr>
              <a:t>/</a:t>
            </a:r>
            <a:r>
              <a:rPr lang="en-US" sz="1800" dirty="0">
                <a:hlinkClick r:id="rId4"/>
              </a:rPr>
              <a:t>file/</a:t>
            </a:r>
            <a:r>
              <a:rPr lang="en-US" sz="1800" dirty="0" err="1">
                <a:hlinkClick r:id="rId4"/>
              </a:rPr>
              <a:t>download?id</a:t>
            </a:r>
            <a:r>
              <a:rPr lang="en-US" sz="1800" dirty="0">
                <a:hlinkClick r:id="rId4"/>
              </a:rPr>
              <a:t>=4672</a:t>
            </a:r>
            <a:r>
              <a:rPr lang="ru-RU" sz="1800" dirty="0"/>
              <a:t> </a:t>
            </a:r>
          </a:p>
          <a:p>
            <a:pPr marL="0" indent="0">
              <a:buNone/>
              <a:defRPr/>
            </a:pPr>
            <a:endParaRPr lang="ru-RU" sz="1800" dirty="0"/>
          </a:p>
          <a:p>
            <a:pPr marL="0" indent="0">
              <a:buNone/>
              <a:defRPr/>
            </a:pPr>
            <a:r>
              <a:rPr lang="ru-RU" sz="1800" dirty="0"/>
              <a:t>3. Рабочие программы по курсам – руководители МО (Кудрявцева С.В., Заяц Д.С., Федоров А.С.), замдиректора по направлениям (Курылева К.Д., Прокопьева Т.И., Скробот С.В.).</a:t>
            </a:r>
          </a:p>
          <a:p>
            <a:pPr marL="0" indent="0">
              <a:buNone/>
              <a:defRPr/>
            </a:pPr>
            <a:endParaRPr lang="ru-RU" sz="1800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15CBB2B3-BA0D-4308-8552-0A83E089CB2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74320" y="122288"/>
            <a:ext cx="7553834" cy="596833"/>
          </a:xfrm>
        </p:spPr>
        <p:txBody>
          <a:bodyPr>
            <a:noAutofit/>
          </a:bodyPr>
          <a:lstStyle/>
          <a:p>
            <a:pPr algn="l">
              <a:defRPr/>
            </a:pPr>
            <a:br>
              <a:rPr lang="ru-RU" sz="2400" dirty="0">
                <a:latin typeface="El Messiri"/>
                <a:cs typeface="El Messiri"/>
              </a:rPr>
            </a:br>
            <a:r>
              <a:rPr lang="ru-RU" sz="1400" b="1" dirty="0">
                <a:latin typeface="El Messiri"/>
                <a:cs typeface="El Messiri"/>
              </a:rPr>
              <a:t>Районный методический семинар «Использование курсов внеурочной деятельности для работы с детьми группы риска»: "Учимся без ошибок« (НОО), "Учимся писать без ошибок« (ООО, русский язык), "Решаем без ошибок« (ООО, математика)</a:t>
            </a:r>
            <a:br>
              <a:rPr lang="ru-RU" sz="1400" b="1" dirty="0">
                <a:latin typeface="El Messiri"/>
                <a:cs typeface="El Messiri"/>
              </a:rPr>
            </a:br>
            <a:endParaRPr lang="ru-RU" sz="1400" b="1" dirty="0">
              <a:latin typeface="El Messiri"/>
              <a:cs typeface="El Messiri"/>
            </a:endParaRPr>
          </a:p>
        </p:txBody>
      </p:sp>
    </p:spTree>
    <p:extLst>
      <p:ext uri="{BB962C8B-B14F-4D97-AF65-F5344CB8AC3E}">
        <p14:creationId xmlns:p14="http://schemas.microsoft.com/office/powerpoint/2010/main" val="925444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57200" y="1200150"/>
            <a:ext cx="8229600" cy="3562349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ru-RU" sz="1800" b="1" dirty="0"/>
              <a:t>4. Отличие курсов от консультаций:</a:t>
            </a:r>
            <a:br>
              <a:rPr lang="en-US" sz="1800" b="1" dirty="0"/>
            </a:br>
            <a:endParaRPr lang="ru-RU" sz="1800" b="1" dirty="0"/>
          </a:p>
          <a:p>
            <a:pPr marL="987425" indent="-271463">
              <a:defRPr/>
            </a:pPr>
            <a:r>
              <a:rPr lang="ru-RU" sz="1800" dirty="0"/>
              <a:t>Постоянное расписание</a:t>
            </a:r>
          </a:p>
          <a:p>
            <a:pPr marL="987425" indent="-271463">
              <a:defRPr/>
            </a:pPr>
            <a:r>
              <a:rPr lang="ru-RU" sz="1800" dirty="0"/>
              <a:t>Постоянные группы</a:t>
            </a:r>
          </a:p>
          <a:p>
            <a:pPr marL="987425" indent="-271463">
              <a:defRPr/>
            </a:pPr>
            <a:r>
              <a:rPr lang="ru-RU" sz="1800" dirty="0"/>
              <a:t>Формирование групп</a:t>
            </a:r>
          </a:p>
          <a:p>
            <a:pPr marL="0" indent="0">
              <a:buNone/>
              <a:defRPr/>
            </a:pPr>
            <a:endParaRPr lang="en-US" sz="1800" dirty="0"/>
          </a:p>
          <a:p>
            <a:pPr marL="0" indent="0">
              <a:buNone/>
              <a:defRPr/>
            </a:pPr>
            <a:endParaRPr lang="ru-RU" sz="1800" dirty="0"/>
          </a:p>
          <a:p>
            <a:pPr marL="0" indent="0">
              <a:buNone/>
              <a:defRPr/>
            </a:pPr>
            <a:r>
              <a:rPr lang="ru-RU" sz="1800" b="1" dirty="0"/>
              <a:t>5. Формирование групп/коррекция списков</a:t>
            </a:r>
            <a:br>
              <a:rPr lang="en-US" sz="1800" b="1" dirty="0"/>
            </a:br>
            <a:endParaRPr lang="ru-RU" sz="1800" b="1" dirty="0"/>
          </a:p>
          <a:p>
            <a:pPr marL="0" indent="0">
              <a:buNone/>
              <a:defRPr/>
            </a:pPr>
            <a:r>
              <a:rPr lang="ru-RU" sz="1800" dirty="0"/>
              <a:t>ВПР=4 четверть, «2» по математике и/или русскому языку </a:t>
            </a:r>
          </a:p>
          <a:p>
            <a:pPr marL="0" indent="0">
              <a:buNone/>
              <a:defRPr/>
            </a:pPr>
            <a:r>
              <a:rPr lang="ru-RU" sz="1800" dirty="0"/>
              <a:t>Входной контроль/стартовая диагностика 5 класса =дополнение списков</a:t>
            </a:r>
          </a:p>
          <a:p>
            <a:pPr marL="0" indent="0">
              <a:buNone/>
              <a:defRPr/>
            </a:pPr>
            <a:r>
              <a:rPr lang="ru-RU" sz="1800" dirty="0"/>
              <a:t>Педсоветы по успеваемости 1, 2, 3 четверти=корректировка списков</a:t>
            </a:r>
          </a:p>
          <a:p>
            <a:pPr marL="0" indent="0">
              <a:buNone/>
              <a:defRPr/>
            </a:pPr>
            <a:r>
              <a:rPr lang="ru-RU" sz="1800" dirty="0"/>
              <a:t>ВПР= 4 четверть=результат работы =анализ</a:t>
            </a:r>
          </a:p>
          <a:p>
            <a:pPr marL="0" indent="0">
              <a:buNone/>
              <a:defRPr/>
            </a:pPr>
            <a:endParaRPr lang="ru-RU" sz="1800" dirty="0"/>
          </a:p>
          <a:p>
            <a:pPr marL="0" indent="0">
              <a:buNone/>
              <a:defRPr/>
            </a:pPr>
            <a:endParaRPr lang="ru-RU" sz="1800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1142F3E-2728-4473-A155-BED3769AD11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74320" y="122288"/>
            <a:ext cx="7553834" cy="596833"/>
          </a:xfrm>
        </p:spPr>
        <p:txBody>
          <a:bodyPr>
            <a:noAutofit/>
          </a:bodyPr>
          <a:lstStyle/>
          <a:p>
            <a:pPr algn="l">
              <a:defRPr/>
            </a:pPr>
            <a:br>
              <a:rPr lang="ru-RU" sz="2400" dirty="0">
                <a:latin typeface="El Messiri"/>
                <a:cs typeface="El Messiri"/>
              </a:rPr>
            </a:br>
            <a:r>
              <a:rPr lang="ru-RU" sz="1400" b="1" dirty="0">
                <a:latin typeface="El Messiri"/>
                <a:cs typeface="El Messiri"/>
              </a:rPr>
              <a:t>Районный методический семинар «Использование курсов внеурочной деятельности для работы с детьми группы риска»: "Учимся без ошибок« (НОО), "Учимся писать без ошибок« (ООО, русский язык), "Решаем без ошибок« (ООО, математика)</a:t>
            </a:r>
            <a:br>
              <a:rPr lang="ru-RU" sz="1400" b="1" dirty="0">
                <a:latin typeface="El Messiri"/>
                <a:cs typeface="El Messiri"/>
              </a:rPr>
            </a:br>
            <a:endParaRPr lang="ru-RU" sz="1400" b="1" dirty="0">
              <a:latin typeface="El Messiri"/>
              <a:cs typeface="El Messiri"/>
            </a:endParaRPr>
          </a:p>
        </p:txBody>
      </p:sp>
    </p:spTree>
    <p:extLst>
      <p:ext uri="{BB962C8B-B14F-4D97-AF65-F5344CB8AC3E}">
        <p14:creationId xmlns:p14="http://schemas.microsoft.com/office/powerpoint/2010/main" val="1947982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br>
              <a:rPr lang="ru-RU" sz="2400" dirty="0">
                <a:latin typeface="El Messiri"/>
                <a:cs typeface="El Messiri"/>
              </a:rPr>
            </a:br>
            <a:r>
              <a:rPr lang="ru-RU" sz="1400" b="1" dirty="0">
                <a:latin typeface="El Messiri"/>
                <a:cs typeface="El Messiri"/>
              </a:rPr>
              <a:t>Районный методический семинар «Использование курсов внеурочной деятельности для работы с детьми группы риска»: "Учимся без ошибок« (НОО), "Учимся писать без ошибок« (ООО, русский язык), "Решаем без ошибок« (ООО, математика)</a:t>
            </a:r>
            <a:br>
              <a:rPr lang="ru-RU" sz="1400" b="1" dirty="0">
                <a:latin typeface="El Messiri"/>
                <a:cs typeface="El Messiri"/>
              </a:rPr>
            </a:br>
            <a:endParaRPr lang="ru-RU" sz="1400" b="1" dirty="0">
              <a:latin typeface="El Messiri"/>
              <a:cs typeface="El Messiri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57200" y="1200151"/>
            <a:ext cx="8229600" cy="3737370"/>
          </a:xfrm>
        </p:spPr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800" dirty="0"/>
              <a:t>6. Группы «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Списки обучающихся, нуждающихся в сопровождении» 8а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ru-RU" sz="1800" dirty="0"/>
          </a:p>
          <a:p>
            <a:pPr marL="0" indent="0">
              <a:buNone/>
              <a:defRPr/>
            </a:pPr>
            <a:endParaRPr lang="ru-RU" sz="18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DE3DB537-415D-4361-81F6-3692682744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488690"/>
              </p:ext>
            </p:extLst>
          </p:nvPr>
        </p:nvGraphicFramePr>
        <p:xfrm>
          <a:off x="457199" y="1647190"/>
          <a:ext cx="8530594" cy="32054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918">
                  <a:extLst>
                    <a:ext uri="{9D8B030D-6E8A-4147-A177-3AD203B41FA5}">
                      <a16:colId xmlns:a16="http://schemas.microsoft.com/office/drawing/2014/main" val="964981675"/>
                    </a:ext>
                  </a:extLst>
                </a:gridCol>
                <a:gridCol w="434393">
                  <a:extLst>
                    <a:ext uri="{9D8B030D-6E8A-4147-A177-3AD203B41FA5}">
                      <a16:colId xmlns:a16="http://schemas.microsoft.com/office/drawing/2014/main" val="1203828639"/>
                    </a:ext>
                  </a:extLst>
                </a:gridCol>
                <a:gridCol w="772734">
                  <a:extLst>
                    <a:ext uri="{9D8B030D-6E8A-4147-A177-3AD203B41FA5}">
                      <a16:colId xmlns:a16="http://schemas.microsoft.com/office/drawing/2014/main" val="1554752765"/>
                    </a:ext>
                  </a:extLst>
                </a:gridCol>
                <a:gridCol w="652959">
                  <a:extLst>
                    <a:ext uri="{9D8B030D-6E8A-4147-A177-3AD203B41FA5}">
                      <a16:colId xmlns:a16="http://schemas.microsoft.com/office/drawing/2014/main" val="3447249068"/>
                    </a:ext>
                  </a:extLst>
                </a:gridCol>
                <a:gridCol w="652959">
                  <a:extLst>
                    <a:ext uri="{9D8B030D-6E8A-4147-A177-3AD203B41FA5}">
                      <a16:colId xmlns:a16="http://schemas.microsoft.com/office/drawing/2014/main" val="3738750619"/>
                    </a:ext>
                  </a:extLst>
                </a:gridCol>
                <a:gridCol w="523578">
                  <a:extLst>
                    <a:ext uri="{9D8B030D-6E8A-4147-A177-3AD203B41FA5}">
                      <a16:colId xmlns:a16="http://schemas.microsoft.com/office/drawing/2014/main" val="421159330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630912894"/>
                    </a:ext>
                  </a:extLst>
                </a:gridCol>
                <a:gridCol w="597099">
                  <a:extLst>
                    <a:ext uri="{9D8B030D-6E8A-4147-A177-3AD203B41FA5}">
                      <a16:colId xmlns:a16="http://schemas.microsoft.com/office/drawing/2014/main" val="3619382437"/>
                    </a:ext>
                  </a:extLst>
                </a:gridCol>
                <a:gridCol w="652959">
                  <a:extLst>
                    <a:ext uri="{9D8B030D-6E8A-4147-A177-3AD203B41FA5}">
                      <a16:colId xmlns:a16="http://schemas.microsoft.com/office/drawing/2014/main" val="2381993747"/>
                    </a:ext>
                  </a:extLst>
                </a:gridCol>
                <a:gridCol w="652959">
                  <a:extLst>
                    <a:ext uri="{9D8B030D-6E8A-4147-A177-3AD203B41FA5}">
                      <a16:colId xmlns:a16="http://schemas.microsoft.com/office/drawing/2014/main" val="251468476"/>
                    </a:ext>
                  </a:extLst>
                </a:gridCol>
                <a:gridCol w="1023063">
                  <a:extLst>
                    <a:ext uri="{9D8B030D-6E8A-4147-A177-3AD203B41FA5}">
                      <a16:colId xmlns:a16="http://schemas.microsoft.com/office/drawing/2014/main" val="2883013194"/>
                    </a:ext>
                  </a:extLst>
                </a:gridCol>
                <a:gridCol w="396240">
                  <a:extLst>
                    <a:ext uri="{9D8B030D-6E8A-4147-A177-3AD203B41FA5}">
                      <a16:colId xmlns:a16="http://schemas.microsoft.com/office/drawing/2014/main" val="117827286"/>
                    </a:ext>
                  </a:extLst>
                </a:gridCol>
                <a:gridCol w="539574">
                  <a:extLst>
                    <a:ext uri="{9D8B030D-6E8A-4147-A177-3AD203B41FA5}">
                      <a16:colId xmlns:a16="http://schemas.microsoft.com/office/drawing/2014/main" val="1843560700"/>
                    </a:ext>
                  </a:extLst>
                </a:gridCol>
                <a:gridCol w="652959">
                  <a:extLst>
                    <a:ext uri="{9D8B030D-6E8A-4147-A177-3AD203B41FA5}">
                      <a16:colId xmlns:a16="http://schemas.microsoft.com/office/drawing/2014/main" val="3338992355"/>
                    </a:ext>
                  </a:extLst>
                </a:gridCol>
              </a:tblGrid>
              <a:tr h="11417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№</a:t>
                      </a:r>
                      <a:endParaRPr lang="ru-RU" sz="105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ФИО</a:t>
                      </a:r>
                      <a:endParaRPr lang="ru-RU" sz="105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Решаем без ошибок</a:t>
                      </a:r>
                      <a:endParaRPr lang="ru-RU" sz="1050" kern="100" dirty="0">
                        <a:effectLst/>
                        <a:latin typeface="El Messiri" panose="00000500000000000000" pitchFamily="2" charset="-78"/>
                        <a:cs typeface="El Messiri" panose="00000500000000000000" pitchFamily="2" charset="-78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ВПР МАТ=2</a:t>
                      </a:r>
                      <a:endParaRPr lang="ru-RU" sz="105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Учимся писать без ошибок</a:t>
                      </a:r>
                      <a:endParaRPr lang="ru-RU" sz="1050" kern="100" dirty="0">
                        <a:effectLst/>
                        <a:latin typeface="El Messiri" panose="00000500000000000000" pitchFamily="2" charset="-78"/>
                        <a:cs typeface="El Messiri" panose="00000500000000000000" pitchFamily="2" charset="-78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ВПР РЯ=2</a:t>
                      </a:r>
                      <a:endParaRPr lang="ru-RU" sz="105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Здоровье/ОВЗ/</a:t>
                      </a:r>
                      <a:endParaRPr lang="ru-RU" sz="1050" kern="100">
                        <a:effectLst/>
                        <a:latin typeface="El Messiri" panose="00000500000000000000" pitchFamily="2" charset="-78"/>
                        <a:cs typeface="El Messiri" panose="00000500000000000000" pitchFamily="2" charset="-78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инв</a:t>
                      </a:r>
                      <a:endParaRPr lang="ru-RU" sz="105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Спорт</a:t>
                      </a:r>
                      <a:endParaRPr lang="ru-RU" sz="105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Трудности в обучении по отдельным предметам</a:t>
                      </a:r>
                      <a:endParaRPr lang="ru-RU" sz="105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Двуязычие</a:t>
                      </a:r>
                      <a:endParaRPr lang="ru-RU" sz="105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Заочное/очно-заочное</a:t>
                      </a:r>
                      <a:endParaRPr lang="ru-RU" sz="105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Посещение</a:t>
                      </a:r>
                      <a:endParaRPr lang="ru-RU" sz="105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Психологи/логопеды/новенькие</a:t>
                      </a:r>
                      <a:endParaRPr lang="ru-RU" sz="105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 err="1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Высокобалльники</a:t>
                      </a:r>
                      <a:endParaRPr lang="ru-RU" sz="105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 err="1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ИОМы</a:t>
                      </a:r>
                      <a:endParaRPr lang="ru-RU" sz="105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Комментарии</a:t>
                      </a:r>
                      <a:endParaRPr lang="ru-RU" sz="105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extLst>
                  <a:ext uri="{0D108BD9-81ED-4DB2-BD59-A6C34878D82A}">
                    <a16:rowId xmlns:a16="http://schemas.microsoft.com/office/drawing/2014/main" val="3066397007"/>
                  </a:ext>
                </a:extLst>
              </a:tr>
              <a:tr h="1436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1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90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хим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extLst>
                  <a:ext uri="{0D108BD9-81ED-4DB2-BD59-A6C34878D82A}">
                    <a16:rowId xmlns:a16="http://schemas.microsoft.com/office/drawing/2014/main" val="3593006336"/>
                  </a:ext>
                </a:extLst>
              </a:tr>
              <a:tr h="1436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2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90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extLst>
                  <a:ext uri="{0D108BD9-81ED-4DB2-BD59-A6C34878D82A}">
                    <a16:rowId xmlns:a16="http://schemas.microsoft.com/office/drawing/2014/main" val="3872977727"/>
                  </a:ext>
                </a:extLst>
              </a:tr>
              <a:tr h="1436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3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90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extLst>
                  <a:ext uri="{0D108BD9-81ED-4DB2-BD59-A6C34878D82A}">
                    <a16:rowId xmlns:a16="http://schemas.microsoft.com/office/drawing/2014/main" val="4137712420"/>
                  </a:ext>
                </a:extLst>
              </a:tr>
              <a:tr h="4458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4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90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МАТ ФИЗ РЯ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extLst>
                  <a:ext uri="{0D108BD9-81ED-4DB2-BD59-A6C34878D82A}">
                    <a16:rowId xmlns:a16="http://schemas.microsoft.com/office/drawing/2014/main" val="1164218699"/>
                  </a:ext>
                </a:extLst>
              </a:tr>
              <a:tr h="1436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5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90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АЯ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extLst>
                  <a:ext uri="{0D108BD9-81ED-4DB2-BD59-A6C34878D82A}">
                    <a16:rowId xmlns:a16="http://schemas.microsoft.com/office/drawing/2014/main" val="1276124162"/>
                  </a:ext>
                </a:extLst>
              </a:tr>
              <a:tr h="294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6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90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спорт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График </a:t>
                      </a:r>
                      <a:r>
                        <a:rPr lang="ru-RU" sz="900" kern="100" dirty="0" err="1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соревн</a:t>
                      </a:r>
                      <a:endParaRPr lang="ru-RU" sz="90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extLst>
                  <a:ext uri="{0D108BD9-81ED-4DB2-BD59-A6C34878D82A}">
                    <a16:rowId xmlns:a16="http://schemas.microsoft.com/office/drawing/2014/main" val="257972329"/>
                  </a:ext>
                </a:extLst>
              </a:tr>
              <a:tr h="294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7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90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Общ, АЯ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ИОМ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extLst>
                  <a:ext uri="{0D108BD9-81ED-4DB2-BD59-A6C34878D82A}">
                    <a16:rowId xmlns:a16="http://schemas.microsoft.com/office/drawing/2014/main" val="3932702642"/>
                  </a:ext>
                </a:extLst>
              </a:tr>
              <a:tr h="1436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8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90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ИОМ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extLst>
                  <a:ext uri="{0D108BD9-81ED-4DB2-BD59-A6C34878D82A}">
                    <a16:rowId xmlns:a16="http://schemas.microsoft.com/office/drawing/2014/main" val="3740679515"/>
                  </a:ext>
                </a:extLst>
              </a:tr>
              <a:tr h="294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9</a:t>
                      </a:r>
                      <a:endParaRPr lang="ru-RU" sz="90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90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АЯ ГЕО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00" dirty="0">
                          <a:effectLst/>
                          <a:latin typeface="El Messiri" panose="00000500000000000000" pitchFamily="2" charset="-78"/>
                          <a:cs typeface="El Messiri" panose="00000500000000000000" pitchFamily="2" charset="-78"/>
                        </a:rPr>
                        <a:t> </a:t>
                      </a:r>
                      <a:endParaRPr lang="ru-RU" sz="900" kern="100" dirty="0">
                        <a:effectLst/>
                        <a:latin typeface="El Messiri" panose="00000500000000000000" pitchFamily="2" charset="-78"/>
                        <a:ea typeface="Calibri" panose="020F0502020204030204" pitchFamily="34" charset="0"/>
                        <a:cs typeface="El Messiri" panose="00000500000000000000" pitchFamily="2" charset="-78"/>
                      </a:endParaRPr>
                    </a:p>
                  </a:txBody>
                  <a:tcPr marL="57759" marR="57759" marT="0" marB="0"/>
                </a:tc>
                <a:extLst>
                  <a:ext uri="{0D108BD9-81ED-4DB2-BD59-A6C34878D82A}">
                    <a16:rowId xmlns:a16="http://schemas.microsoft.com/office/drawing/2014/main" val="4062334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79922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1834</TotalTime>
  <Words>1944</Words>
  <Application>Microsoft Office PowerPoint</Application>
  <DocSecurity>0</DocSecurity>
  <PresentationFormat>Экран (16:9)</PresentationFormat>
  <Paragraphs>518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El Messiri</vt:lpstr>
      <vt:lpstr>Liberation Serif</vt:lpstr>
      <vt:lpstr>Times New Roman</vt:lpstr>
      <vt:lpstr>Wingdings</vt:lpstr>
      <vt:lpstr>Тема Office</vt:lpstr>
      <vt:lpstr>Презентация PowerPoint</vt:lpstr>
      <vt:lpstr> Районный методический семинар «Использование курсов внеурочной деятельности для работы с детьми группы риска»: "Учимся без ошибок« (НОО), "Учимся писать без ошибок« (ООО, русский язык), "Решаем без ошибок« (ООО, математика) </vt:lpstr>
      <vt:lpstr>Презентация PowerPoint</vt:lpstr>
      <vt:lpstr> Районный методический семинар «Использование курсов внеурочной деятельности для работы с детьми группы риска»: "Учимся без ошибок« (НОО), "Учимся писать без ошибок« (ООО, русский язык), "Решаем без ошибок« (ООО, математика) </vt:lpstr>
      <vt:lpstr>Презентация PowerPoint</vt:lpstr>
      <vt:lpstr> Районный методический семинар «Использование курсов внеурочной деятельности для работы с детьми группы риска»: "Учимся без ошибок« (НОО), "Учимся писать без ошибок« (ООО, русский язык), "Решаем без ошибок« (ООО, математика) </vt:lpstr>
      <vt:lpstr> Районный методический семинар «Использование курсов внеурочной деятельности для работы с детьми группы риска»: "Учимся без ошибок« (НОО), "Учимся писать без ошибок« (ООО, русский язык), "Решаем без ошибок« (ООО, математика) </vt:lpstr>
      <vt:lpstr> Районный методический семинар «Использование курсов внеурочной деятельности для работы с детьми группы риска»: "Учимся без ошибок« (НОО), "Учимся писать без ошибок« (ООО, русский язык), "Решаем без ошибок« (ООО, математика) </vt:lpstr>
      <vt:lpstr> Районный методический семинар «Использование курсов внеурочной деятельности для работы с детьми группы риска»: "Учимся без ошибок« (НОО), "Учимся писать без ошибок« (ООО, русский язык), "Решаем без ошибок« (ООО, математика) </vt:lpstr>
      <vt:lpstr> Районный методический семинар «Использование курсов внеурочной деятельности для работы с детьми группы риска»: "Учимся без ошибок« (НОО), "Учимся писать без ошибок« (ООО, русский язык), "Решаем без ошибок« (ООО, математика) </vt:lpstr>
      <vt:lpstr> Анализ результатов работы курсов ВД: </vt:lpstr>
      <vt:lpstr>Управленческие решения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Дизайнер</dc:creator>
  <cp:keywords/>
  <dc:description/>
  <cp:lastModifiedBy>Светлана Скробот</cp:lastModifiedBy>
  <cp:revision>153</cp:revision>
  <cp:lastPrinted>2025-02-27T05:13:45Z</cp:lastPrinted>
  <dcterms:created xsi:type="dcterms:W3CDTF">2020-09-30T05:23:46Z</dcterms:created>
  <dcterms:modified xsi:type="dcterms:W3CDTF">2025-03-04T09:22:21Z</dcterms:modified>
  <cp:category/>
  <dc:identifier/>
  <cp:contentStatus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0x010100574C57B7CA79C84CB1A3223CDAE9C133</vt:lpwstr>
  </property>
  <property fmtid="{D5CDD505-2E9C-101B-9397-08002B2CF9AE}" pid="3" name="MediaServiceImageTags">
    <vt:lpwstr/>
  </property>
</Properties>
</file>