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6" r:id="rId11"/>
    <p:sldId id="264" r:id="rId12"/>
    <p:sldId id="267" r:id="rId13"/>
    <p:sldId id="265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096C8-0D19-41F3-9501-2DBFF585B732}" type="datetimeFigureOut">
              <a:rPr lang="ru-RU" smtClean="0"/>
              <a:t>23.08.2025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E1878-01CD-4F85-BF13-B51F49C09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4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E1878-01CD-4F85-BF13-B51F49C09C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9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pp96.ru/proforientirovanie/edinaya/" TargetMode="External"/><Relationship Id="rId2" Type="http://schemas.openxmlformats.org/officeDocument/2006/relationships/hyperlink" Target="https://bvbinfo.ru/profminimu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oud.mail.ru/public/Z33a/VdTBVjMqf" TargetMode="External"/><Relationship Id="rId4" Type="http://schemas.openxmlformats.org/officeDocument/2006/relationships/hyperlink" Target="https://cloud.mail.ru/public/Ciuo/rdGYLaU3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Профориентационная</a:t>
            </a:r>
            <a:r>
              <a:rPr lang="ru-RU" dirty="0" smtClean="0"/>
              <a:t> среда</a:t>
            </a:r>
            <a:br>
              <a:rPr lang="ru-RU" dirty="0" smtClean="0"/>
            </a:br>
            <a:r>
              <a:rPr lang="ru-RU" dirty="0" smtClean="0"/>
              <a:t>гимназии: успехи и проблемы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49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79221\Desktop\11111111111111111111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5" t="-1" r="16137" b="-592"/>
          <a:stretch/>
        </p:blipFill>
        <p:spPr bwMode="auto">
          <a:xfrm>
            <a:off x="179512" y="116632"/>
            <a:ext cx="4536504" cy="324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79221\Desktop\22222222222222222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118" y="980728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79221\Desktop\333333333333333333333333333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t="28013" b="28340"/>
          <a:stretch/>
        </p:blipFill>
        <p:spPr bwMode="auto">
          <a:xfrm>
            <a:off x="1259632" y="3429000"/>
            <a:ext cx="4370242" cy="31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116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79221\Desktop\фывапролд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" y="26824"/>
            <a:ext cx="9108233" cy="683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79221\Desktop\ффффффффффф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1197">
            <a:off x="989987" y="575676"/>
            <a:ext cx="319971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20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err="1" smtClean="0"/>
              <a:t>Профориентационные</a:t>
            </a:r>
            <a:r>
              <a:rPr lang="ru-RU" dirty="0" smtClean="0"/>
              <a:t> экскурсии</a:t>
            </a:r>
            <a:endParaRPr lang="ru-RU" dirty="0"/>
          </a:p>
        </p:txBody>
      </p:sp>
      <p:pic>
        <p:nvPicPr>
          <p:cNvPr id="8194" name="Picture 2" descr="C:\Users\79221\Desktop\555555555555555555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12" y="1196752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79221\Desktop\7777777777777777777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5" y="1196752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1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Профильное обучение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Классные руководители – посещаемость</a:t>
            </a:r>
          </a:p>
          <a:p>
            <a:r>
              <a:rPr lang="ru-RU" dirty="0" smtClean="0"/>
              <a:t>2. Предметники – конкурсы и профильные олимпиады</a:t>
            </a:r>
          </a:p>
          <a:p>
            <a:r>
              <a:rPr lang="ru-RU" dirty="0" smtClean="0"/>
              <a:t>3. Проектная деятельность – по профилю (в том числе на основе </a:t>
            </a:r>
            <a:r>
              <a:rPr lang="ru-RU" dirty="0" err="1" smtClean="0"/>
              <a:t>допобразования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4. Все – выявление детей с серьезным </a:t>
            </a:r>
            <a:r>
              <a:rPr lang="ru-RU" dirty="0" err="1" smtClean="0"/>
              <a:t>допобразованием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179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u="sng" dirty="0"/>
              <a:t> Федеральный проект «Единая модель профориентации «Билет в будущее»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Сайт</a:t>
            </a:r>
            <a:r>
              <a:rPr lang="ru-RU" sz="1800" dirty="0"/>
              <a:t> проекта: </a:t>
            </a:r>
            <a:r>
              <a:rPr lang="ru-RU" sz="1800" u="sng" dirty="0">
                <a:hlinkClick r:id="rId2"/>
              </a:rPr>
              <a:t>bvbinfo.ru/</a:t>
            </a:r>
            <a:r>
              <a:rPr lang="ru-RU" sz="1800" u="sng" dirty="0" err="1">
                <a:hlinkClick r:id="rId2"/>
              </a:rPr>
              <a:t>profminimum</a:t>
            </a:r>
            <a:r>
              <a:rPr lang="ru-RU" sz="1800" dirty="0"/>
              <a:t> 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/>
              <a:t>ДОКУМЕНТЫ</a:t>
            </a:r>
            <a:r>
              <a:rPr lang="ru-RU" sz="2000" dirty="0"/>
              <a:t> «ЕДИНАЯ МОДЕЛЬ ПРОФОРИЕНТАЦИИ «БИЛЕТ В БУДУЩЕЕ» СВЕРДЛОВСКОЙ ОБЛАСТИ - </a:t>
            </a:r>
            <a:r>
              <a:rPr lang="ru-RU" sz="2000" u="sng" dirty="0">
                <a:hlinkClick r:id="rId3"/>
              </a:rPr>
              <a:t>https://copp96.ru/proforientirovanie/edinaya</a:t>
            </a:r>
            <a:r>
              <a:rPr lang="ru-RU" sz="2000" u="sng" dirty="0" smtClean="0">
                <a:hlinkClick r:id="rId3"/>
              </a:rPr>
              <a:t>/</a:t>
            </a:r>
            <a:endParaRPr lang="ru-RU" sz="2000" u="sng" dirty="0" smtClean="0"/>
          </a:p>
          <a:p>
            <a:r>
              <a:rPr lang="ru-RU" sz="2000" dirty="0"/>
              <a:t>Методические рекомендации по реализации Единой модели профессиональной ориентации обучающихся 6-11 классов образовательных организаций РФ, реализующих образовательные программы основного общего и среднего общего образования СКАЧАТЬ </a:t>
            </a:r>
            <a:r>
              <a:rPr lang="ru-RU" sz="2000" u="sng" dirty="0">
                <a:hlinkClick r:id="rId4"/>
              </a:rPr>
              <a:t>https://cloud.mail.ru/public/Ciuo/rdGYLaU3w</a:t>
            </a:r>
            <a:r>
              <a:rPr lang="ru-RU" sz="2000" dirty="0"/>
              <a:t> </a:t>
            </a:r>
          </a:p>
          <a:p>
            <a:r>
              <a:rPr lang="ru-RU" sz="2000" dirty="0"/>
              <a:t>Рабочая программа курса внеурочной деятельности «Россия – мои горизонты» (основное общее образование, среднее общее образование) СКАЧАТЬ </a:t>
            </a:r>
            <a:r>
              <a:rPr lang="ru-RU" sz="2000" u="sng" dirty="0">
                <a:hlinkClick r:id="rId5"/>
              </a:rPr>
              <a:t>https://cloud.mail.ru/public/Z33a/VdTBVjMqf</a:t>
            </a:r>
            <a:r>
              <a:rPr lang="ru-RU" sz="2000" dirty="0"/>
              <a:t> </a:t>
            </a:r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73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dirty="0" smtClean="0"/>
              <a:t>Прорыв года – участие в городских и региональных конкурсах </a:t>
            </a:r>
            <a:r>
              <a:rPr lang="ru-RU" dirty="0" err="1" smtClean="0"/>
              <a:t>профмастерства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36913"/>
            <a:ext cx="5112568" cy="1440160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1)  обучающиеся школы</a:t>
            </a:r>
          </a:p>
          <a:p>
            <a:r>
              <a:rPr lang="ru-RU" dirty="0" smtClean="0"/>
              <a:t>2) учителя – наставники из школы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75856" y="4509120"/>
            <a:ext cx="5472608" cy="1440160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1)  обучающиеся школы</a:t>
            </a:r>
          </a:p>
          <a:p>
            <a:r>
              <a:rPr lang="ru-RU" dirty="0" smtClean="0"/>
              <a:t>2) наставники из </a:t>
            </a:r>
            <a:r>
              <a:rPr lang="ru-RU" dirty="0" err="1" smtClean="0"/>
              <a:t>допобразования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32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1368152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В январе 2025 года состоялось важное для системы образования города Екатеринбурга событие - первый муниципальный чемпионат профессионального мастерства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800" b="1" dirty="0" smtClean="0"/>
              <a:t>«Створка</a:t>
            </a:r>
            <a:r>
              <a:rPr lang="ru-RU" sz="2800" b="1" dirty="0"/>
              <a:t>: найди свой </a:t>
            </a:r>
            <a:r>
              <a:rPr lang="ru-RU" sz="2800" b="1" dirty="0" smtClean="0"/>
              <a:t>путь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352928" cy="4680520"/>
          </a:xfrm>
        </p:spPr>
        <p:txBody>
          <a:bodyPr>
            <a:normAutofit/>
          </a:bodyPr>
          <a:lstStyle/>
          <a:p>
            <a:r>
              <a:rPr lang="ru-RU" sz="2000" dirty="0"/>
              <a:t>Рыбина София, ученица  9 Б класса, </a:t>
            </a:r>
            <a:r>
              <a:rPr lang="ru-RU" sz="2000" dirty="0" smtClean="0"/>
              <a:t>по </a:t>
            </a:r>
            <a:r>
              <a:rPr lang="ru-RU" sz="2000" dirty="0"/>
              <a:t>профессиональной компетенции "Преподавание в младших классах". Наставник Софии - заместитель директора, педагог-психолог Закревская Ольга Вадимовна. </a:t>
            </a:r>
          </a:p>
          <a:p>
            <a:r>
              <a:rPr lang="ru-RU" sz="2000" dirty="0" err="1"/>
              <a:t>Талюкина</a:t>
            </a:r>
            <a:r>
              <a:rPr lang="ru-RU" sz="2000" dirty="0"/>
              <a:t> Таисия, ученица 9 В </a:t>
            </a:r>
            <a:r>
              <a:rPr lang="ru-RU" sz="2000" dirty="0" smtClean="0"/>
              <a:t>класса - в </a:t>
            </a:r>
            <a:r>
              <a:rPr lang="ru-RU" sz="2000" dirty="0"/>
              <a:t>компетенции "Лабораторный химический анализ". Наставник Таисии - учитель химии Тарасевич Наталья Николаевна. </a:t>
            </a:r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3694717" cy="277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79221\Desktop\1010101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3670715" cy="2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4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866290" cy="491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85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Региональный этап чемпионата "Профессионал" </a:t>
            </a:r>
            <a:r>
              <a:rPr lang="ru-RU" dirty="0" smtClean="0"/>
              <a:t>  2025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5122912" cy="4425355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/>
              <a:t>Таисия </a:t>
            </a:r>
            <a:r>
              <a:rPr lang="ru-RU" sz="2400" dirty="0" err="1"/>
              <a:t>Талюкина</a:t>
            </a:r>
            <a:r>
              <a:rPr lang="ru-RU" sz="2400" dirty="0"/>
              <a:t>, ученица 9 В класса, </a:t>
            </a:r>
            <a:r>
              <a:rPr lang="ru-RU" sz="2400" dirty="0" smtClean="0"/>
              <a:t>учитель </a:t>
            </a:r>
            <a:r>
              <a:rPr lang="ru-RU" sz="2400" dirty="0"/>
              <a:t>химии Тарасевич Н.Н. </a:t>
            </a:r>
            <a:r>
              <a:rPr lang="ru-RU" sz="2400" dirty="0" smtClean="0"/>
              <a:t>- по </a:t>
            </a:r>
            <a:r>
              <a:rPr lang="ru-RU" sz="2400" dirty="0"/>
              <a:t>компетенции "Лабораторный химический </a:t>
            </a:r>
            <a:r>
              <a:rPr lang="ru-RU" sz="2400" dirty="0" smtClean="0"/>
              <a:t>анализ«</a:t>
            </a:r>
          </a:p>
          <a:p>
            <a:pPr algn="just"/>
            <a:r>
              <a:rPr lang="ru-RU" sz="2400" dirty="0" smtClean="0"/>
              <a:t>Коробейников </a:t>
            </a:r>
            <a:r>
              <a:rPr lang="ru-RU" sz="2400" dirty="0"/>
              <a:t>Дмитрий, ученик 8 В </a:t>
            </a:r>
            <a:r>
              <a:rPr lang="ru-RU" sz="2400" dirty="0" smtClean="0"/>
              <a:t>класса, 1 </a:t>
            </a:r>
            <a:r>
              <a:rPr lang="ru-RU" sz="2400" dirty="0"/>
              <a:t>место на Региональном этапе Всероссийского чемпионата «Профессионалы» по компетенции «Лазерные технологии (юниоры</a:t>
            </a:r>
            <a:r>
              <a:rPr lang="ru-RU" sz="2400" dirty="0" smtClean="0"/>
              <a:t>)»</a:t>
            </a:r>
          </a:p>
          <a:p>
            <a:pPr algn="just"/>
            <a:r>
              <a:rPr lang="ru-RU" sz="2400" dirty="0" smtClean="0"/>
              <a:t>8 место из …. На Российском чемпионате в Москве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026" name="Picture 2" descr="C:\Users\79221\Desktop\жжж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3104861" cy="232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221\Desktop\жжжжжжжжжжжжжжжжж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92870"/>
            <a:ext cx="3104861" cy="232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35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проекте «ПЕРВЫЕ в профессиях будущего»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2880320" cy="51845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Компетенции: </a:t>
            </a:r>
          </a:p>
          <a:p>
            <a:r>
              <a:rPr lang="ru-RU" sz="2900" b="1" dirty="0"/>
              <a:t>токарные и фрезерные работы на станках с ЧПУ;</a:t>
            </a:r>
          </a:p>
          <a:p>
            <a:r>
              <a:rPr lang="ru-RU" sz="2900" b="1" dirty="0"/>
              <a:t>интернет вещей;</a:t>
            </a:r>
          </a:p>
          <a:p>
            <a:r>
              <a:rPr lang="ru-RU" sz="2900" b="1" dirty="0"/>
              <a:t>инженерный дизайн CAD;</a:t>
            </a:r>
          </a:p>
          <a:p>
            <a:r>
              <a:rPr lang="ru-RU" sz="2900" b="1" dirty="0"/>
              <a:t>промышленная робототехника;</a:t>
            </a:r>
          </a:p>
          <a:p>
            <a:r>
              <a:rPr lang="ru-RU" sz="2900" b="1" dirty="0"/>
              <a:t>электромонтажные работы;</a:t>
            </a:r>
          </a:p>
          <a:p>
            <a:r>
              <a:rPr lang="ru-RU" sz="2900" b="1" dirty="0"/>
              <a:t>слесарные работы с металлом;</a:t>
            </a:r>
          </a:p>
          <a:p>
            <a:r>
              <a:rPr lang="ru-RU" sz="2900" b="1" dirty="0"/>
              <a:t>3D-моделирование и </a:t>
            </a:r>
            <a:r>
              <a:rPr lang="ru-RU" sz="2900" b="1" dirty="0" err="1"/>
              <a:t>прототипирование</a:t>
            </a:r>
            <a:r>
              <a:rPr lang="ru-RU" sz="2900" b="1" dirty="0"/>
              <a:t>;</a:t>
            </a:r>
          </a:p>
          <a:p>
            <a:r>
              <a:rPr lang="ru-RU" sz="2900" b="1" dirty="0"/>
              <a:t>электроника;</a:t>
            </a:r>
          </a:p>
          <a:p>
            <a:r>
              <a:rPr lang="ru-RU" sz="2900" b="1" dirty="0" err="1"/>
              <a:t>мехатроника</a:t>
            </a:r>
            <a:r>
              <a:rPr lang="ru-RU" sz="2900" b="1" dirty="0"/>
              <a:t>;</a:t>
            </a:r>
          </a:p>
          <a:p>
            <a:r>
              <a:rPr lang="ru-RU" sz="2900" b="1" dirty="0"/>
              <a:t>цифровая метрология;</a:t>
            </a:r>
          </a:p>
          <a:p>
            <a:r>
              <a:rPr lang="ru-RU" sz="2900" b="1" dirty="0"/>
              <a:t>сборка беспилотных летательных аппаратов;</a:t>
            </a:r>
          </a:p>
          <a:p>
            <a:r>
              <a:rPr lang="ru-RU" sz="2900" b="1" dirty="0"/>
              <a:t>медиа-сопровождение проектной деятельности;</a:t>
            </a:r>
          </a:p>
          <a:p>
            <a:r>
              <a:rPr lang="ru-RU" sz="2900" b="1" dirty="0"/>
              <a:t>создание видео-контента.</a:t>
            </a:r>
          </a:p>
          <a:p>
            <a:endParaRPr lang="ru-RU" sz="2900" b="1" dirty="0"/>
          </a:p>
        </p:txBody>
      </p:sp>
      <p:pic>
        <p:nvPicPr>
          <p:cNvPr id="2050" name="Picture 2" descr="C:\Users\79221\Desktop\ффффф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r="9758" b="19835"/>
          <a:stretch/>
        </p:blipFill>
        <p:spPr bwMode="auto">
          <a:xfrm>
            <a:off x="3707904" y="1412776"/>
            <a:ext cx="5344886" cy="225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3933056"/>
            <a:ext cx="5344886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2025 году на </a:t>
            </a:r>
            <a:r>
              <a:rPr lang="ru-RU" sz="2000" dirty="0" smtClean="0"/>
              <a:t>реализацию проекта было </a:t>
            </a:r>
            <a:r>
              <a:rPr lang="ru-RU" sz="2000" dirty="0"/>
              <a:t>выделено порядка 10 миллионов рублей. </a:t>
            </a:r>
            <a:endParaRPr lang="ru-RU" sz="2000" dirty="0" smtClean="0"/>
          </a:p>
          <a:p>
            <a:pPr algn="ctr"/>
            <a:r>
              <a:rPr lang="ru-RU" sz="2000" dirty="0" smtClean="0"/>
              <a:t>Проект </a:t>
            </a:r>
            <a:r>
              <a:rPr lang="ru-RU" sz="2000" dirty="0"/>
              <a:t>включает в себя несколько этапов: 2 профильные смены «</a:t>
            </a:r>
            <a:r>
              <a:rPr lang="ru-RU" sz="2000" dirty="0" err="1"/>
              <a:t>Профотряды</a:t>
            </a:r>
            <a:r>
              <a:rPr lang="ru-RU" sz="2000" dirty="0"/>
              <a:t>», реализация проектов по профориентации в школах и проведение «Большого фестиваля» среди школьников и педагогов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60069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79221\Desktop\ячсмитьбю.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1" b="21840"/>
          <a:stretch/>
        </p:blipFill>
        <p:spPr bwMode="auto">
          <a:xfrm>
            <a:off x="4283968" y="2924944"/>
            <a:ext cx="2627259" cy="36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3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t="18719" r="28521"/>
          <a:stretch/>
        </p:blipFill>
        <p:spPr bwMode="auto">
          <a:xfrm>
            <a:off x="393710" y="404664"/>
            <a:ext cx="6221289" cy="420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869160"/>
            <a:ext cx="806489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Сейчас обсуждается вариант открытия на базе екатеринбургской школы № 185 межшкольного учебного комбината, где обучающимся будет предоставлена возможность получения рабочей профессии наряду с освоением программы общего образования, отработки практических профессиональных навыков и раннего трудоустройства.</a:t>
            </a:r>
          </a:p>
          <a:p>
            <a:r>
              <a:rPr lang="ru-RU" sz="1400" dirty="0"/>
              <a:t>Отметим, что реализация проекта соответствует целям федерального проекта «</a:t>
            </a:r>
            <a:r>
              <a:rPr lang="ru-RU" sz="1400" dirty="0" err="1"/>
              <a:t>Профессионалитет</a:t>
            </a:r>
            <a:r>
              <a:rPr lang="ru-RU" sz="1400" dirty="0"/>
              <a:t>» национального проекта «‎Молодежь и дети».</a:t>
            </a:r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8223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2"/>
          <p:cNvPicPr/>
          <p:nvPr/>
        </p:nvPicPr>
        <p:blipFill>
          <a:blip r:embed="rId2"/>
          <a:srcRect l="20202" t="20821" r="6959" b="11036"/>
          <a:stretch/>
        </p:blipFill>
        <p:spPr>
          <a:xfrm>
            <a:off x="251520" y="908720"/>
            <a:ext cx="8712968" cy="4792208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4173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403</Words>
  <Application>Microsoft Office PowerPoint</Application>
  <PresentationFormat>Экран (4:3)</PresentationFormat>
  <Paragraphs>44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Профориентационная среда гимназии: успехи и проблемы</vt:lpstr>
      <vt:lpstr>Прорыв года – участие в городских и региональных конкурсах профмастерства</vt:lpstr>
      <vt:lpstr>В январе 2025 года состоялось важное для системы образования города Екатеринбурга событие - первый муниципальный чемпионат профессионального мастерства  «Створка: найди свой путь» </vt:lpstr>
      <vt:lpstr>Презентация PowerPoint</vt:lpstr>
      <vt:lpstr>Региональный этап чемпионата "Профессионал"   2025</vt:lpstr>
      <vt:lpstr>Участие в проекте «ПЕРВЫЕ в профессиях будущего»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Профориентационные экскурсии</vt:lpstr>
      <vt:lpstr>Профильное обучение</vt:lpstr>
      <vt:lpstr> Федеральный проект «Единая модель профориентации «Билет в будущее»   Сайт проекта: bvbinfo.ru/profminimum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Профориентационная среда гимназии</dc:title>
  <dc:creator>Вера Арнаутова</dc:creator>
  <cp:lastModifiedBy>Вера Арнаутова</cp:lastModifiedBy>
  <cp:revision>10</cp:revision>
  <dcterms:created xsi:type="dcterms:W3CDTF">2025-08-23T16:03:14Z</dcterms:created>
  <dcterms:modified xsi:type="dcterms:W3CDTF">2025-08-23T17:48:24Z</dcterms:modified>
</cp:coreProperties>
</file>