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4" r:id="rId2"/>
    <p:sldMasterId id="2147483696" r:id="rId3"/>
    <p:sldMasterId id="2147483708" r:id="rId4"/>
    <p:sldMasterId id="2147483720" r:id="rId5"/>
    <p:sldMasterId id="2147483732" r:id="rId6"/>
    <p:sldMasterId id="2147483744" r:id="rId7"/>
  </p:sldMasterIdLst>
  <p:sldIdLst>
    <p:sldId id="266" r:id="rId8"/>
    <p:sldId id="264" r:id="rId9"/>
    <p:sldId id="262" r:id="rId10"/>
    <p:sldId id="265" r:id="rId11"/>
    <p:sldId id="267" r:id="rId12"/>
    <p:sldId id="271" r:id="rId13"/>
    <p:sldId id="277" r:id="rId14"/>
    <p:sldId id="268" r:id="rId15"/>
    <p:sldId id="273" r:id="rId16"/>
    <p:sldId id="274" r:id="rId17"/>
    <p:sldId id="275" r:id="rId18"/>
    <p:sldId id="278" r:id="rId19"/>
    <p:sldId id="279" r:id="rId20"/>
    <p:sldId id="272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64"/>
    <p:restoredTop sz="94667"/>
  </p:normalViewPr>
  <p:slideViewPr>
    <p:cSldViewPr>
      <p:cViewPr varScale="1">
        <p:scale>
          <a:sx n="110" d="100"/>
          <a:sy n="110" d="100"/>
        </p:scale>
        <p:origin x="1584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viewProps" Target="view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8958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88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228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8958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812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9515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7488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7261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0866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4237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7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138125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773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28876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44228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48799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33098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9496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7473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44405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3657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3912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19515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988300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2635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85322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987030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67471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865184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31207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3418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389087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7506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74880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707174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68262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990967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0371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24329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28951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2188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8982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74798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073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726110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4369509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34207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394047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422825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95408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81743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53563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622805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48899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0785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208667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075028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2738232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591428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19397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2804687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599239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3783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806653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50691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DEDEDE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DEDEDE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205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7423745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438805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1185611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44561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938362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3150381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247350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5864034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2986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372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77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4366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043669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320197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07015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68839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14801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15.12.2025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>
                <a:solidFill>
                  <a:srgbClr val="424456">
                    <a:shade val="90000"/>
                  </a:srgbClr>
                </a:solidFill>
              </a:rPr>
              <a:pPr/>
              <a:t>‹#›</a:t>
            </a:fld>
            <a:endParaRPr lang="ru-RU">
              <a:solidFill>
                <a:srgbClr val="424456">
                  <a:shade val="90000"/>
                </a:srgbClr>
              </a:solidFill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82144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714348" y="1142985"/>
            <a:ext cx="8072494" cy="424731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dirty="0">
                <a:ln w="3175" cmpd="sng">
                  <a:solidFill>
                    <a:srgbClr val="C4652D">
                      <a:shade val="50000"/>
                      <a:satMod val="120000"/>
                    </a:srgbClr>
                  </a:solidFill>
                  <a:prstDash val="solid"/>
                </a:ln>
                <a:gradFill>
                  <a:gsLst>
                    <a:gs pos="0">
                      <a:srgbClr val="C4652D">
                        <a:shade val="20000"/>
                        <a:satMod val="245000"/>
                      </a:srgbClr>
                    </a:gs>
                    <a:gs pos="43000">
                      <a:srgbClr val="C4652D">
                        <a:satMod val="255000"/>
                      </a:srgbClr>
                    </a:gs>
                    <a:gs pos="48000">
                      <a:srgbClr val="C4652D">
                        <a:shade val="85000"/>
                        <a:satMod val="255000"/>
                      </a:srgbClr>
                    </a:gs>
                    <a:gs pos="100000">
                      <a:srgbClr val="C4652D">
                        <a:shade val="20000"/>
                        <a:satMod val="245000"/>
                      </a:srgb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ФОРМИРОВАНИЕ ОРФОГРАФИЧЕСКОЙ ЗОРКОСТИ МЛАДШИХ ШКОЛЬНИКОВ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D5DDA6A-DFC8-BF99-823D-F72D49C2B834}"/>
              </a:ext>
            </a:extLst>
          </p:cNvPr>
          <p:cNvSpPr txBox="1"/>
          <p:nvPr/>
        </p:nvSpPr>
        <p:spPr>
          <a:xfrm>
            <a:off x="5249348" y="5877272"/>
            <a:ext cx="353749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/>
              <a:t>Автор: </a:t>
            </a:r>
            <a:r>
              <a:rPr lang="ru-RU" sz="1400" dirty="0"/>
              <a:t>Муратова Галина Геннадьевна,</a:t>
            </a:r>
            <a:br>
              <a:rPr lang="ru-RU" sz="1400" dirty="0"/>
            </a:br>
            <a:r>
              <a:rPr lang="ru-RU" sz="1400" dirty="0"/>
              <a:t>учитель начальных классов высшей квалификационной категории</a:t>
            </a:r>
          </a:p>
        </p:txBody>
      </p:sp>
    </p:spTree>
    <p:extLst>
      <p:ext uri="{BB962C8B-B14F-4D97-AF65-F5344CB8AC3E}">
        <p14:creationId xmlns:p14="http://schemas.microsoft.com/office/powerpoint/2010/main" val="181241297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7150794"/>
              </p:ext>
            </p:extLst>
          </p:nvPr>
        </p:nvGraphicFramePr>
        <p:xfrm>
          <a:off x="928662" y="785794"/>
          <a:ext cx="7429551" cy="4789565"/>
        </p:xfrm>
        <a:graphic>
          <a:graphicData uri="http://schemas.openxmlformats.org/drawingml/2006/table">
            <a:tbl>
              <a:tblPr/>
              <a:tblGrid>
                <a:gridCol w="3011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47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1336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78595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Раздельное написание предлогов, слитное написание приставок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а) наличие звукосочетания, которое может оказаться предлогом или приставкой; б) часть речи: глагол не может иметь предлога, предлог относится к имени существительному или местоимению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013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600" b="1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Заглавная буква в именах собственных</a:t>
                      </a:r>
                      <a:endParaRPr lang="ru-RU" sz="16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а) место в слове: первая буква; б) значение слова: название или имя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0878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600" b="1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Заглавная буква в начале предложения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а) место в слове: первая буква; б) место в предложении: первое слово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0963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Сочетания </a:t>
                      </a:r>
                      <a:r>
                        <a:rPr lang="ru-RU" sz="16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жи</a:t>
                      </a: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ши</a:t>
                      </a: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ча</a:t>
                      </a: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6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ща</a:t>
                      </a: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чу, </a:t>
                      </a:r>
                      <a:r>
                        <a:rPr lang="ru-RU" sz="16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щу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наличие в слове сочетаний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397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55707491"/>
              </p:ext>
            </p:extLst>
          </p:nvPr>
        </p:nvGraphicFramePr>
        <p:xfrm>
          <a:off x="857224" y="785793"/>
          <a:ext cx="7500990" cy="5830751"/>
        </p:xfrm>
        <a:graphic>
          <a:graphicData uri="http://schemas.openxmlformats.org/drawingml/2006/table">
            <a:tbl>
              <a:tblPr/>
              <a:tblGrid>
                <a:gridCol w="4444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7662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9023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3414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ь</a:t>
                      </a: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на конце имен суще­ствительных после шипящих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а) наличие на конце слова всегда мяг­ких шипящих ч и </a:t>
                      </a:r>
                      <a:r>
                        <a:rPr lang="ru-RU" sz="16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щ</a:t>
                      </a: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или всегда твер­дых </a:t>
                      </a:r>
                      <a:r>
                        <a:rPr lang="ru-RU" sz="16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ш</a:t>
                      </a: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 ж; б) часть речи: имя существительное; в) род: мужской или женский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6133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600" b="1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Безударные окончания имен существительных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а) место орфограммы: в окончании; б) наличие в окончании безударного </a:t>
                      </a:r>
                      <a:r>
                        <a:rPr lang="ru-RU" sz="16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е-и</a:t>
                      </a: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;  </a:t>
                      </a: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в) часть речи: имя существительное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4552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600" b="1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Правописание оконча­ний имен прилагательных</a:t>
                      </a:r>
                      <a:endParaRPr lang="ru-RU" sz="1600" b="1" baseline="0" dirty="0">
                        <a:solidFill>
                          <a:schemeClr val="tx1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ого, -его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а) наличие такого сочетания; б) их место: на конце слова; в) часть речи: имя прилагательное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1666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Правописание безударных личных окончаний глаголов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а) часть речи: глагол; б) место: в окончании слова; в) наличие знакомых окончаний -</a:t>
                      </a:r>
                      <a:r>
                        <a:rPr lang="ru-RU" sz="16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ут</a:t>
                      </a: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-ют, -</a:t>
                      </a:r>
                      <a:r>
                        <a:rPr lang="ru-RU" sz="16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ат</a:t>
                      </a: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-</a:t>
                      </a:r>
                      <a:r>
                        <a:rPr lang="ru-RU" sz="16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ят</a:t>
                      </a: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отсутствие ударения; г) время глагола: настоящее или буду­щее</a:t>
                      </a:r>
                      <a:endParaRPr lang="ru-RU" sz="1600" b="1" i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86323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4758" y="476672"/>
            <a:ext cx="864096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На уроках русского языка в начальной школе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Times New Roman" pitchFamily="18" charset="0"/>
                <a:cs typeface="Times New Roman" pitchFamily="18" charset="0"/>
              </a:rPr>
              <a:t>применяются следующие методики:</a:t>
            </a:r>
            <a:endParaRPr lang="ru-RU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400" dirty="0">
                <a:latin typeface="Calibri"/>
                <a:ea typeface="Times New Roman" pitchFamily="18" charset="0"/>
                <a:cs typeface="Times New Roman" pitchFamily="18" charset="0"/>
              </a:rPr>
              <a:t>-</a:t>
            </a:r>
            <a:r>
              <a:rPr lang="ru-RU" sz="2000" dirty="0">
                <a:latin typeface="Calibri"/>
                <a:ea typeface="Times New Roman" pitchFamily="18" charset="0"/>
                <a:cs typeface="Times New Roman" pitchFamily="18" charset="0"/>
              </a:rPr>
              <a:t> письмо под диктовку;</a:t>
            </a:r>
            <a:endParaRPr lang="ru-RU" sz="2000" dirty="0">
              <a:latin typeface="Calibri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Calibri"/>
                <a:ea typeface="Times New Roman" pitchFamily="18" charset="0"/>
                <a:cs typeface="Times New Roman" pitchFamily="18" charset="0"/>
              </a:rPr>
              <a:t>- определение орфограмм на слух и выделение их в тексте; </a:t>
            </a:r>
            <a:endParaRPr lang="ru-RU" sz="2000" dirty="0">
              <a:latin typeface="Calibri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Calibri"/>
                <a:ea typeface="Times New Roman" pitchFamily="18" charset="0"/>
                <a:cs typeface="Times New Roman" pitchFamily="18" charset="0"/>
              </a:rPr>
              <a:t>- списывание текста и выделение орфограммы; </a:t>
            </a:r>
            <a:endParaRPr lang="ru-RU" sz="2000" dirty="0">
              <a:latin typeface="Calibri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Calibri"/>
                <a:ea typeface="Times New Roman" pitchFamily="18" charset="0"/>
                <a:cs typeface="Times New Roman" pitchFamily="18" charset="0"/>
              </a:rPr>
              <a:t>- исправление деформированного текста; </a:t>
            </a:r>
            <a:endParaRPr lang="ru-RU" sz="2000" dirty="0">
              <a:latin typeface="Calibri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Calibri"/>
                <a:ea typeface="Times New Roman" pitchFamily="18" charset="0"/>
                <a:cs typeface="Times New Roman" pitchFamily="18" charset="0"/>
              </a:rPr>
              <a:t>- письмо текста с допуском ошибок в местах орфограмм; </a:t>
            </a:r>
            <a:endParaRPr lang="ru-RU" sz="2000" dirty="0">
              <a:latin typeface="Calibri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Calibri"/>
                <a:ea typeface="Times New Roman" pitchFamily="18" charset="0"/>
                <a:cs typeface="Times New Roman" pitchFamily="18" charset="0"/>
              </a:rPr>
              <a:t>- классификация слов в соответствии с орфограммами; </a:t>
            </a:r>
            <a:endParaRPr lang="ru-RU" sz="2000" dirty="0">
              <a:latin typeface="Calibri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000" dirty="0">
                <a:latin typeface="Calibri"/>
                <a:ea typeface="Times New Roman" pitchFamily="18" charset="0"/>
                <a:cs typeface="Times New Roman" pitchFamily="18" charset="0"/>
              </a:rPr>
              <a:t>- выбор слов из текста с заданной орфограммой; </a:t>
            </a:r>
            <a:endParaRPr lang="ru-RU" sz="2000" dirty="0">
              <a:latin typeface="Calibri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-"/>
            </a:pPr>
            <a:r>
              <a:rPr lang="ru-RU" sz="2000" dirty="0">
                <a:latin typeface="Calibri"/>
                <a:ea typeface="Times New Roman" pitchFamily="18" charset="0"/>
                <a:cs typeface="Times New Roman" pitchFamily="18" charset="0"/>
              </a:rPr>
              <a:t>постановка пропущенных букв в места орфограмм;</a:t>
            </a:r>
          </a:p>
          <a:p>
            <a:pPr lvl="0" algn="ctr"/>
            <a:r>
              <a:rPr lang="ru-RU" sz="2000" dirty="0">
                <a:latin typeface="Calibri"/>
                <a:cs typeface="Times New Roman" pitchFamily="18" charset="0"/>
              </a:rPr>
              <a:t>- </a:t>
            </a:r>
            <a:r>
              <a:rPr lang="ru-RU" sz="2000" dirty="0" err="1">
                <a:latin typeface="Calibri"/>
              </a:rPr>
              <a:t>звуко</a:t>
            </a:r>
            <a:r>
              <a:rPr lang="ru-RU" sz="2000" dirty="0">
                <a:latin typeface="Calibri"/>
              </a:rPr>
              <a:t>-буквенный анализ слов;</a:t>
            </a:r>
          </a:p>
          <a:p>
            <a:pPr lvl="0" algn="ctr"/>
            <a:r>
              <a:rPr lang="ru-RU" sz="2000" dirty="0">
                <a:latin typeface="Calibri"/>
              </a:rPr>
              <a:t>- орфографические пятиминутки, разминки;</a:t>
            </a:r>
          </a:p>
          <a:p>
            <a:pPr lvl="0" algn="ctr"/>
            <a:r>
              <a:rPr lang="ru-RU" sz="2000" dirty="0">
                <a:latin typeface="Calibri"/>
              </a:rPr>
              <a:t>- ребусы, шарады, загадки, пословицы;</a:t>
            </a:r>
          </a:p>
          <a:p>
            <a:pPr lvl="0" algn="ctr">
              <a:buFontTx/>
              <a:buChar char="-"/>
            </a:pPr>
            <a:r>
              <a:rPr lang="ru-RU" sz="2000" dirty="0">
                <a:latin typeface="Calibri"/>
              </a:rPr>
              <a:t>работа с текстом;</a:t>
            </a:r>
          </a:p>
          <a:p>
            <a:pPr lvl="0" algn="ctr">
              <a:buFontTx/>
              <a:buChar char="-"/>
            </a:pPr>
            <a:r>
              <a:rPr lang="ru-RU" sz="2000" dirty="0">
                <a:latin typeface="Calibri"/>
              </a:rPr>
              <a:t>работа со словарём (орфографический, этимологический);</a:t>
            </a:r>
          </a:p>
          <a:p>
            <a:pPr lvl="0" algn="ctr">
              <a:buFontTx/>
              <a:buChar char="-"/>
            </a:pPr>
            <a:r>
              <a:rPr lang="ru-RU" sz="2000" dirty="0">
                <a:latin typeface="Calibri"/>
              </a:rPr>
              <a:t>комментированное письмо;</a:t>
            </a:r>
          </a:p>
          <a:p>
            <a:pPr lvl="0" algn="ctr">
              <a:buFontTx/>
              <a:buChar char="-"/>
            </a:pPr>
            <a:r>
              <a:rPr lang="ru-RU" sz="2000" dirty="0">
                <a:latin typeface="Calibri"/>
              </a:rPr>
              <a:t>письмо с проговариванием;</a:t>
            </a:r>
          </a:p>
          <a:p>
            <a:pPr lvl="0" algn="ctr">
              <a:buFontTx/>
              <a:buChar char="-"/>
            </a:pPr>
            <a:r>
              <a:rPr lang="ru-RU" sz="2000" dirty="0">
                <a:latin typeface="Calibri"/>
              </a:rPr>
              <a:t>игровые приёмы;</a:t>
            </a:r>
          </a:p>
          <a:p>
            <a:pPr lvl="0" algn="ctr">
              <a:buFontTx/>
              <a:buChar char="-"/>
            </a:pPr>
            <a:r>
              <a:rPr lang="ru-RU" sz="2000" dirty="0">
                <a:latin typeface="Calibri"/>
              </a:rPr>
              <a:t>рифмовки и др.</a:t>
            </a:r>
          </a:p>
        </p:txBody>
      </p:sp>
    </p:spTree>
    <p:extLst>
      <p:ext uri="{BB962C8B-B14F-4D97-AF65-F5344CB8AC3E}">
        <p14:creationId xmlns:p14="http://schemas.microsoft.com/office/powerpoint/2010/main" val="144497225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7016" y="1052736"/>
            <a:ext cx="885698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800" b="1" dirty="0">
                <a:latin typeface="Calibri"/>
              </a:rPr>
              <a:t>Орфографический материал разного характера «вплетается» в следующие упражнения: </a:t>
            </a:r>
          </a:p>
          <a:p>
            <a:pPr lvl="0" algn="ctr"/>
            <a:endParaRPr lang="ru-RU" sz="2800" dirty="0">
              <a:latin typeface="Calibri"/>
            </a:endParaRPr>
          </a:p>
          <a:p>
            <a:pPr lvl="0" algn="ctr">
              <a:buFontTx/>
              <a:buChar char="-"/>
            </a:pPr>
            <a:r>
              <a:rPr lang="ru-RU" sz="2800" b="1" dirty="0">
                <a:latin typeface="Calibri"/>
              </a:rPr>
              <a:t> фонетические; </a:t>
            </a:r>
          </a:p>
          <a:p>
            <a:pPr lvl="0" algn="ctr"/>
            <a:endParaRPr lang="ru-RU" sz="2800" b="1" dirty="0">
              <a:latin typeface="Calibri"/>
            </a:endParaRPr>
          </a:p>
          <a:p>
            <a:pPr lvl="0" algn="ctr">
              <a:buFontTx/>
              <a:buChar char="-"/>
            </a:pPr>
            <a:r>
              <a:rPr lang="ru-RU" sz="2800" b="1" dirty="0">
                <a:latin typeface="Calibri"/>
              </a:rPr>
              <a:t> словообразовательные; </a:t>
            </a:r>
          </a:p>
          <a:p>
            <a:pPr lvl="0" algn="ctr"/>
            <a:endParaRPr lang="ru-RU" sz="2800" b="1" dirty="0">
              <a:latin typeface="Calibri"/>
            </a:endParaRPr>
          </a:p>
          <a:p>
            <a:pPr lvl="0" algn="ctr">
              <a:buFontTx/>
              <a:buChar char="-"/>
            </a:pPr>
            <a:r>
              <a:rPr lang="ru-RU" sz="2800" b="1" dirty="0">
                <a:latin typeface="Calibri"/>
              </a:rPr>
              <a:t> морфологические; </a:t>
            </a:r>
          </a:p>
          <a:p>
            <a:pPr lvl="0" algn="ctr">
              <a:buFontTx/>
              <a:buChar char="-"/>
            </a:pPr>
            <a:endParaRPr lang="ru-RU" sz="2800" b="1" dirty="0">
              <a:latin typeface="Calibri"/>
            </a:endParaRPr>
          </a:p>
          <a:p>
            <a:pPr lvl="0" algn="ctr">
              <a:buFontTx/>
              <a:buChar char="-"/>
            </a:pPr>
            <a:r>
              <a:rPr lang="ru-RU" sz="2800" b="1" dirty="0">
                <a:latin typeface="Calibri"/>
              </a:rPr>
              <a:t> лексические;</a:t>
            </a:r>
          </a:p>
          <a:p>
            <a:pPr lvl="0" algn="ctr"/>
            <a:endParaRPr lang="ru-RU" sz="2800" b="1" dirty="0">
              <a:latin typeface="Calibri"/>
            </a:endParaRPr>
          </a:p>
          <a:p>
            <a:pPr lvl="0" algn="ctr">
              <a:buFontTx/>
              <a:buChar char="-"/>
            </a:pPr>
            <a:r>
              <a:rPr lang="ru-RU" sz="2800" b="1" dirty="0">
                <a:latin typeface="Calibri"/>
              </a:rPr>
              <a:t> синтаксические.</a:t>
            </a:r>
          </a:p>
        </p:txBody>
      </p:sp>
    </p:spTree>
    <p:extLst>
      <p:ext uri="{BB962C8B-B14F-4D97-AF65-F5344CB8AC3E}">
        <p14:creationId xmlns:p14="http://schemas.microsoft.com/office/powerpoint/2010/main" val="23448194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189043"/>
            <a:ext cx="799288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400" dirty="0">
                <a:solidFill>
                  <a:sysClr val="windowText" lastClr="000000"/>
                </a:solidFill>
                <a:latin typeface="Calibri"/>
              </a:rPr>
              <a:t>Орфография?</a:t>
            </a:r>
          </a:p>
          <a:p>
            <a:pPr lvl="0" algn="ctr">
              <a:spcBef>
                <a:spcPct val="0"/>
              </a:spcBef>
              <a:defRPr/>
            </a:pPr>
            <a:endParaRPr lang="ru-RU" sz="4400" dirty="0">
              <a:solidFill>
                <a:sysClr val="windowText" lastClr="000000"/>
              </a:solidFill>
              <a:latin typeface="Calibri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sz="4400" dirty="0">
                <a:solidFill>
                  <a:sysClr val="windowText" lastClr="000000"/>
                </a:solidFill>
                <a:latin typeface="Calibri"/>
              </a:rPr>
              <a:t>Орфография!!!</a:t>
            </a:r>
          </a:p>
        </p:txBody>
      </p:sp>
    </p:spTree>
    <p:extLst>
      <p:ext uri="{BB962C8B-B14F-4D97-AF65-F5344CB8AC3E}">
        <p14:creationId xmlns:p14="http://schemas.microsoft.com/office/powerpoint/2010/main" val="3447379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340768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Мастер-класс  </a:t>
            </a:r>
            <a:r>
              <a:rPr kumimoji="0" lang="ru-RU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"Графическое обоснование орфограмм“</a:t>
            </a:r>
            <a:br>
              <a:rPr kumimoji="0" lang="en-US" sz="4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4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 </a:t>
            </a:r>
            <a:r>
              <a:rPr kumimoji="0" lang="ru-RU" sz="40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направлен на формирование у учащихся умения </a:t>
            </a:r>
            <a:r>
              <a:rPr kumimoji="0" lang="ru-RU" sz="40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видеть орфограммы</a:t>
            </a:r>
            <a:r>
              <a:rPr kumimoji="0" lang="ru-RU" sz="40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 в тексте и </a:t>
            </a:r>
            <a:r>
              <a:rPr kumimoji="0" lang="ru-RU" sz="4000" b="1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объяснять выбор написания</a:t>
            </a:r>
            <a:r>
              <a:rPr kumimoji="0" lang="ru-RU" sz="40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 с помощью специальных графических обозначений. </a:t>
            </a:r>
            <a:br>
              <a:rPr kumimoji="0" lang="ru-RU" sz="4000" b="0" i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endParaRPr kumimoji="0" lang="ru-RU" sz="4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2636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1844824"/>
            <a:ext cx="828092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prstClr val="black"/>
                </a:solidFill>
                <a:latin typeface="Calibri"/>
              </a:rPr>
              <a:t> Орфограмма - </a:t>
            </a:r>
            <a:r>
              <a:rPr lang="ru-RU" sz="3200" i="1" dirty="0">
                <a:solidFill>
                  <a:prstClr val="black"/>
                </a:solidFill>
                <a:latin typeface="Calibri"/>
              </a:rPr>
              <a:t>это место в слове или между словами, где написание не совпадает с произношением и требует выбора из нескольких возможных вариантов (правильного и неправильного) на основе орфографических правил или законов языка.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27584" y="645368"/>
            <a:ext cx="741682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ru-RU" sz="4400" dirty="0">
                <a:solidFill>
                  <a:sysClr val="windowText" lastClr="000000"/>
                </a:solidFill>
                <a:latin typeface="Calibri"/>
              </a:rPr>
              <a:t>Определение  орфограммы</a:t>
            </a:r>
          </a:p>
        </p:txBody>
      </p:sp>
    </p:spTree>
    <p:extLst>
      <p:ext uri="{BB962C8B-B14F-4D97-AF65-F5344CB8AC3E}">
        <p14:creationId xmlns:p14="http://schemas.microsoft.com/office/powerpoint/2010/main" val="29652636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2204864"/>
            <a:ext cx="7992888" cy="36379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3200" b="1" i="1" dirty="0">
                <a:solidFill>
                  <a:prstClr val="black"/>
                </a:solidFill>
                <a:latin typeface="Calibri"/>
              </a:rPr>
              <a:t>Графические</a:t>
            </a:r>
            <a:r>
              <a:rPr lang="ru-RU" sz="3200" i="1" dirty="0">
                <a:solidFill>
                  <a:prstClr val="black"/>
                </a:solidFill>
                <a:latin typeface="Calibri"/>
              </a:rPr>
              <a:t> </a:t>
            </a:r>
            <a:r>
              <a:rPr lang="ru-RU" sz="3200" dirty="0">
                <a:solidFill>
                  <a:prstClr val="black"/>
                </a:solidFill>
                <a:latin typeface="Calibri"/>
              </a:rPr>
              <a:t>(связаны с фонетикой и соотношением звука/буквы (несовпадение звука и буквы)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3200" b="1" i="1" dirty="0">
                <a:solidFill>
                  <a:prstClr val="black"/>
                </a:solidFill>
                <a:latin typeface="Calibri"/>
              </a:rPr>
              <a:t>Правописные</a:t>
            </a:r>
            <a:r>
              <a:rPr lang="ru-RU" sz="3200" dirty="0">
                <a:solidFill>
                  <a:prstClr val="black"/>
                </a:solidFill>
                <a:latin typeface="Calibri"/>
              </a:rPr>
              <a:t> (с морфемным составом слова (корень, приставка, суффикс, окончание), где выбор зависит от грамматики и значения)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691680" y="764704"/>
            <a:ext cx="464364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Типы орфограмм: 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1696562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764705"/>
            <a:ext cx="7488832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Визуализация  орфограмм (графический аспект)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43608" y="2545682"/>
            <a:ext cx="7272808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prstClr val="black"/>
                </a:solidFill>
                <a:latin typeface="Calibri"/>
              </a:rPr>
              <a:t>Подчеркивание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prstClr val="black"/>
                </a:solidFill>
                <a:latin typeface="Calibri"/>
              </a:rPr>
              <a:t>Выделение цветом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prstClr val="black"/>
                </a:solidFill>
                <a:latin typeface="Calibri"/>
              </a:rPr>
              <a:t>Схемы и алгоритмы</a:t>
            </a:r>
          </a:p>
        </p:txBody>
      </p:sp>
    </p:spTree>
    <p:extLst>
      <p:ext uri="{BB962C8B-B14F-4D97-AF65-F5344CB8AC3E}">
        <p14:creationId xmlns:p14="http://schemas.microsoft.com/office/powerpoint/2010/main" val="9917677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3715" y="908720"/>
            <a:ext cx="856077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Arial" pitchFamily="34" charset="0"/>
              </a:rPr>
              <a:t>Профессор М. С. Соловейчик  считает, что у младших школьников следует формировать  четыре собственно орфографических умения</a:t>
            </a:r>
            <a:r>
              <a:rPr lang="ru-RU" sz="2400" dirty="0">
                <a:solidFill>
                  <a:srgbClr val="C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:</a:t>
            </a:r>
          </a:p>
          <a:p>
            <a:pPr lvl="0" algn="ctr"/>
            <a:endParaRPr lang="ru-RU" sz="2400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ru-RU" sz="2400" dirty="0">
                <a:solidFill>
                  <a:srgbClr val="42445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1. Ставить орфографические задачи, т. е. обнаружить орфограммы (обладать орфографической зоркостью).</a:t>
            </a:r>
          </a:p>
          <a:p>
            <a:pPr lvl="0" algn="just"/>
            <a:r>
              <a:rPr lang="ru-RU" sz="2400" dirty="0">
                <a:solidFill>
                  <a:srgbClr val="42445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2. Устанавливать тип орфограммы, соотносить её с определённым правилом (выбирать способ решения задачи, чаще всего – орфографическое правило).</a:t>
            </a:r>
          </a:p>
          <a:p>
            <a:pPr lvl="0" algn="just"/>
            <a:r>
              <a:rPr lang="ru-RU" sz="2400" dirty="0">
                <a:solidFill>
                  <a:srgbClr val="42445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3. Применять правило (верно выполнять предписываемый им способ решения поставленной задачи).</a:t>
            </a:r>
          </a:p>
          <a:p>
            <a:pPr lvl="0" algn="just"/>
            <a:r>
              <a:rPr lang="ru-RU" sz="2400" dirty="0">
                <a:solidFill>
                  <a:srgbClr val="424456">
                    <a:lumMod val="75000"/>
                  </a:srgbClr>
                </a:solidFill>
                <a:latin typeface="Arial" pitchFamily="34" charset="0"/>
                <a:cs typeface="Arial" pitchFamily="34" charset="0"/>
              </a:rPr>
              <a:t>4. Проверять написанное, осуществлять орфографический самоконтроль.</a:t>
            </a:r>
          </a:p>
          <a:p>
            <a:pPr lvl="0" algn="just"/>
            <a:endParaRPr lang="ru-RU" sz="2400" dirty="0">
              <a:solidFill>
                <a:srgbClr val="424456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6799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571472" y="426345"/>
            <a:ext cx="8001056" cy="6124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49263" algn="just" fontAlgn="base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При обучении правописанию большое значение имеют </a:t>
            </a:r>
            <a:r>
              <a:rPr lang="ru-RU" sz="2800" b="1" i="1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опознавательные признаки орфограмм</a:t>
            </a:r>
            <a:r>
              <a:rPr lang="ru-RU" sz="2800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, для каждого вида — свои.</a:t>
            </a:r>
            <a:endParaRPr lang="ru-RU" sz="2800" dirty="0">
              <a:latin typeface="Arial" pitchFamily="34" charset="0"/>
              <a:cs typeface="Arial" panose="020B0604020202020204" pitchFamily="34" charset="0"/>
            </a:endParaRPr>
          </a:p>
          <a:p>
            <a:pPr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Общими опознавательными признаками орфограмм являются:</a:t>
            </a:r>
            <a:endParaRPr lang="ru-RU" sz="2800" dirty="0">
              <a:latin typeface="Arial" pitchFamily="34" charset="0"/>
              <a:cs typeface="Arial" panose="020B0604020202020204" pitchFamily="34" charset="0"/>
            </a:endParaRPr>
          </a:p>
          <a:p>
            <a:pPr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1)   расхождение между звуком и буквой, между произношением и написанием;</a:t>
            </a:r>
            <a:endParaRPr lang="ru-RU" sz="2800" dirty="0">
              <a:latin typeface="Arial" pitchFamily="34" charset="0"/>
              <a:cs typeface="Arial" panose="020B0604020202020204" pitchFamily="34" charset="0"/>
            </a:endParaRPr>
          </a:p>
          <a:p>
            <a:pPr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2) «опасные» звуки и звукосочетания (буквы и буквосочетания), их запоминание и постоянное внимание к ним;</a:t>
            </a:r>
            <a:endParaRPr lang="ru-RU" sz="2800" dirty="0">
              <a:latin typeface="Arial" pitchFamily="34" charset="0"/>
              <a:cs typeface="Arial" panose="020B0604020202020204" pitchFamily="34" charset="0"/>
            </a:endParaRPr>
          </a:p>
          <a:p>
            <a:pPr indent="449263"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2800" dirty="0">
                <a:latin typeface="Arial" panose="020B0604020202020204" pitchFamily="34" charset="0"/>
                <a:ea typeface="Times New Roman" pitchFamily="18" charset="0"/>
                <a:cs typeface="Arial" panose="020B0604020202020204" pitchFamily="34" charset="0"/>
              </a:rPr>
              <a:t>3) морфемы, их выделение, прогнозирование в них орфограмм и проверка.</a:t>
            </a:r>
            <a:endParaRPr lang="ru-RU" sz="2800" dirty="0">
              <a:latin typeface="Arial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1660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55576" y="764704"/>
            <a:ext cx="734481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  <a:cs typeface="+mj-cs"/>
              </a:rPr>
              <a:t>Методики работы(практика)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2299460"/>
            <a:ext cx="7992888" cy="1766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prstClr val="black"/>
                </a:solidFill>
                <a:latin typeface="Calibri"/>
              </a:rPr>
              <a:t>Алгоритмизация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prstClr val="black"/>
                </a:solidFill>
                <a:latin typeface="Calibri"/>
              </a:rPr>
              <a:t>Орфографическая зоркость</a:t>
            </a:r>
          </a:p>
          <a:p>
            <a:pPr marL="342900" lvl="0" indent="-342900">
              <a:spcBef>
                <a:spcPct val="20000"/>
              </a:spcBef>
              <a:buFont typeface="Arial" panose="020B0604020202020204" pitchFamily="34" charset="0"/>
              <a:buChar char="•"/>
            </a:pPr>
            <a:r>
              <a:rPr lang="ru-RU" sz="3200" dirty="0">
                <a:solidFill>
                  <a:prstClr val="black"/>
                </a:solidFill>
                <a:latin typeface="Calibri"/>
              </a:rPr>
              <a:t>Упражнения</a:t>
            </a:r>
          </a:p>
        </p:txBody>
      </p:sp>
    </p:spTree>
    <p:extLst>
      <p:ext uri="{BB962C8B-B14F-4D97-AF65-F5344CB8AC3E}">
        <p14:creationId xmlns:p14="http://schemas.microsoft.com/office/powerpoint/2010/main" val="11492028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39140393"/>
              </p:ext>
            </p:extLst>
          </p:nvPr>
        </p:nvGraphicFramePr>
        <p:xfrm>
          <a:off x="571472" y="1500174"/>
          <a:ext cx="8072494" cy="4745998"/>
        </p:xfrm>
        <a:graphic>
          <a:graphicData uri="http://schemas.openxmlformats.org/drawingml/2006/table">
            <a:tbl>
              <a:tblPr/>
              <a:tblGrid>
                <a:gridCol w="2857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70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6997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613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№</a:t>
                      </a:r>
                      <a:endParaRPr lang="ru-RU" sz="16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Название орфограммы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Опознавательные признаки (общие и частные)</a:t>
                      </a:r>
                      <a:endParaRPr lang="ru-RU" sz="16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206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b="1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Безударные гласные в корне (проверяемые и непроверяемые)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а) отсутствие ударения; б) гласные а, о, и, е; 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в) место в слове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06501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b="1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Звонкие и глухие согласные</a:t>
                      </a:r>
                      <a:endParaRPr lang="ru-RU" sz="14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а) парные согласные </a:t>
                      </a:r>
                      <a:r>
                        <a:rPr lang="ru-RU" sz="14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б-п</a:t>
                      </a: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г-к</a:t>
                      </a: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в-ф</a:t>
                      </a: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д-т</a:t>
                      </a: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з-с</a:t>
                      </a: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ж-ш</a:t>
                      </a: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; б) место в слове (в корне, в абсолютном конце слова или перед согласным)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01514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 b="1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Непроизносимые согласные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а) «опасные» сочетания звуков или букв </a:t>
                      </a:r>
                      <a:r>
                        <a:rPr lang="ru-RU" sz="14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стн</a:t>
                      </a: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здн</a:t>
                      </a: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сн</a:t>
                      </a: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4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зн</a:t>
                      </a: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и др.;  б) место в слове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1379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 b="1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Разделительный Ь</a:t>
                      </a:r>
                      <a:endParaRPr lang="ru-RU" sz="1400" b="1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наличие звука [</a:t>
                      </a:r>
                      <a:r>
                        <a:rPr lang="ru-RU" sz="14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й</a:t>
                      </a: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] после мягкого согласного, наличие гласных  я, е, </a:t>
                      </a:r>
                      <a:r>
                        <a:rPr lang="ru-RU" sz="14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ё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92068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rgbClr val="C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 b="1" dirty="0">
                        <a:solidFill>
                          <a:srgbClr val="C0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Разделительный Ъ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а) наличие звука [</a:t>
                      </a:r>
                      <a:r>
                        <a:rPr lang="ru-RU" sz="14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й</a:t>
                      </a: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] после согласного, наличие гласных букв е, я, </a:t>
                      </a:r>
                      <a:r>
                        <a:rPr lang="ru-RU" sz="14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ю</a:t>
                      </a: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ё (гласных звуков [э], [а], [у], [о] после [</a:t>
                      </a:r>
                      <a:r>
                        <a:rPr lang="ru-RU" sz="1400" b="1" i="1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й</a:t>
                      </a:r>
                      <a:r>
                        <a:rPr lang="ru-RU" sz="1400" b="1" i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]); б) место орфограммы: на стыке при­ставки, оканчивающейся на согласный, и корня</a:t>
                      </a:r>
                      <a:endParaRPr lang="ru-RU" sz="1400" b="1" i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25281" marR="2528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0" y="662684"/>
            <a:ext cx="9144000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latin typeface="+mj-lt"/>
                <a:ea typeface="Times New Roman" pitchFamily="18" charset="0"/>
                <a:cs typeface="Times New Roman" pitchFamily="18" charset="0"/>
              </a:rPr>
              <a:t>Характеристики важнейших орфограмм,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2800" b="1" dirty="0">
                <a:latin typeface="+mj-lt"/>
                <a:ea typeface="Times New Roman" pitchFamily="18" charset="0"/>
                <a:cs typeface="Times New Roman" pitchFamily="18" charset="0"/>
              </a:rPr>
              <a:t>изучаемых в начальной школе:</a:t>
            </a:r>
            <a:endParaRPr lang="ru-RU" sz="2800" dirty="0">
              <a:latin typeface="+mj-lt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ru-RU" dirty="0">
              <a:solidFill>
                <a:prstClr val="black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5464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Пото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Пото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Пото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4_Пото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5_Пото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6_Поток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1486</TotalTime>
  <Words>907</Words>
  <Application>Microsoft Macintosh PowerPoint</Application>
  <PresentationFormat>Экран (4:3)</PresentationFormat>
  <Paragraphs>107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7</vt:i4>
      </vt:variant>
      <vt:variant>
        <vt:lpstr>Заголовки слайдов</vt:lpstr>
      </vt:variant>
      <vt:variant>
        <vt:i4>14</vt:i4>
      </vt:variant>
    </vt:vector>
  </HeadingPairs>
  <TitlesOfParts>
    <vt:vector size="26" baseType="lpstr">
      <vt:lpstr>Arial</vt:lpstr>
      <vt:lpstr>Calibri</vt:lpstr>
      <vt:lpstr>Constantia</vt:lpstr>
      <vt:lpstr>Times New Roman</vt:lpstr>
      <vt:lpstr>Wingdings 2</vt:lpstr>
      <vt:lpstr>Поток</vt:lpstr>
      <vt:lpstr>2_Поток</vt:lpstr>
      <vt:lpstr>3_Поток</vt:lpstr>
      <vt:lpstr>1_Поток</vt:lpstr>
      <vt:lpstr>4_Поток</vt:lpstr>
      <vt:lpstr>5_Поток</vt:lpstr>
      <vt:lpstr>6_Поток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Мастер-класс по теме "Графическое обоснование орфограмм“  направлен на формирование у учащихся умения видеть орфограммы в тексте и объяснять выбор написания с помощью специальных графических обозначений.</dc:title>
  <dc:creator>Пользователь</dc:creator>
  <cp:lastModifiedBy>Microsoft Office User</cp:lastModifiedBy>
  <cp:revision>12</cp:revision>
  <dcterms:created xsi:type="dcterms:W3CDTF">2025-12-08T06:08:55Z</dcterms:created>
  <dcterms:modified xsi:type="dcterms:W3CDTF">2025-12-15T05:17:53Z</dcterms:modified>
</cp:coreProperties>
</file>