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7" r:id="rId9"/>
    <p:sldId id="263" r:id="rId10"/>
    <p:sldId id="268" r:id="rId11"/>
    <p:sldId id="264" r:id="rId12"/>
    <p:sldId id="265" r:id="rId13"/>
    <p:sldId id="266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720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D10D2B-2124-A70E-FABA-39DC2D7CDB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33E2B26-6296-C5DC-4986-A04F7A2373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5AA2C95-D86C-720C-819A-5B4108132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EEC2521-AE7D-F397-E6A8-6ADD1E509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26E8F68-A41B-7EA2-1DC0-44E679AA7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8092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2DF3D2-3493-35D5-89B4-370489CA9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F25843D-FDC1-9F91-F608-237B7D7346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BA4259E-1A54-8406-7C33-5E84452BC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14F1EA9-A882-AECB-937E-71E598C7F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5837F33-885E-9001-BF91-9F1E4771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6854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9A89787-E30C-31AB-4C53-5D3604B156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BA70E12-4EE9-C22B-25CA-F74A8C98AE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100EDE0-1320-A3F4-7C10-DCFB537B8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0FF2162-6DC2-A2B0-C30F-DCF026452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1F75B38-3959-0F2A-CF10-9CAF71003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7854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DC9C94-605E-2B7D-11E6-311C2599E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E5FCB4-2B4E-ECFD-74FC-B3FCDD7C7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969C69C-8351-D39A-CE87-DCF80A28F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E9743CA-206A-3B00-9E93-A8B93572C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C62C60-43D4-CADB-B946-217289EE6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4169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D9EE7C-0FAA-2EEA-505A-1D695576B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11C7F5E-A481-328E-B10F-34C6F46A3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8A32FA2-1ACC-F4A9-1823-CC8892842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7A24B96-AD75-E6A5-4D05-BD9D554A8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EB8016F-7DEA-3F71-F54B-3706DA25A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654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5C3BAC-4A43-3A08-E6A1-07D747B8C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90B8FE2-6624-2670-BF47-5531CEA795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AA5DAE4-81BC-D021-651B-64EB6214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C5AD1CA-97E9-1D77-C126-0CD724421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BBB3A12-0EA4-FE2B-498B-4CE0A22A9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26CF05B-924D-1912-BDDE-D402FFABE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957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7BFAD2-9670-B453-8960-CFA67F353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9233813-180C-9BAD-92F1-7844A5C54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3B1F0D8-E186-6C56-D1B2-7361301D0E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96AD4D0-E777-36BB-FDBC-8D95468827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5C23A84-81DA-B212-DA49-17C561AC51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70834C9-A6BF-CE1E-1F2E-BAF29FCF8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AAD17B9-CE84-A193-327D-257A4C54A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1E52F18-8B06-FB16-B0F2-F9DF33955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564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D5426B-90C5-D8AB-C8BE-A5667682A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A619732-743D-FBF2-804B-70BCB368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52B3CFC-7BC5-D27B-8345-63AD66249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CC18737-3802-140F-A27D-652FE5F24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1539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7A19C5E-6C24-E784-1BCE-F9BE4DE94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C47EC52-FDE4-65AF-BC76-95B8DEC37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5A50325-C4EB-1895-9512-A379ACA52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519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DC935C-ED78-92DF-BDC2-6EC05B4E7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D5C95E-742E-B139-B2F7-0E07FB8972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88EDA24-1701-97DB-3DDC-425E308AF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F277342-9533-CEE7-509F-656C6289D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6C59588-E75C-72AD-4629-60146FA3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632D41B-F53E-AC08-F31C-DD4E09653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4315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09D998-6F15-564F-8736-3972590CE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75ED50B-AF1F-A7FA-DFD4-B8AC179696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41AB0CC-9BD4-47CB-9B46-06A1CEC1BF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528A1E3-E77E-5F1D-48A4-74D39B157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801666F-511C-1C88-751A-3DE73320C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8C000C4-7C80-F8CD-1162-84A27DCAF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6902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C7E9236-1E3F-3F97-9640-639D1C2D6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20BBB89-476C-9373-A74C-0B8DD72EA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935D33A-2A32-5D6C-4EE3-3CDD22D63C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D4971-52E3-49C2-9514-32575DB12D55}" type="datetimeFigureOut">
              <a:rPr lang="ru-RU" smtClean="0"/>
              <a:pPr/>
              <a:t>06.03.2024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493702D-E9E2-B49F-98BC-C9807CDCF3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1A7477E-76E0-1FB8-9B7B-DE6E4AA758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AECA8-549F-4D87-A8EA-B09A7BEA32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5328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7BB9BCE4-6C4D-3E93-8CB3-AF038880E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23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Портрет выпускника по результатам требований образовательной программы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AA12066-71D6-DA6D-8F61-B5C193BAD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795" y="2803455"/>
            <a:ext cx="2143125" cy="2143125"/>
          </a:xfrm>
          <a:prstGeom prst="rect">
            <a:avLst/>
          </a:prstGeom>
        </p:spPr>
      </p:pic>
      <p:pic>
        <p:nvPicPr>
          <p:cNvPr id="1026" name="Picture 2" descr="Мальчик – Бесплатные иконки: люди">
            <a:extLst>
              <a:ext uri="{FF2B5EF4-FFF2-40B4-BE49-F238E27FC236}">
                <a16:creationId xmlns:a16="http://schemas.microsoft.com/office/drawing/2014/main" xmlns="" id="{75F98845-CA83-301B-A61F-DB4E0A5BF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4405" y="27911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3079" y="1805049"/>
            <a:ext cx="3074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Владеет коммуникативными </a:t>
            </a:r>
            <a:br>
              <a:rPr lang="ru-RU" dirty="0" smtClean="0"/>
            </a:br>
            <a:r>
              <a:rPr lang="ru-RU" dirty="0" smtClean="0"/>
              <a:t>навыками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1886" y="3313216"/>
            <a:ext cx="34401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Владеет основными </a:t>
            </a:r>
            <a:br>
              <a:rPr lang="ru-RU" dirty="0" smtClean="0"/>
            </a:br>
            <a:r>
              <a:rPr lang="ru-RU" dirty="0" smtClean="0"/>
              <a:t>навыками учебной деятельности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9907" y="4071257"/>
            <a:ext cx="27426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Готов к самостоятельному</a:t>
            </a:r>
            <a:br>
              <a:rPr lang="ru-RU" dirty="0" smtClean="0"/>
            </a:br>
            <a:r>
              <a:rPr lang="ru-RU" dirty="0" smtClean="0"/>
              <a:t> развитию через ИКТ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32509" y="4797631"/>
            <a:ext cx="4025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Самоидентификация: </a:t>
            </a:r>
            <a:br>
              <a:rPr lang="ru-RU" dirty="0" smtClean="0"/>
            </a:br>
            <a:r>
              <a:rPr lang="ru-RU" dirty="0" smtClean="0"/>
              <a:t>знает свои сильные и слабые качества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8947" y="2696662"/>
            <a:ext cx="2973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Осознает что ему интересно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0695" y="5596649"/>
            <a:ext cx="42882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Имеет опыт «предметной деятельности» </a:t>
            </a:r>
            <a:br>
              <a:rPr lang="ru-RU" dirty="0" smtClean="0"/>
            </a:br>
            <a:r>
              <a:rPr lang="ru-RU" dirty="0" smtClean="0"/>
              <a:t>по получению, преобразованию,</a:t>
            </a:r>
          </a:p>
          <a:p>
            <a:r>
              <a:rPr lang="ru-RU" dirty="0" smtClean="0"/>
              <a:t>и применению знаний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003589" y="1865871"/>
            <a:ext cx="3698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Патриотизм, любовь к своему краю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048367" y="1869990"/>
            <a:ext cx="3698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Патриотизм, любовь к своему краю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130894" y="6215449"/>
            <a:ext cx="4527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Экологическое сознание, любовь к природе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081319" y="2594919"/>
            <a:ext cx="3785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Управление собственным временем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466862" y="5560541"/>
            <a:ext cx="4379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Хорошо развит эмоциональный интеллект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155459" y="3373394"/>
            <a:ext cx="3731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Развиты навыки работы в команде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239443" y="4053016"/>
            <a:ext cx="3952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Креативность</a:t>
            </a:r>
            <a:r>
              <a:rPr lang="ru-RU" dirty="0" smtClean="0"/>
              <a:t> (творческое мышление)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8217243" y="4905633"/>
            <a:ext cx="2561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Критическое мышление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7431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151597B-0866-6B10-1E0E-D3A69C7B3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259" y="2181101"/>
            <a:ext cx="6903072" cy="3026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ACF4FDE-A0F3-34C8-5836-65F73A609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4963886" cy="68839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1391" y="1520041"/>
            <a:ext cx="6197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 заданиях на </a:t>
            </a:r>
            <a:r>
              <a:rPr lang="ru-RU" dirty="0" err="1" smtClean="0"/>
              <a:t>креативность</a:t>
            </a:r>
            <a:r>
              <a:rPr lang="ru-RU" dirty="0" smtClean="0"/>
              <a:t> должна быть одна чётка цель!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8745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218661-BC8A-0076-8D9B-3993DDF63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10515600" cy="1325563"/>
          </a:xfrm>
        </p:spPr>
        <p:txBody>
          <a:bodyPr/>
          <a:lstStyle/>
          <a:p>
            <a:r>
              <a:rPr lang="ru-RU" dirty="0"/>
              <a:t>Кубик Блума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DB0FF0E-BF45-AFD1-E267-151A6E495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29" y="1039245"/>
            <a:ext cx="5671457" cy="567791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200" dirty="0"/>
              <a:t>Выберите тему и сформулируйте для себя примерный круг возможных вопросов, в соответствии с гранями кубика: </a:t>
            </a:r>
          </a:p>
          <a:p>
            <a:pPr marL="514350" indent="-514350">
              <a:buAutoNum type="arabicPeriod"/>
            </a:pPr>
            <a:r>
              <a:rPr lang="ru-RU" sz="2200" dirty="0"/>
              <a:t>Назови. </a:t>
            </a:r>
          </a:p>
          <a:p>
            <a:pPr marL="0" indent="0">
              <a:buNone/>
            </a:pPr>
            <a:r>
              <a:rPr lang="ru-RU" sz="2200" dirty="0"/>
              <a:t>Предполагает воспроизведение знаний. Это самые простые вопросы, когда ученик рассказывает о пройденном материале, повторяет то, что уже было сказано по теме.</a:t>
            </a:r>
          </a:p>
          <a:p>
            <a:pPr marL="0" indent="0">
              <a:buNone/>
            </a:pPr>
            <a:r>
              <a:rPr lang="ru-RU" sz="2200" dirty="0"/>
              <a:t>2. Почему. </a:t>
            </a:r>
          </a:p>
          <a:p>
            <a:pPr marL="0" indent="0">
              <a:buNone/>
            </a:pPr>
            <a:r>
              <a:rPr lang="ru-RU" sz="2200" dirty="0"/>
              <a:t>Предполагает формулирование причинно-следственных связей через описание процессов, происходящих с предметом изучаемой темы.</a:t>
            </a:r>
          </a:p>
          <a:p>
            <a:pPr>
              <a:buNone/>
            </a:pPr>
            <a:r>
              <a:rPr lang="ru-RU" sz="2200" dirty="0"/>
              <a:t>3. </a:t>
            </a:r>
            <a:r>
              <a:rPr lang="ru-RU" sz="2200" dirty="0" smtClean="0">
                <a:solidFill>
                  <a:srgbClr val="000000"/>
                </a:solidFill>
              </a:rPr>
              <a:t>Придумай. </a:t>
            </a:r>
          </a:p>
          <a:p>
            <a:pPr>
              <a:buNone/>
            </a:pPr>
            <a:r>
              <a:rPr lang="ru-RU" sz="2200" dirty="0" smtClean="0">
                <a:solidFill>
                  <a:srgbClr val="000000"/>
                </a:solidFill>
              </a:rPr>
              <a:t> Задать вопросы для поиска нового решения.</a:t>
            </a:r>
            <a:r>
              <a:rPr lang="ru-RU" sz="2200" dirty="0" smtClean="0"/>
              <a:t> </a:t>
            </a:r>
          </a:p>
          <a:p>
            <a:pPr marL="0" indent="0">
              <a:buNone/>
            </a:pPr>
            <a:r>
              <a:rPr lang="ru-RU" sz="2200" dirty="0" smtClean="0"/>
              <a:t>4</a:t>
            </a:r>
            <a:r>
              <a:rPr lang="ru-RU" sz="2200" dirty="0"/>
              <a:t>. Предложи. </a:t>
            </a:r>
          </a:p>
          <a:p>
            <a:pPr marL="0" indent="0">
              <a:buNone/>
            </a:pPr>
            <a:r>
              <a:rPr lang="ru-RU" sz="2200" dirty="0"/>
              <a:t>Предполагает поиск вариантов применения освоенного материала, осознание применимости темы. Ученик должен предложить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FF437FB-87FF-6433-A81F-74C0D4628F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56"/>
          <a:stretch/>
        </p:blipFill>
        <p:spPr>
          <a:xfrm>
            <a:off x="6175169" y="263468"/>
            <a:ext cx="5363688" cy="34830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EA2C078-61B5-0367-629C-8C3ECB40F1AF}"/>
              </a:ext>
            </a:extLst>
          </p:cNvPr>
          <p:cNvSpPr txBox="1"/>
          <p:nvPr/>
        </p:nvSpPr>
        <p:spPr>
          <a:xfrm>
            <a:off x="5715000" y="3687901"/>
            <a:ext cx="6477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5.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r>
              <a:rPr lang="ru-RU" sz="2000" dirty="0" smtClean="0"/>
              <a:t>Объясни. </a:t>
            </a:r>
            <a:br>
              <a:rPr lang="ru-RU" sz="2000" dirty="0" smtClean="0"/>
            </a:br>
            <a:r>
              <a:rPr lang="ru-RU" sz="2000" dirty="0" smtClean="0"/>
              <a:t>Предполагает уточнение информации и возможность посмотреть на тему с разных сторон. </a:t>
            </a:r>
          </a:p>
          <a:p>
            <a:endParaRPr lang="ru-RU" sz="2000" dirty="0">
              <a:latin typeface="+mj-lt"/>
            </a:endParaRPr>
          </a:p>
          <a:p>
            <a:r>
              <a:rPr lang="ru-RU" sz="2000" dirty="0"/>
              <a:t>6. Поделись. </a:t>
            </a:r>
            <a:br>
              <a:rPr lang="ru-RU" sz="2000" dirty="0"/>
            </a:br>
            <a:r>
              <a:rPr lang="ru-RU" sz="2000" dirty="0"/>
              <a:t>Предполагает формулирование своего отношения и описание чувств, эмоций, а также донесение их до других. В данном блоке вопросов необходимо сконцентрировать внимание ученика на своих ощущениях и чувствах, вызванных данной темой. 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7148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540540-423F-9B1D-6A59-47D344786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 ассоциаций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3205F94-554C-C796-598A-A5CC516BB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5253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+mj-lt"/>
              </a:rPr>
              <a:t>Ассоциативная цепочка представляет собой совокупность понятий, где каждое последующее связано не с основным понятием, а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+mj-lt"/>
              </a:rPr>
              <a:t>связано с </a:t>
            </a:r>
            <a:r>
              <a:rPr lang="ru-RU" b="0" i="0" dirty="0">
                <a:solidFill>
                  <a:srgbClr val="000000"/>
                </a:solidFill>
                <a:effectLst/>
                <a:latin typeface="+mj-lt"/>
              </a:rPr>
              <a:t>предыдущим.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+mj-lt"/>
              </a:rPr>
              <a:t/>
            </a:r>
            <a:br>
              <a:rPr lang="ru-RU" b="0" i="0" dirty="0" smtClean="0">
                <a:solidFill>
                  <a:srgbClr val="000000"/>
                </a:solidFill>
                <a:effectLst/>
                <a:latin typeface="+mj-lt"/>
              </a:rPr>
            </a:br>
            <a:endParaRPr lang="ru-RU" b="0" i="0" dirty="0" smtClean="0">
              <a:solidFill>
                <a:srgbClr val="000000"/>
              </a:solidFill>
              <a:effectLst/>
              <a:latin typeface="+mj-lt"/>
            </a:endParaRPr>
          </a:p>
          <a:p>
            <a:pPr marL="0" indent="0">
              <a:buNone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+mj-lt"/>
              </a:rPr>
              <a:t>Детям </a:t>
            </a:r>
            <a:r>
              <a:rPr lang="ru-RU" b="0" i="0" dirty="0">
                <a:solidFill>
                  <a:srgbClr val="000000"/>
                </a:solidFill>
                <a:effectLst/>
                <a:latin typeface="+mj-lt"/>
              </a:rPr>
              <a:t>может быть предложено полное ее составление (первое слово задает учитель), или заполнение осознанно допущенных пробелов.</a:t>
            </a: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+mj-lt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+mj-lt"/>
              </a:rPr>
              <a:t>Пример: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+mj-lt"/>
              </a:rPr>
              <a:t/>
            </a:r>
            <a:br>
              <a:rPr lang="ru-RU" dirty="0">
                <a:solidFill>
                  <a:srgbClr val="000000"/>
                </a:solidFill>
                <a:latin typeface="+mj-lt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+mj-lt"/>
              </a:rPr>
              <a:t>Горы — снег — холодно — зима — санки — каникулы.</a:t>
            </a:r>
          </a:p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+mj-lt"/>
              </a:rPr>
              <a:t>Горы — альпинизм — спорт — сила – мужество.</a:t>
            </a:r>
          </a:p>
          <a:p>
            <a:pPr marL="0" indent="0">
              <a:buNone/>
            </a:pP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6276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6C1CD5-5D86-2D07-DC08-429A589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Друлы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817BE0B-1D01-68D9-E75D-D3CC173E0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75513"/>
            <a:ext cx="10515600" cy="7014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0" i="0" dirty="0">
                <a:effectLst/>
                <a:latin typeface="+mj-lt"/>
              </a:rPr>
              <a:t>визуальные загадки</a:t>
            </a:r>
            <a:endParaRPr lang="ru-RU" dirty="0"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4E75496-8FC1-E97F-5091-31B8E13C48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9027" y="1344746"/>
            <a:ext cx="7826829" cy="392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9829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319787-4AC0-C4E9-3D3D-F2852FF16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Список методической литературы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F4E6A5F-D5B2-3BD8-5D98-003AED64D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80" y="2473746"/>
            <a:ext cx="11535209" cy="233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3780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5C7DEF0-138D-56DE-3429-C65DF77D2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9058"/>
            <a:ext cx="12205339" cy="360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4241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7612B24-AD77-7516-9A43-1F4E63E52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-1"/>
            <a:ext cx="10091989" cy="693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4498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714E1D47-A795-8BF5-C8D4-52319363D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Определение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83C73E0-74D3-6CCA-63D6-FDAE2902B32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Креативность – это умение в необычном ключе рассматривать и оригинально решать проблемы.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Для </a:t>
            </a:r>
            <a:r>
              <a:rPr lang="ru-RU" dirty="0"/>
              <a:t>нестандартного решения задач должны быть задействованы творческие ресурсы человека, то есть психологическая подготовленность и определенная база знаний и навыков.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6504CB25-996D-EDC3-6990-792A90DFDA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1943" y="5167539"/>
            <a:ext cx="5181600" cy="11461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800" b="0" i="0" dirty="0">
                <a:solidFill>
                  <a:srgbClr val="1B1D1E"/>
                </a:solidFill>
                <a:effectLst/>
                <a:latin typeface="SourceSerifPro"/>
              </a:rPr>
              <a:t>Профессор кафедры педагогики начального образования и художественного развития ребенка Института детства Российского государственного педагогического университета им. А.И. Герцена.</a:t>
            </a:r>
            <a:endParaRPr lang="ru-RU" sz="1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C1A880B-4DBA-BE0A-B657-C5BF11B85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8144" y="1796144"/>
            <a:ext cx="2612569" cy="32657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726FB24-2489-CFEB-EA1D-9E20175433F4}"/>
              </a:ext>
            </a:extLst>
          </p:cNvPr>
          <p:cNvSpPr txBox="1"/>
          <p:nvPr/>
        </p:nvSpPr>
        <p:spPr>
          <a:xfrm>
            <a:off x="8980713" y="4001294"/>
            <a:ext cx="25792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i="0" dirty="0">
                <a:solidFill>
                  <a:srgbClr val="1B1D1E"/>
                </a:solidFill>
                <a:effectLst/>
                <a:latin typeface="SourceSansPro"/>
              </a:rPr>
              <a:t>Тамара Александровна </a:t>
            </a:r>
            <a:br>
              <a:rPr lang="ru-RU" b="1" i="0" dirty="0">
                <a:solidFill>
                  <a:srgbClr val="1B1D1E"/>
                </a:solidFill>
                <a:effectLst/>
                <a:latin typeface="SourceSansPro"/>
              </a:rPr>
            </a:br>
            <a:r>
              <a:rPr lang="ru-RU" b="1" i="0" dirty="0">
                <a:solidFill>
                  <a:srgbClr val="1B1D1E"/>
                </a:solidFill>
                <a:effectLst/>
                <a:latin typeface="SourceSansPro"/>
              </a:rPr>
              <a:t>Барышева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112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5E8744A-1487-9439-BB56-826A17AE88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80"/>
          <a:stretch/>
        </p:blipFill>
        <p:spPr>
          <a:xfrm>
            <a:off x="5506265" y="227532"/>
            <a:ext cx="5934622" cy="64029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895DCDC-0659-A270-016E-3FAC2811538A}"/>
              </a:ext>
            </a:extLst>
          </p:cNvPr>
          <p:cNvSpPr txBox="1"/>
          <p:nvPr/>
        </p:nvSpPr>
        <p:spPr>
          <a:xfrm>
            <a:off x="751113" y="3075057"/>
            <a:ext cx="45706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Креативность это…..</a:t>
            </a:r>
          </a:p>
        </p:txBody>
      </p:sp>
    </p:spTree>
    <p:extLst>
      <p:ext uri="{BB962C8B-B14F-4D97-AF65-F5344CB8AC3E}">
        <p14:creationId xmlns:p14="http://schemas.microsoft.com/office/powerpoint/2010/main" xmlns="" val="2883616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A6A82C-B0F8-1636-DB46-385AAA9CC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628" y="500062"/>
            <a:ext cx="11168743" cy="1325563"/>
          </a:xfrm>
        </p:spPr>
        <p:txBody>
          <a:bodyPr/>
          <a:lstStyle/>
          <a:p>
            <a:r>
              <a:rPr lang="ru-RU" dirty="0"/>
              <a:t>Технологии развития критического мышления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CDD1EC7-38D0-2AE6-72DF-2347834C8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628" y="1825625"/>
            <a:ext cx="11168742" cy="4705804"/>
          </a:xfrm>
        </p:spPr>
        <p:txBody>
          <a:bodyPr/>
          <a:lstStyle/>
          <a:p>
            <a:r>
              <a:rPr lang="ru-RU" dirty="0"/>
              <a:t>ТРИЗ</a:t>
            </a:r>
          </a:p>
          <a:p>
            <a:r>
              <a:rPr lang="ru-RU" dirty="0"/>
              <a:t>Методика 4К (критическое мышление, креативность, коммуникация, кооперация)</a:t>
            </a:r>
          </a:p>
          <a:p>
            <a:r>
              <a:rPr lang="ru-RU" dirty="0"/>
              <a:t>Кубик Блума</a:t>
            </a:r>
          </a:p>
          <a:p>
            <a:r>
              <a:rPr lang="ru-RU" dirty="0"/>
              <a:t>Метод ассоциаций</a:t>
            </a:r>
          </a:p>
          <a:p>
            <a:r>
              <a:rPr lang="ru-RU" dirty="0" err="1"/>
              <a:t>Друлы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3538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AC13A2-03AB-3903-1AD9-316FD5FBC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ТРИЗ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48C4346-4296-6F91-2B27-85DC2A81D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+mj-lt"/>
              </a:rPr>
              <a:t>набор методов решения задач и усовершенствования систем, в основе которых лежит креативный подход. </a:t>
            </a: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+mj-lt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+mj-lt"/>
              </a:rPr>
              <a:t>Пример:</a:t>
            </a:r>
            <a:endParaRPr lang="ru-RU" dirty="0"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48FD612-C53E-85EC-F4CA-CD60261763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0078"/>
          <a:stretch/>
        </p:blipFill>
        <p:spPr>
          <a:xfrm>
            <a:off x="243891" y="4001294"/>
            <a:ext cx="11109909" cy="108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0357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5633653-7096-3958-4B11-6ED0EC74A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45" y="1036762"/>
            <a:ext cx="11109909" cy="5451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640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D25B30-69A5-1EBF-8D68-8DF605ECC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Методика 4К (критическое мышление, креативность, коммуникация, кооперация)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7DA0ABD-D459-1ADF-8A93-1EAEA82AE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0" i="0" dirty="0">
                <a:effectLst/>
                <a:latin typeface="+mj-lt"/>
              </a:rPr>
              <a:t>это концепция, согласно которой у ребенка следует развивать четыре навыка: коммуникацию, кооперацию, креативность и критическое мышление.</a:t>
            </a:r>
          </a:p>
          <a:p>
            <a:pPr marL="0" indent="0">
              <a:buNone/>
            </a:pPr>
            <a:endParaRPr lang="ru-RU" b="0" i="0" dirty="0">
              <a:effectLst/>
              <a:latin typeface="+mj-lt"/>
            </a:endParaRPr>
          </a:p>
          <a:p>
            <a:pPr marL="0" indent="0">
              <a:buNone/>
            </a:pPr>
            <a:r>
              <a:rPr lang="ru-RU" b="0" i="0" dirty="0">
                <a:effectLst/>
                <a:latin typeface="+mj-lt"/>
              </a:rPr>
              <a:t>Креативность позволяет человеку находить нестандартные решения различных проблем. На работе или учебе этот навык просто необходим, поскольку мы постоянно сталкиваемся с задачами, которые не решаются рутинным путем. В личной жизни креативность поможет человеку открыть для себя множество путей для достижения целей.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58328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378</Words>
  <Application>Microsoft Office PowerPoint</Application>
  <PresentationFormat>Произвольный</PresentationFormat>
  <Paragraphs>60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Портрет выпускника по результатам требований образовательной программы</vt:lpstr>
      <vt:lpstr>Слайд 2</vt:lpstr>
      <vt:lpstr>Слайд 3</vt:lpstr>
      <vt:lpstr>Определение</vt:lpstr>
      <vt:lpstr>Слайд 5</vt:lpstr>
      <vt:lpstr>Технологии развития критического мышления</vt:lpstr>
      <vt:lpstr>ТРИЗ</vt:lpstr>
      <vt:lpstr>Слайд 8</vt:lpstr>
      <vt:lpstr>Методика 4К (критическое мышление, креативность, коммуникация, кооперация)</vt:lpstr>
      <vt:lpstr>Слайд 10</vt:lpstr>
      <vt:lpstr>Кубик Блума</vt:lpstr>
      <vt:lpstr>Метод ассоциаций</vt:lpstr>
      <vt:lpstr>Друлы</vt:lpstr>
      <vt:lpstr>Список методической литературы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Тут будет портрет выпускника по результатам требований образовательной программы</dc:title>
  <dc:creator>Ирина Бабушкина</dc:creator>
  <cp:lastModifiedBy>teacher</cp:lastModifiedBy>
  <cp:revision>9</cp:revision>
  <dcterms:created xsi:type="dcterms:W3CDTF">2024-03-05T05:00:03Z</dcterms:created>
  <dcterms:modified xsi:type="dcterms:W3CDTF">2024-03-06T07:11:36Z</dcterms:modified>
</cp:coreProperties>
</file>