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5" r:id="rId3"/>
    <p:sldId id="266" r:id="rId4"/>
    <p:sldId id="268" r:id="rId5"/>
    <p:sldId id="270" r:id="rId6"/>
    <p:sldId id="271" r:id="rId7"/>
    <p:sldId id="269" r:id="rId8"/>
    <p:sldId id="273" r:id="rId9"/>
    <p:sldId id="27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46" d="100"/>
          <a:sy n="46" d="100"/>
        </p:scale>
        <p:origin x="-614" y="-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30.03.2026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30.03.2026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30.03.2026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30.03.2026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30.03.2026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30.03.2026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71000"/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30.03.2026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8596" y="2571744"/>
            <a:ext cx="8286808" cy="1470025"/>
          </a:xfrm>
        </p:spPr>
        <p:txBody>
          <a:bodyPr>
            <a:no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Урок-практикум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4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Сочинение-рассуждение 27 задания ЕГЭ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с применением технологии «4К»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5500702"/>
            <a:ext cx="6400800" cy="900122"/>
          </a:xfrm>
        </p:spPr>
        <p:txBody>
          <a:bodyPr>
            <a:normAutofit/>
          </a:bodyPr>
          <a:lstStyle/>
          <a:p>
            <a:r>
              <a:rPr lang="ru-RU" sz="2400" dirty="0" smtClean="0">
                <a:solidFill>
                  <a:schemeClr val="bg1">
                    <a:lumMod val="8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Составитель: Кузнецова А.С., учитель русского языка и литературы</a:t>
            </a:r>
            <a:endParaRPr lang="ru-RU" sz="2400" dirty="0">
              <a:solidFill>
                <a:schemeClr val="bg1">
                  <a:lumMod val="8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929058" y="428604"/>
            <a:ext cx="5214942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Segoe Script" pitchFamily="34" charset="0"/>
                <a:ea typeface="Times New Roman" pitchFamily="18" charset="0"/>
                <a:cs typeface="Times New Roman" pitchFamily="18" charset="0"/>
              </a:rPr>
              <a:t>Невозможно хорошо выполнить ту работу, которую ты не умеешь делать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Segoe Script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1538" y="642918"/>
            <a:ext cx="7043758" cy="1000132"/>
          </a:xfr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2400" dirty="0" smtClean="0">
                <a:solidFill>
                  <a:schemeClr val="tx1"/>
                </a:solidFill>
                <a:latin typeface="Segoe Script" pitchFamily="34" charset="0"/>
                <a:ea typeface="Times New Roman" pitchFamily="18" charset="0"/>
                <a:cs typeface="Times New Roman" pitchFamily="18" charset="0"/>
              </a:rPr>
              <a:t>Технология «</a:t>
            </a:r>
            <a:r>
              <a:rPr lang="ru-RU" sz="2400" b="1" dirty="0" smtClean="0">
                <a:solidFill>
                  <a:schemeClr val="accent2"/>
                </a:solidFill>
                <a:latin typeface="Segoe Script" pitchFamily="34" charset="0"/>
                <a:ea typeface="Times New Roman" pitchFamily="18" charset="0"/>
                <a:cs typeface="Times New Roman" pitchFamily="18" charset="0"/>
              </a:rPr>
              <a:t>4К</a:t>
            </a:r>
            <a:r>
              <a:rPr lang="ru-RU" sz="2400" dirty="0" smtClean="0">
                <a:solidFill>
                  <a:schemeClr val="tx1"/>
                </a:solidFill>
                <a:latin typeface="Segoe Script" pitchFamily="34" charset="0"/>
                <a:ea typeface="Times New Roman" pitchFamily="18" charset="0"/>
                <a:cs typeface="Times New Roman" pitchFamily="18" charset="0"/>
              </a:rPr>
              <a:t>» на уроках русского языка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00034" y="2143116"/>
            <a:ext cx="1571636" cy="64633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ритическое мышление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500298" y="2285992"/>
            <a:ext cx="1785950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реативность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643438" y="2285992"/>
            <a:ext cx="1785950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оммуникация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715140" y="2285992"/>
            <a:ext cx="1857388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ооперация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2" name="Прямая со стрелкой 11"/>
          <p:cNvCxnSpPr>
            <a:stCxn id="2" idx="2"/>
            <a:endCxn id="4" idx="0"/>
          </p:cNvCxnSpPr>
          <p:nvPr/>
        </p:nvCxnSpPr>
        <p:spPr>
          <a:xfrm rot="5400000">
            <a:off x="2689602" y="239301"/>
            <a:ext cx="500066" cy="3307565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>
            <a:stCxn id="2" idx="2"/>
            <a:endCxn id="5" idx="0"/>
          </p:cNvCxnSpPr>
          <p:nvPr/>
        </p:nvCxnSpPr>
        <p:spPr>
          <a:xfrm rot="5400000">
            <a:off x="3671874" y="1364449"/>
            <a:ext cx="642942" cy="1200144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>
            <a:stCxn id="2" idx="2"/>
            <a:endCxn id="6" idx="0"/>
          </p:cNvCxnSpPr>
          <p:nvPr/>
        </p:nvCxnSpPr>
        <p:spPr>
          <a:xfrm rot="16200000" flipH="1">
            <a:off x="4743444" y="1493023"/>
            <a:ext cx="642942" cy="942996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>
            <a:stCxn id="2" idx="2"/>
            <a:endCxn id="7" idx="0"/>
          </p:cNvCxnSpPr>
          <p:nvPr/>
        </p:nvCxnSpPr>
        <p:spPr>
          <a:xfrm rot="16200000" flipH="1">
            <a:off x="5797154" y="439312"/>
            <a:ext cx="642942" cy="3050417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357158" y="3143248"/>
            <a:ext cx="178595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Font typeface="Arial" pitchFamily="34" charset="0"/>
              <a:buChar char="•"/>
            </a:pPr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Анализ текстов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>
              <a:buFont typeface="Arial" pitchFamily="34" charset="0"/>
              <a:buChar char="•"/>
            </a:pPr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Создание собственных текстов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algn="ctr">
              <a:buFont typeface="Arial" pitchFamily="34" charset="0"/>
              <a:buChar char="•"/>
            </a:pPr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Использование проблемных ситуаций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357422" y="3071810"/>
            <a:ext cx="1928826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Font typeface="Arial" pitchFamily="34" charset="0"/>
              <a:buChar char="•"/>
            </a:pPr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Творческие проекты. </a:t>
            </a:r>
          </a:p>
          <a:p>
            <a:pPr algn="ctr">
              <a:buFont typeface="Arial" pitchFamily="34" charset="0"/>
              <a:buChar char="•"/>
            </a:pPr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Использование нестандартных форм работы. </a:t>
            </a:r>
          </a:p>
          <a:p>
            <a:pPr algn="ctr">
              <a:buFont typeface="Arial" pitchFamily="34" charset="0"/>
              <a:buChar char="•"/>
            </a:pPr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Развитие воображения. </a:t>
            </a:r>
          </a:p>
          <a:p>
            <a:pPr algn="ctr">
              <a:buFont typeface="Arial" pitchFamily="34" charset="0"/>
              <a:buChar char="•"/>
            </a:pPr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Приём «Ключевые слова», «Древо ассоциаций» 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4572000" y="2928934"/>
            <a:ext cx="1928826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Font typeface="Arial" pitchFamily="34" charset="0"/>
              <a:buChar char="•"/>
            </a:pPr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Устные формы работы. </a:t>
            </a:r>
          </a:p>
          <a:p>
            <a:pPr algn="ctr">
              <a:buFont typeface="Arial" pitchFamily="34" charset="0"/>
              <a:buChar char="•"/>
            </a:pPr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Письменные формы работы. </a:t>
            </a:r>
          </a:p>
          <a:p>
            <a:pPr algn="ctr">
              <a:buFont typeface="Arial" pitchFamily="34" charset="0"/>
              <a:buChar char="•"/>
            </a:pPr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Использование современных технологий. </a:t>
            </a:r>
          </a:p>
          <a:p>
            <a:pPr algn="ctr">
              <a:buFont typeface="Arial" pitchFamily="34" charset="0"/>
              <a:buChar char="•"/>
            </a:pPr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Задания, требующие сопоставления разных точек зрения. </a:t>
            </a:r>
          </a:p>
          <a:p>
            <a:pPr algn="ctr">
              <a:buFont typeface="Arial" pitchFamily="34" charset="0"/>
              <a:buChar char="•"/>
            </a:pPr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6858016" y="3071810"/>
            <a:ext cx="178595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Font typeface="Arial" pitchFamily="34" charset="0"/>
              <a:buChar char="•"/>
            </a:pPr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Групповые проекты. </a:t>
            </a:r>
          </a:p>
          <a:p>
            <a:pPr algn="ctr">
              <a:buFont typeface="Arial" pitchFamily="34" charset="0"/>
              <a:buChar char="•"/>
            </a:pPr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Дискуссии и дебаты. </a:t>
            </a:r>
          </a:p>
          <a:p>
            <a:pPr algn="ctr">
              <a:buFont typeface="Arial" pitchFamily="34" charset="0"/>
              <a:buChar char="•"/>
            </a:pPr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Работа в парах. </a:t>
            </a:r>
          </a:p>
          <a:p>
            <a:pPr algn="ctr">
              <a:buFont typeface="Arial" pitchFamily="34" charset="0"/>
              <a:buChar char="•"/>
            </a:pPr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Составление кластера в группах.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ru-RU" dirty="0" smtClean="0">
                <a:solidFill>
                  <a:schemeClr val="bg1"/>
                </a:solidFill>
                <a:latin typeface="Segoe Script" pitchFamily="34" charset="0"/>
              </a:rPr>
              <a:t>Этапы урока</a:t>
            </a:r>
            <a:endParaRPr lang="ru-RU" dirty="0">
              <a:solidFill>
                <a:schemeClr val="bg1"/>
              </a:solidFill>
              <a:latin typeface="Segoe Script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928802"/>
            <a:ext cx="8229600" cy="4525963"/>
          </a:xfrm>
        </p:spPr>
        <p:txBody>
          <a:bodyPr>
            <a:normAutofit/>
          </a:bodyPr>
          <a:lstStyle/>
          <a:p>
            <a:pPr marL="514350" indent="-514350">
              <a:buAutoNum type="arabicPeriod"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Мотивационная часть (самоопределение)</a:t>
            </a:r>
          </a:p>
          <a:p>
            <a:pPr marL="514350" indent="-514350">
              <a:buAutoNum type="arabicPeriod"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Определение целей урока </a:t>
            </a:r>
          </a:p>
          <a:p>
            <a:pPr marL="514350" indent="-514350">
              <a:buAutoNum type="arabicPeriod"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Основная часть</a:t>
            </a:r>
          </a:p>
          <a:p>
            <a:pPr marL="514350" indent="-514350">
              <a:buNone/>
            </a:pP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3.1. Подготовительная работа к восприятию текста</a:t>
            </a:r>
          </a:p>
          <a:p>
            <a:pPr marL="514350" indent="-514350">
              <a:buNone/>
            </a:pP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3.2. Работа с текстом</a:t>
            </a:r>
          </a:p>
          <a:p>
            <a:pPr marL="514350" indent="-514350">
              <a:buNone/>
            </a:pP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3.3. Написание фрагмента сочинения</a:t>
            </a:r>
          </a:p>
          <a:p>
            <a:pPr marL="514350" indent="-514350">
              <a:buNone/>
            </a:pP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4. 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Рефлексия</a:t>
            </a:r>
          </a:p>
          <a:p>
            <a:pPr>
              <a:buNone/>
            </a:pPr>
            <a:endParaRPr lang="ru-RU" sz="2800" dirty="0" smtClean="0"/>
          </a:p>
          <a:p>
            <a:pPr>
              <a:buNone/>
            </a:pP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29068" y="500042"/>
            <a:ext cx="5114932" cy="1225536"/>
          </a:xfrm>
        </p:spPr>
        <p:txBody>
          <a:bodyPr>
            <a:normAutofit/>
          </a:bodyPr>
          <a:lstStyle/>
          <a:p>
            <a:pPr algn="r"/>
            <a:r>
              <a:rPr lang="ru-RU" sz="3600" dirty="0" smtClean="0">
                <a:solidFill>
                  <a:schemeClr val="bg1"/>
                </a:solidFill>
                <a:latin typeface="Segoe Script" pitchFamily="34" charset="0"/>
              </a:rPr>
              <a:t>2. Определение целей урока</a:t>
            </a:r>
            <a:endParaRPr lang="ru-RU" sz="3600" dirty="0">
              <a:solidFill>
                <a:schemeClr val="bg1"/>
              </a:solidFill>
              <a:latin typeface="Segoe Script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214422"/>
            <a:ext cx="5572164" cy="1000132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85000" lnSpcReduction="20000"/>
          </a:bodyPr>
          <a:lstStyle/>
          <a:p>
            <a:pPr algn="ctr">
              <a:buNone/>
            </a:pPr>
            <a:r>
              <a:rPr lang="ru-RU" sz="2800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Главный вопрос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«Какие затруднения чаще всего возникают у вас при написании сочинения-рассуждения?»</a:t>
            </a:r>
          </a:p>
          <a:p>
            <a:pPr algn="just">
              <a:buNone/>
            </a:pP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506" name="AutoShape 2" descr="Picture backgroun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1510" name="Picture 6" descr="Picture background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7653404">
            <a:off x="87609" y="1083708"/>
            <a:ext cx="528627" cy="533967"/>
          </a:xfrm>
          <a:prstGeom prst="rect">
            <a:avLst/>
          </a:prstGeom>
          <a:noFill/>
        </p:spPr>
      </p:pic>
      <p:pic>
        <p:nvPicPr>
          <p:cNvPr id="21511" name="Picture 7"/>
          <p:cNvPicPr>
            <a:picLocks noChangeAspect="1" noChangeArrowheads="1"/>
          </p:cNvPicPr>
          <p:nvPr/>
        </p:nvPicPr>
        <p:blipFill>
          <a:blip r:embed="rId3"/>
          <a:srcRect l="15942" t="30957" r="25810" b="16308"/>
          <a:stretch>
            <a:fillRect/>
          </a:stretch>
        </p:blipFill>
        <p:spPr bwMode="auto">
          <a:xfrm>
            <a:off x="1142976" y="2357430"/>
            <a:ext cx="5786478" cy="3929090"/>
          </a:xfrm>
          <a:prstGeom prst="rect">
            <a:avLst/>
          </a:prstGeom>
          <a:noFill/>
          <a:ln w="9525">
            <a:solidFill>
              <a:schemeClr val="accent6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29026" y="785794"/>
            <a:ext cx="5214974" cy="642942"/>
          </a:xfrm>
        </p:spPr>
        <p:txBody>
          <a:bodyPr>
            <a:noAutofit/>
          </a:bodyPr>
          <a:lstStyle/>
          <a:p>
            <a:pPr algn="r"/>
            <a:r>
              <a:rPr lang="ru-RU" sz="2800" dirty="0" smtClean="0">
                <a:solidFill>
                  <a:schemeClr val="bg1"/>
                </a:solidFill>
                <a:latin typeface="Segoe Script" pitchFamily="34" charset="0"/>
              </a:rPr>
              <a:t>3.1. Подготовительная работа к восприятию текста </a:t>
            </a:r>
            <a:endParaRPr lang="ru-RU" sz="2800" dirty="0">
              <a:solidFill>
                <a:schemeClr val="bg1"/>
              </a:solidFill>
              <a:latin typeface="Segoe Script" pitchFamily="34" charset="0"/>
            </a:endParaRPr>
          </a:p>
        </p:txBody>
      </p:sp>
      <p:sp>
        <p:nvSpPr>
          <p:cNvPr id="21506" name="AutoShape 2" descr="Picture backgroun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1511" name="Picture 7"/>
          <p:cNvPicPr>
            <a:picLocks noChangeAspect="1" noChangeArrowheads="1"/>
          </p:cNvPicPr>
          <p:nvPr/>
        </p:nvPicPr>
        <p:blipFill>
          <a:blip r:embed="rId2"/>
          <a:srcRect l="15942" t="30957" r="25810" b="16308"/>
          <a:stretch>
            <a:fillRect/>
          </a:stretch>
        </p:blipFill>
        <p:spPr bwMode="auto">
          <a:xfrm>
            <a:off x="285720" y="1428736"/>
            <a:ext cx="5786478" cy="3929090"/>
          </a:xfrm>
          <a:prstGeom prst="rect">
            <a:avLst/>
          </a:prstGeom>
          <a:noFill/>
          <a:ln w="9525">
            <a:solidFill>
              <a:schemeClr val="accent6"/>
            </a:solidFill>
            <a:miter lim="800000"/>
            <a:headEnd/>
            <a:tailEnd/>
          </a:ln>
          <a:effectLst/>
        </p:spPr>
      </p:pic>
      <p:grpSp>
        <p:nvGrpSpPr>
          <p:cNvPr id="12" name="Группа 11"/>
          <p:cNvGrpSpPr/>
          <p:nvPr/>
        </p:nvGrpSpPr>
        <p:grpSpPr>
          <a:xfrm>
            <a:off x="3363479" y="2786058"/>
            <a:ext cx="5447572" cy="3786214"/>
            <a:chOff x="3363479" y="2786058"/>
            <a:chExt cx="5447572" cy="3786214"/>
          </a:xfrm>
        </p:grpSpPr>
        <p:pic>
          <p:nvPicPr>
            <p:cNvPr id="9" name="Picture 2" descr="Picture background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4071934" y="3261635"/>
              <a:ext cx="4000528" cy="2667019"/>
            </a:xfrm>
            <a:prstGeom prst="rect">
              <a:avLst/>
            </a:prstGeom>
            <a:noFill/>
          </p:spPr>
        </p:pic>
        <p:pic>
          <p:nvPicPr>
            <p:cNvPr id="10" name="Picture 4" descr="Picture background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363479" y="4929198"/>
              <a:ext cx="1502812" cy="1643074"/>
            </a:xfrm>
            <a:prstGeom prst="rect">
              <a:avLst/>
            </a:prstGeom>
            <a:noFill/>
          </p:spPr>
        </p:pic>
        <p:pic>
          <p:nvPicPr>
            <p:cNvPr id="11" name="Picture 12" descr="Picture background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7010813" y="4107358"/>
              <a:ext cx="1800238" cy="1200158"/>
            </a:xfrm>
            <a:prstGeom prst="rect">
              <a:avLst/>
            </a:prstGeom>
            <a:noFill/>
          </p:spPr>
        </p:pic>
        <p:sp>
          <p:nvSpPr>
            <p:cNvPr id="16" name="Прямоугольник 15"/>
            <p:cNvSpPr/>
            <p:nvPr/>
          </p:nvSpPr>
          <p:spPr>
            <a:xfrm>
              <a:off x="4572000" y="2786058"/>
              <a:ext cx="4000528" cy="738664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/>
              <a:r>
                <a:rPr lang="ru-RU" sz="1400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Советский и российский писатель, журналист, фотокорреспондент, путешественник Василий Михайлович Песков</a:t>
              </a:r>
              <a:endParaRPr 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pic>
          <p:nvPicPr>
            <p:cNvPr id="17" name="Picture 6" descr="Picture background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20424857">
              <a:off x="8271551" y="3198667"/>
              <a:ext cx="400462" cy="404507"/>
            </a:xfrm>
            <a:prstGeom prst="rect">
              <a:avLst/>
            </a:prstGeom>
            <a:noFill/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29026" y="785794"/>
            <a:ext cx="5214974" cy="642942"/>
          </a:xfrm>
        </p:spPr>
        <p:txBody>
          <a:bodyPr>
            <a:noAutofit/>
          </a:bodyPr>
          <a:lstStyle/>
          <a:p>
            <a:pPr algn="r"/>
            <a:r>
              <a:rPr lang="ru-RU" sz="2800" dirty="0" smtClean="0">
                <a:solidFill>
                  <a:schemeClr val="bg1"/>
                </a:solidFill>
                <a:latin typeface="Segoe Script" pitchFamily="34" charset="0"/>
              </a:rPr>
              <a:t>Работа с текстом</a:t>
            </a:r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2800" dirty="0">
              <a:solidFill>
                <a:schemeClr val="bg1"/>
              </a:solidFill>
              <a:latin typeface="Segoe Script" pitchFamily="34" charset="0"/>
            </a:endParaRPr>
          </a:p>
        </p:txBody>
      </p:sp>
      <p:sp>
        <p:nvSpPr>
          <p:cNvPr id="21506" name="AutoShape 2" descr="Picture backgroun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/>
          <a:srcRect l="14843" t="29492" r="11548" b="13379"/>
          <a:stretch>
            <a:fillRect/>
          </a:stretch>
        </p:blipFill>
        <p:spPr bwMode="auto">
          <a:xfrm>
            <a:off x="285720" y="1571612"/>
            <a:ext cx="5645434" cy="3286148"/>
          </a:xfrm>
          <a:prstGeom prst="rect">
            <a:avLst/>
          </a:prstGeom>
          <a:noFill/>
          <a:ln w="9525">
            <a:solidFill>
              <a:schemeClr val="accent6"/>
            </a:solidFill>
            <a:miter lim="800000"/>
            <a:headEnd/>
            <a:tailEnd/>
          </a:ln>
          <a:effectLst/>
        </p:spPr>
      </p:pic>
      <p:sp>
        <p:nvSpPr>
          <p:cNvPr id="12" name="Овал 11"/>
          <p:cNvSpPr/>
          <p:nvPr/>
        </p:nvSpPr>
        <p:spPr>
          <a:xfrm>
            <a:off x="2786050" y="2285992"/>
            <a:ext cx="642942" cy="1357322"/>
          </a:xfrm>
          <a:prstGeom prst="ellipse">
            <a:avLst/>
          </a:prstGeom>
          <a:noFill/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4" name="Прямая со стрелкой 13"/>
          <p:cNvCxnSpPr>
            <a:endCxn id="12" idx="2"/>
          </p:cNvCxnSpPr>
          <p:nvPr/>
        </p:nvCxnSpPr>
        <p:spPr>
          <a:xfrm rot="16200000" flipH="1">
            <a:off x="1375150" y="1553752"/>
            <a:ext cx="1607355" cy="1214446"/>
          </a:xfrm>
          <a:prstGeom prst="straightConnector1">
            <a:avLst/>
          </a:prstGeom>
          <a:ln>
            <a:solidFill>
              <a:schemeClr val="accent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214282" y="785794"/>
            <a:ext cx="2714644" cy="584775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Проблемный вопрос (тема сочинения)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643570" y="4143380"/>
            <a:ext cx="3000396" cy="2031325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-  Материал для авторской позиции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- Средства выразительности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- Примеры, подтверждающие авторскую позицию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" name="Picture 6" descr="Picture background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0424857">
            <a:off x="8223075" y="3935681"/>
            <a:ext cx="564028" cy="569725"/>
          </a:xfrm>
          <a:prstGeom prst="rect">
            <a:avLst/>
          </a:prstGeom>
          <a:noFill/>
        </p:spPr>
      </p:pic>
      <p:sp>
        <p:nvSpPr>
          <p:cNvPr id="19" name="Прямоугольник 18"/>
          <p:cNvSpPr/>
          <p:nvPr/>
        </p:nvSpPr>
        <p:spPr>
          <a:xfrm>
            <a:off x="5857884" y="4286256"/>
            <a:ext cx="571504" cy="142876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5857884" y="4857760"/>
            <a:ext cx="571504" cy="142876"/>
          </a:xfrm>
          <a:prstGeom prst="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5857884" y="5357826"/>
            <a:ext cx="571504" cy="142876"/>
          </a:xfrm>
          <a:prstGeom prst="rect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/>
          <a:srcRect l="11548" t="33887" r="11548" b="33886"/>
          <a:stretch>
            <a:fillRect/>
          </a:stretch>
        </p:blipFill>
        <p:spPr bwMode="auto">
          <a:xfrm>
            <a:off x="214282" y="2214554"/>
            <a:ext cx="8637504" cy="2714644"/>
          </a:xfrm>
          <a:prstGeom prst="rect">
            <a:avLst/>
          </a:prstGeom>
          <a:noFill/>
          <a:ln w="9525">
            <a:solidFill>
              <a:srgbClr val="92D050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1538" y="642918"/>
            <a:ext cx="7043758" cy="1000132"/>
          </a:xfr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2400" dirty="0" smtClean="0">
                <a:solidFill>
                  <a:schemeClr val="tx1"/>
                </a:solidFill>
                <a:latin typeface="Segoe Script" pitchFamily="34" charset="0"/>
                <a:ea typeface="Times New Roman" pitchFamily="18" charset="0"/>
                <a:cs typeface="Times New Roman" pitchFamily="18" charset="0"/>
              </a:rPr>
              <a:t>Технология «</a:t>
            </a:r>
            <a:r>
              <a:rPr lang="ru-RU" sz="2400" b="1" dirty="0" smtClean="0">
                <a:solidFill>
                  <a:schemeClr val="accent2"/>
                </a:solidFill>
                <a:latin typeface="Segoe Script" pitchFamily="34" charset="0"/>
                <a:ea typeface="Times New Roman" pitchFamily="18" charset="0"/>
                <a:cs typeface="Times New Roman" pitchFamily="18" charset="0"/>
              </a:rPr>
              <a:t>4К</a:t>
            </a:r>
            <a:r>
              <a:rPr lang="ru-RU" sz="2400" dirty="0" smtClean="0">
                <a:solidFill>
                  <a:schemeClr val="tx1"/>
                </a:solidFill>
                <a:latin typeface="Segoe Script" pitchFamily="34" charset="0"/>
                <a:ea typeface="Times New Roman" pitchFamily="18" charset="0"/>
                <a:cs typeface="Times New Roman" pitchFamily="18" charset="0"/>
              </a:rPr>
              <a:t>» на уроках русского языка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00034" y="2143116"/>
            <a:ext cx="1571636" cy="64633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ритическое мышление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500298" y="2285992"/>
            <a:ext cx="1785950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реативность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643438" y="2285992"/>
            <a:ext cx="1785950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оммуникация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715140" y="2285992"/>
            <a:ext cx="1857388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ооперация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2" name="Прямая со стрелкой 11"/>
          <p:cNvCxnSpPr>
            <a:stCxn id="2" idx="2"/>
            <a:endCxn id="4" idx="0"/>
          </p:cNvCxnSpPr>
          <p:nvPr/>
        </p:nvCxnSpPr>
        <p:spPr>
          <a:xfrm rot="5400000">
            <a:off x="2689602" y="239301"/>
            <a:ext cx="500066" cy="3307565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>
            <a:stCxn id="2" idx="2"/>
            <a:endCxn id="5" idx="0"/>
          </p:cNvCxnSpPr>
          <p:nvPr/>
        </p:nvCxnSpPr>
        <p:spPr>
          <a:xfrm rot="5400000">
            <a:off x="3671874" y="1364449"/>
            <a:ext cx="642942" cy="1200144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>
            <a:stCxn id="2" idx="2"/>
            <a:endCxn id="6" idx="0"/>
          </p:cNvCxnSpPr>
          <p:nvPr/>
        </p:nvCxnSpPr>
        <p:spPr>
          <a:xfrm rot="16200000" flipH="1">
            <a:off x="4743444" y="1493023"/>
            <a:ext cx="642942" cy="942996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>
            <a:stCxn id="2" idx="2"/>
            <a:endCxn id="7" idx="0"/>
          </p:cNvCxnSpPr>
          <p:nvPr/>
        </p:nvCxnSpPr>
        <p:spPr>
          <a:xfrm rot="16200000" flipH="1">
            <a:off x="5797154" y="439312"/>
            <a:ext cx="642942" cy="3050417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357158" y="3143248"/>
            <a:ext cx="178595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Font typeface="Arial" pitchFamily="34" charset="0"/>
              <a:buChar char="•"/>
            </a:pPr>
            <a:r>
              <a:rPr lang="ru-RU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Анализ текстов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>
              <a:buFont typeface="Arial" pitchFamily="34" charset="0"/>
              <a:buChar char="•"/>
            </a:pPr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Создание собственных текстов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algn="ctr">
              <a:buFont typeface="Arial" pitchFamily="34" charset="0"/>
              <a:buChar char="•"/>
            </a:pPr>
            <a:r>
              <a:rPr lang="ru-RU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Использование проблемных ситуаций. </a:t>
            </a:r>
            <a:endParaRPr lang="ru-RU" b="1" dirty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357422" y="3071810"/>
            <a:ext cx="1928826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Font typeface="Arial" pitchFamily="34" charset="0"/>
              <a:buChar char="•"/>
            </a:pPr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Творческие проекты. </a:t>
            </a:r>
          </a:p>
          <a:p>
            <a:pPr algn="ctr">
              <a:buFont typeface="Arial" pitchFamily="34" charset="0"/>
              <a:buChar char="•"/>
            </a:pPr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Использование нестандартных форм работы. </a:t>
            </a:r>
          </a:p>
          <a:p>
            <a:pPr algn="ctr">
              <a:buFont typeface="Arial" pitchFamily="34" charset="0"/>
              <a:buChar char="•"/>
            </a:pPr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Развитие воображения. </a:t>
            </a:r>
          </a:p>
          <a:p>
            <a:pPr algn="ctr">
              <a:buFont typeface="Arial" pitchFamily="34" charset="0"/>
              <a:buChar char="•"/>
            </a:pPr>
            <a:r>
              <a:rPr lang="ru-RU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Приём</a:t>
            </a:r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«Ключевые слова», </a:t>
            </a:r>
            <a:r>
              <a:rPr lang="ru-RU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«Древо ассоциаций» 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4572000" y="2928934"/>
            <a:ext cx="1928826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Font typeface="Arial" pitchFamily="34" charset="0"/>
              <a:buChar char="•"/>
            </a:pPr>
            <a:r>
              <a:rPr lang="ru-RU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Устные формы работы. </a:t>
            </a:r>
          </a:p>
          <a:p>
            <a:pPr algn="ctr">
              <a:buFont typeface="Arial" pitchFamily="34" charset="0"/>
              <a:buChar char="•"/>
            </a:pPr>
            <a:r>
              <a:rPr lang="ru-RU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Письменные формы работы. </a:t>
            </a:r>
          </a:p>
          <a:p>
            <a:pPr algn="ctr">
              <a:buFont typeface="Arial" pitchFamily="34" charset="0"/>
              <a:buChar char="•"/>
            </a:pPr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Использование современных технологий. </a:t>
            </a:r>
          </a:p>
          <a:p>
            <a:pPr algn="ctr">
              <a:buFont typeface="Arial" pitchFamily="34" charset="0"/>
              <a:buChar char="•"/>
            </a:pPr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Задания, требующие сопоставления разных точек зрения. </a:t>
            </a:r>
          </a:p>
          <a:p>
            <a:pPr algn="ctr">
              <a:buFont typeface="Arial" pitchFamily="34" charset="0"/>
              <a:buChar char="•"/>
            </a:pPr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6858016" y="3071810"/>
            <a:ext cx="178595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Font typeface="Arial" pitchFamily="34" charset="0"/>
              <a:buChar char="•"/>
            </a:pPr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Групповые проекты. </a:t>
            </a:r>
          </a:p>
          <a:p>
            <a:pPr algn="ctr">
              <a:buFont typeface="Arial" pitchFamily="34" charset="0"/>
              <a:buChar char="•"/>
            </a:pPr>
            <a:r>
              <a:rPr lang="ru-RU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Дискуссии и дебаты. </a:t>
            </a:r>
          </a:p>
          <a:p>
            <a:pPr algn="ctr">
              <a:buFont typeface="Arial" pitchFamily="34" charset="0"/>
              <a:buChar char="•"/>
            </a:pPr>
            <a:r>
              <a:rPr lang="ru-RU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Работа в парах. </a:t>
            </a:r>
          </a:p>
          <a:p>
            <a:pPr algn="ctr">
              <a:buFont typeface="Arial" pitchFamily="34" charset="0"/>
              <a:buChar char="•"/>
            </a:pPr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Составление кластера в группах.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8596" y="2571744"/>
            <a:ext cx="8286808" cy="1470025"/>
          </a:xfrm>
        </p:spPr>
        <p:txBody>
          <a:bodyPr>
            <a:no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Урок-практикум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4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Сочинение-рассуждение 27 задания ЕГЭ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с применением технологии «4К»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5500702"/>
            <a:ext cx="6400800" cy="900122"/>
          </a:xfrm>
        </p:spPr>
        <p:txBody>
          <a:bodyPr>
            <a:normAutofit/>
          </a:bodyPr>
          <a:lstStyle/>
          <a:p>
            <a:r>
              <a:rPr lang="ru-RU" sz="2400" dirty="0" smtClean="0">
                <a:solidFill>
                  <a:schemeClr val="bg1">
                    <a:lumMod val="8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Составитель: Кузнецова А.С., учитель русского языка и литературы</a:t>
            </a:r>
            <a:endParaRPr lang="ru-RU" sz="2400" dirty="0">
              <a:solidFill>
                <a:schemeClr val="bg1">
                  <a:lumMod val="8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929058" y="428604"/>
            <a:ext cx="5214942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Segoe Script" pitchFamily="34" charset="0"/>
                <a:ea typeface="Times New Roman" pitchFamily="18" charset="0"/>
                <a:cs typeface="Times New Roman" pitchFamily="18" charset="0"/>
              </a:rPr>
              <a:t>Невозможно хорошо выполнить ту работу, которую ты не умеешь делать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Segoe Script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</TotalTime>
  <Words>304</Words>
  <PresentationFormat>Экран (4:3)</PresentationFormat>
  <Paragraphs>65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Урок-практикум  Сочинение-рассуждение 27 задания ЕГЭ с применением технологии «4К»</vt:lpstr>
      <vt:lpstr>Технология «4К» на уроках русского языка</vt:lpstr>
      <vt:lpstr>Этапы урока</vt:lpstr>
      <vt:lpstr>2. Определение целей урока</vt:lpstr>
      <vt:lpstr>3.1. Подготовительная работа к восприятию текста </vt:lpstr>
      <vt:lpstr>Работа с текстом </vt:lpstr>
      <vt:lpstr>Слайд 7</vt:lpstr>
      <vt:lpstr>Технология «4К» на уроках русского языка</vt:lpstr>
      <vt:lpstr>Урок-практикум  Сочинение-рассуждение 27 задания ЕГЭ с применением технологии «4К»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Урок-практикум  Сочинение-рассуждение 27 задания ЕГЭ</dc:title>
  <dc:creator>Учитель</dc:creator>
  <cp:lastModifiedBy>teacher</cp:lastModifiedBy>
  <cp:revision>22</cp:revision>
  <dcterms:created xsi:type="dcterms:W3CDTF">2025-12-15T10:02:53Z</dcterms:created>
  <dcterms:modified xsi:type="dcterms:W3CDTF">2026-03-30T09:38:35Z</dcterms:modified>
</cp:coreProperties>
</file>