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74" r:id="rId2"/>
    <p:sldId id="653" r:id="rId3"/>
    <p:sldId id="938" r:id="rId4"/>
    <p:sldId id="937" r:id="rId5"/>
    <p:sldId id="939" r:id="rId6"/>
    <p:sldId id="594" r:id="rId7"/>
    <p:sldId id="936" r:id="rId8"/>
    <p:sldId id="646" r:id="rId9"/>
    <p:sldId id="708" r:id="rId10"/>
    <p:sldId id="941" r:id="rId11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845"/>
    <a:srgbClr val="D18D66"/>
    <a:srgbClr val="C4B16A"/>
    <a:srgbClr val="E8E8E8"/>
    <a:srgbClr val="E4E4E4"/>
    <a:srgbClr val="F5EFDF"/>
    <a:srgbClr val="D8CB9C"/>
    <a:srgbClr val="EBDEBF"/>
    <a:srgbClr val="FEE5CA"/>
    <a:srgbClr val="C7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1935" autoAdjust="0"/>
  </p:normalViewPr>
  <p:slideViewPr>
    <p:cSldViewPr snapToObjects="1">
      <p:cViewPr>
        <p:scale>
          <a:sx n="122" d="100"/>
          <a:sy n="122" d="100"/>
        </p:scale>
        <p:origin x="-54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EE799-9078-4F4F-9A94-9668832D8D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F8051-B01A-48E3-9165-A05646646545}">
      <dgm:prSet/>
      <dgm:spPr/>
      <dgm:t>
        <a:bodyPr/>
        <a:lstStyle/>
        <a:p>
          <a:pPr rtl="0"/>
          <a:r>
            <a:rPr lang="ru-RU" b="1" dirty="0" smtClean="0"/>
            <a:t>Попробовать себя в профессии через проектную деятельность в определенном направлении</a:t>
          </a:r>
          <a:endParaRPr lang="ru-RU" b="1" dirty="0"/>
        </a:p>
      </dgm:t>
    </dgm:pt>
    <dgm:pt modelId="{E92FDC5F-4E03-44FE-841C-927C3CD8081D}" type="parTrans" cxnId="{CD763AE5-A9F9-4BAF-8442-21555479D5A5}">
      <dgm:prSet/>
      <dgm:spPr/>
      <dgm:t>
        <a:bodyPr/>
        <a:lstStyle/>
        <a:p>
          <a:endParaRPr lang="ru-RU"/>
        </a:p>
      </dgm:t>
    </dgm:pt>
    <dgm:pt modelId="{5CE60965-EA9A-4EA3-950A-219B2A34D609}" type="sibTrans" cxnId="{CD763AE5-A9F9-4BAF-8442-21555479D5A5}">
      <dgm:prSet/>
      <dgm:spPr/>
      <dgm:t>
        <a:bodyPr/>
        <a:lstStyle/>
        <a:p>
          <a:endParaRPr lang="ru-RU"/>
        </a:p>
      </dgm:t>
    </dgm:pt>
    <dgm:pt modelId="{2AAA468F-EC1D-43EE-BC2D-B6F393164F5D}" type="pres">
      <dgm:prSet presAssocID="{895EE799-9078-4F4F-9A94-9668832D8D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FD172-6EB4-4330-A49E-B32DD8A1ADD6}" type="pres">
      <dgm:prSet presAssocID="{9C8F8051-B01A-48E3-9165-A05646646545}" presName="linNode" presStyleCnt="0"/>
      <dgm:spPr/>
    </dgm:pt>
    <dgm:pt modelId="{339BE179-8DD5-49D3-9891-C93E1D01BFB6}" type="pres">
      <dgm:prSet presAssocID="{9C8F8051-B01A-48E3-9165-A05646646545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91EB6-DF15-4B3A-9CB4-31A41CB7CABA}" type="presOf" srcId="{895EE799-9078-4F4F-9A94-9668832D8D75}" destId="{2AAA468F-EC1D-43EE-BC2D-B6F393164F5D}" srcOrd="0" destOrd="0" presId="urn:microsoft.com/office/officeart/2005/8/layout/vList5"/>
    <dgm:cxn modelId="{0C14F4CF-2294-4ACD-9FE9-B78C1A03FD39}" type="presOf" srcId="{9C8F8051-B01A-48E3-9165-A05646646545}" destId="{339BE179-8DD5-49D3-9891-C93E1D01BFB6}" srcOrd="0" destOrd="0" presId="urn:microsoft.com/office/officeart/2005/8/layout/vList5"/>
    <dgm:cxn modelId="{CD763AE5-A9F9-4BAF-8442-21555479D5A5}" srcId="{895EE799-9078-4F4F-9A94-9668832D8D75}" destId="{9C8F8051-B01A-48E3-9165-A05646646545}" srcOrd="0" destOrd="0" parTransId="{E92FDC5F-4E03-44FE-841C-927C3CD8081D}" sibTransId="{5CE60965-EA9A-4EA3-950A-219B2A34D609}"/>
    <dgm:cxn modelId="{233C80B6-7C93-41B3-88DF-93E3098194C7}" type="presParOf" srcId="{2AAA468F-EC1D-43EE-BC2D-B6F393164F5D}" destId="{641FD172-6EB4-4330-A49E-B32DD8A1ADD6}" srcOrd="0" destOrd="0" presId="urn:microsoft.com/office/officeart/2005/8/layout/vList5"/>
    <dgm:cxn modelId="{8EDD1C73-9E86-44EB-B428-67C9F3A986E1}" type="presParOf" srcId="{641FD172-6EB4-4330-A49E-B32DD8A1ADD6}" destId="{339BE179-8DD5-49D3-9891-C93E1D01BF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6EC23-3575-4BED-B9FE-92693C249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360C8-25A8-42E9-AD32-D54DF505855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Увидеть  возможности профессий и сферу приложения своих интересов в жизни</a:t>
          </a:r>
          <a:endParaRPr lang="ru-RU" b="1" dirty="0"/>
        </a:p>
      </dgm:t>
    </dgm:pt>
    <dgm:pt modelId="{33F576D6-0A38-4E13-8178-DC22FEB32645}" type="parTrans" cxnId="{62861911-3410-4002-91BF-7D8B005AF7B9}">
      <dgm:prSet/>
      <dgm:spPr/>
      <dgm:t>
        <a:bodyPr/>
        <a:lstStyle/>
        <a:p>
          <a:endParaRPr lang="ru-RU"/>
        </a:p>
      </dgm:t>
    </dgm:pt>
    <dgm:pt modelId="{B5D2D88A-66A5-40D4-8707-B025021103A3}" type="sibTrans" cxnId="{62861911-3410-4002-91BF-7D8B005AF7B9}">
      <dgm:prSet/>
      <dgm:spPr/>
      <dgm:t>
        <a:bodyPr/>
        <a:lstStyle/>
        <a:p>
          <a:endParaRPr lang="ru-RU"/>
        </a:p>
      </dgm:t>
    </dgm:pt>
    <dgm:pt modelId="{9E1E93AA-DC4C-4A7E-9783-BD08EC0D29D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Сделать процесс профориентации самостоятельным и комфортным для школьников</a:t>
          </a:r>
          <a:endParaRPr lang="ru-RU" b="1" dirty="0"/>
        </a:p>
      </dgm:t>
    </dgm:pt>
    <dgm:pt modelId="{489DEC2D-8555-4C81-94DC-1E8237E0D410}" type="parTrans" cxnId="{6DB38561-C712-46E2-9825-618C8D24FF38}">
      <dgm:prSet/>
      <dgm:spPr/>
      <dgm:t>
        <a:bodyPr/>
        <a:lstStyle/>
        <a:p>
          <a:endParaRPr lang="ru-RU"/>
        </a:p>
      </dgm:t>
    </dgm:pt>
    <dgm:pt modelId="{A884156F-F3F2-45F3-A6C9-E44042F6A3D5}" type="sibTrans" cxnId="{6DB38561-C712-46E2-9825-618C8D24FF38}">
      <dgm:prSet/>
      <dgm:spPr/>
      <dgm:t>
        <a:bodyPr/>
        <a:lstStyle/>
        <a:p>
          <a:endParaRPr lang="ru-RU"/>
        </a:p>
      </dgm:t>
    </dgm:pt>
    <dgm:pt modelId="{C09BE989-1AD7-452C-9775-4E89464F4686}" type="pres">
      <dgm:prSet presAssocID="{1496EC23-3575-4BED-B9FE-92693C249D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CBFBC-E5B8-4D24-883C-E4BC61938AEB}" type="pres">
      <dgm:prSet presAssocID="{E80360C8-25A8-42E9-AD32-D54DF50585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B8D1-FA9C-472F-855C-1CBE79125BFE}" type="pres">
      <dgm:prSet presAssocID="{B5D2D88A-66A5-40D4-8707-B025021103A3}" presName="spacer" presStyleCnt="0"/>
      <dgm:spPr/>
    </dgm:pt>
    <dgm:pt modelId="{35AE7DB9-4D82-413C-B729-6E8FC80E4147}" type="pres">
      <dgm:prSet presAssocID="{9E1E93AA-DC4C-4A7E-9783-BD08EC0D29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61911-3410-4002-91BF-7D8B005AF7B9}" srcId="{1496EC23-3575-4BED-B9FE-92693C249D64}" destId="{E80360C8-25A8-42E9-AD32-D54DF5058550}" srcOrd="0" destOrd="0" parTransId="{33F576D6-0A38-4E13-8178-DC22FEB32645}" sibTransId="{B5D2D88A-66A5-40D4-8707-B025021103A3}"/>
    <dgm:cxn modelId="{52B518F5-CF09-4EFA-92FA-039D9774E162}" type="presOf" srcId="{1496EC23-3575-4BED-B9FE-92693C249D64}" destId="{C09BE989-1AD7-452C-9775-4E89464F4686}" srcOrd="0" destOrd="0" presId="urn:microsoft.com/office/officeart/2005/8/layout/vList2"/>
    <dgm:cxn modelId="{6EA201B3-2884-4788-A463-FDFD09191D9F}" type="presOf" srcId="{9E1E93AA-DC4C-4A7E-9783-BD08EC0D29DC}" destId="{35AE7DB9-4D82-413C-B729-6E8FC80E4147}" srcOrd="0" destOrd="0" presId="urn:microsoft.com/office/officeart/2005/8/layout/vList2"/>
    <dgm:cxn modelId="{6DB38561-C712-46E2-9825-618C8D24FF38}" srcId="{1496EC23-3575-4BED-B9FE-92693C249D64}" destId="{9E1E93AA-DC4C-4A7E-9783-BD08EC0D29DC}" srcOrd="1" destOrd="0" parTransId="{489DEC2D-8555-4C81-94DC-1E8237E0D410}" sibTransId="{A884156F-F3F2-45F3-A6C9-E44042F6A3D5}"/>
    <dgm:cxn modelId="{ECC67C2E-12C2-4061-AAA5-CC5406A74833}" type="presOf" srcId="{E80360C8-25A8-42E9-AD32-D54DF5058550}" destId="{B1FCBFBC-E5B8-4D24-883C-E4BC61938AEB}" srcOrd="0" destOrd="0" presId="urn:microsoft.com/office/officeart/2005/8/layout/vList2"/>
    <dgm:cxn modelId="{BB23634C-B7A4-43E7-ADB1-9F94EE76AC18}" type="presParOf" srcId="{C09BE989-1AD7-452C-9775-4E89464F4686}" destId="{B1FCBFBC-E5B8-4D24-883C-E4BC61938AEB}" srcOrd="0" destOrd="0" presId="urn:microsoft.com/office/officeart/2005/8/layout/vList2"/>
    <dgm:cxn modelId="{21BAA6EE-F742-4A48-8744-AF8BCBE48685}" type="presParOf" srcId="{C09BE989-1AD7-452C-9775-4E89464F4686}" destId="{3B55B8D1-FA9C-472F-855C-1CBE79125BFE}" srcOrd="1" destOrd="0" presId="urn:microsoft.com/office/officeart/2005/8/layout/vList2"/>
    <dgm:cxn modelId="{1BE9DAB3-A64D-4C20-A7FA-CC66DC0EFD00}" type="presParOf" srcId="{C09BE989-1AD7-452C-9775-4E89464F4686}" destId="{35AE7DB9-4D82-413C-B729-6E8FC80E41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4898D-8FA3-4FF7-B0F4-4F71257B1D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94077-99C9-49E6-8E5E-90B9BC03620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Соотнести себя с качествами профессионалов того или иного рода деятельности</a:t>
          </a:r>
          <a:endParaRPr lang="ru-RU" b="1" dirty="0"/>
        </a:p>
      </dgm:t>
    </dgm:pt>
    <dgm:pt modelId="{9E0B4E1D-CF56-4B57-89E3-279C2EBB9702}" type="parTrans" cxnId="{E20A72F2-4D79-4C18-96C3-9C5FF2FFAE20}">
      <dgm:prSet/>
      <dgm:spPr/>
      <dgm:t>
        <a:bodyPr/>
        <a:lstStyle/>
        <a:p>
          <a:endParaRPr lang="ru-RU"/>
        </a:p>
      </dgm:t>
    </dgm:pt>
    <dgm:pt modelId="{F0DA345F-4307-4342-897C-9C48A7228476}" type="sibTrans" cxnId="{E20A72F2-4D79-4C18-96C3-9C5FF2FFAE20}">
      <dgm:prSet/>
      <dgm:spPr/>
      <dgm:t>
        <a:bodyPr/>
        <a:lstStyle/>
        <a:p>
          <a:endParaRPr lang="ru-RU"/>
        </a:p>
      </dgm:t>
    </dgm:pt>
    <dgm:pt modelId="{E2B9A0D6-ABC8-4AE6-B090-B8B8A3152D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Встретиться с людьми, состоявшимися в профессии</a:t>
          </a:r>
          <a:endParaRPr lang="ru-RU" b="1" dirty="0"/>
        </a:p>
      </dgm:t>
    </dgm:pt>
    <dgm:pt modelId="{12DB30A0-F5BB-4539-B5F0-1FD0F5AAC5F3}" type="parTrans" cxnId="{1031FA7A-5536-41C5-94FB-1FA161AB4371}">
      <dgm:prSet/>
      <dgm:spPr/>
      <dgm:t>
        <a:bodyPr/>
        <a:lstStyle/>
        <a:p>
          <a:endParaRPr lang="ru-RU"/>
        </a:p>
      </dgm:t>
    </dgm:pt>
    <dgm:pt modelId="{D0E7F221-7320-4B2A-9E18-B5F5DA22F23D}" type="sibTrans" cxnId="{1031FA7A-5536-41C5-94FB-1FA161AB4371}">
      <dgm:prSet/>
      <dgm:spPr/>
      <dgm:t>
        <a:bodyPr/>
        <a:lstStyle/>
        <a:p>
          <a:endParaRPr lang="ru-RU"/>
        </a:p>
      </dgm:t>
    </dgm:pt>
    <dgm:pt modelId="{B53E4766-0F9F-4ACA-8A50-7788715A7832}" type="pres">
      <dgm:prSet presAssocID="{39C4898D-8FA3-4FF7-B0F4-4F71257B1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34E08-0EB6-4E89-A3F2-72851BE0D1FC}" type="pres">
      <dgm:prSet presAssocID="{BB994077-99C9-49E6-8E5E-90B9BC036204}" presName="linNode" presStyleCnt="0"/>
      <dgm:spPr/>
    </dgm:pt>
    <dgm:pt modelId="{F26334F7-1952-4231-BCB0-E880FD9A7D00}" type="pres">
      <dgm:prSet presAssocID="{BB994077-99C9-49E6-8E5E-90B9BC036204}" presName="parentText" presStyleLbl="node1" presStyleIdx="0" presStyleCnt="2" custScaleX="277778" custLinFactNeighborX="136" custLinFactNeighborY="1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1A796-8D1F-45F7-A7C7-E4319C244A10}" type="pres">
      <dgm:prSet presAssocID="{F0DA345F-4307-4342-897C-9C48A7228476}" presName="sp" presStyleCnt="0"/>
      <dgm:spPr/>
    </dgm:pt>
    <dgm:pt modelId="{A7DC0DA4-3873-4AD0-B263-E814A70DC1D7}" type="pres">
      <dgm:prSet presAssocID="{E2B9A0D6-ABC8-4AE6-B090-B8B8A3152D8C}" presName="linNode" presStyleCnt="0"/>
      <dgm:spPr/>
    </dgm:pt>
    <dgm:pt modelId="{60A4608F-DE94-4F3C-8F25-A601D09AE8CE}" type="pres">
      <dgm:prSet presAssocID="{E2B9A0D6-ABC8-4AE6-B090-B8B8A3152D8C}" presName="parentText" presStyleLbl="node1" presStyleIdx="1" presStyleCnt="2" custScaleX="277778" custLinFactNeighborX="47440" custLinFactNeighborY="-3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056A7-326D-4D25-B0BA-EF8FD8BFF1BD}" type="presOf" srcId="{E2B9A0D6-ABC8-4AE6-B090-B8B8A3152D8C}" destId="{60A4608F-DE94-4F3C-8F25-A601D09AE8CE}" srcOrd="0" destOrd="0" presId="urn:microsoft.com/office/officeart/2005/8/layout/vList5"/>
    <dgm:cxn modelId="{98F4C445-87FD-4BA0-A875-8E5FF812162B}" type="presOf" srcId="{39C4898D-8FA3-4FF7-B0F4-4F71257B1D85}" destId="{B53E4766-0F9F-4ACA-8A50-7788715A7832}" srcOrd="0" destOrd="0" presId="urn:microsoft.com/office/officeart/2005/8/layout/vList5"/>
    <dgm:cxn modelId="{1031FA7A-5536-41C5-94FB-1FA161AB4371}" srcId="{39C4898D-8FA3-4FF7-B0F4-4F71257B1D85}" destId="{E2B9A0D6-ABC8-4AE6-B090-B8B8A3152D8C}" srcOrd="1" destOrd="0" parTransId="{12DB30A0-F5BB-4539-B5F0-1FD0F5AAC5F3}" sibTransId="{D0E7F221-7320-4B2A-9E18-B5F5DA22F23D}"/>
    <dgm:cxn modelId="{1855A33D-9D7B-401B-9437-7E5696D55261}" type="presOf" srcId="{BB994077-99C9-49E6-8E5E-90B9BC036204}" destId="{F26334F7-1952-4231-BCB0-E880FD9A7D00}" srcOrd="0" destOrd="0" presId="urn:microsoft.com/office/officeart/2005/8/layout/vList5"/>
    <dgm:cxn modelId="{E20A72F2-4D79-4C18-96C3-9C5FF2FFAE20}" srcId="{39C4898D-8FA3-4FF7-B0F4-4F71257B1D85}" destId="{BB994077-99C9-49E6-8E5E-90B9BC036204}" srcOrd="0" destOrd="0" parTransId="{9E0B4E1D-CF56-4B57-89E3-279C2EBB9702}" sibTransId="{F0DA345F-4307-4342-897C-9C48A7228476}"/>
    <dgm:cxn modelId="{C28AB3D5-1301-4810-90D2-7C66329215EF}" type="presParOf" srcId="{B53E4766-0F9F-4ACA-8A50-7788715A7832}" destId="{47D34E08-0EB6-4E89-A3F2-72851BE0D1FC}" srcOrd="0" destOrd="0" presId="urn:microsoft.com/office/officeart/2005/8/layout/vList5"/>
    <dgm:cxn modelId="{D8317832-8133-497C-BEFB-648B9F4B78F8}" type="presParOf" srcId="{47D34E08-0EB6-4E89-A3F2-72851BE0D1FC}" destId="{F26334F7-1952-4231-BCB0-E880FD9A7D00}" srcOrd="0" destOrd="0" presId="urn:microsoft.com/office/officeart/2005/8/layout/vList5"/>
    <dgm:cxn modelId="{C59B5A06-0C1B-4E36-80A8-D353136B1CC7}" type="presParOf" srcId="{B53E4766-0F9F-4ACA-8A50-7788715A7832}" destId="{AD61A796-8D1F-45F7-A7C7-E4319C244A10}" srcOrd="1" destOrd="0" presId="urn:microsoft.com/office/officeart/2005/8/layout/vList5"/>
    <dgm:cxn modelId="{F3033B57-8663-4C86-977E-6B4CEF700F0B}" type="presParOf" srcId="{B53E4766-0F9F-4ACA-8A50-7788715A7832}" destId="{A7DC0DA4-3873-4AD0-B263-E814A70DC1D7}" srcOrd="2" destOrd="0" presId="urn:microsoft.com/office/officeart/2005/8/layout/vList5"/>
    <dgm:cxn modelId="{31ED3939-A9A7-40BD-B2CA-1ADF256A61F6}" type="presParOf" srcId="{A7DC0DA4-3873-4AD0-B263-E814A70DC1D7}" destId="{60A4608F-DE94-4F3C-8F25-A601D09AE8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02E48-E3CD-4500-9BA0-5F8B0D2E92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F4940-292D-4A81-9099-65F7DB8DA7E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Получить внутреннюю уверенность в своих силах или понять, что до осознанного выбора еще далеко</a:t>
          </a:r>
          <a:endParaRPr lang="ru-RU" b="1" dirty="0"/>
        </a:p>
      </dgm:t>
    </dgm:pt>
    <dgm:pt modelId="{B050A478-3016-4C06-85A9-734F06B19DA1}" type="parTrans" cxnId="{46A9A033-5272-4212-A4D6-72C13F61E66B}">
      <dgm:prSet/>
      <dgm:spPr/>
      <dgm:t>
        <a:bodyPr/>
        <a:lstStyle/>
        <a:p>
          <a:endParaRPr lang="ru-RU"/>
        </a:p>
      </dgm:t>
    </dgm:pt>
    <dgm:pt modelId="{64C54BF2-30B0-410B-9E79-B6D9F18332C1}" type="sibTrans" cxnId="{46A9A033-5272-4212-A4D6-72C13F61E66B}">
      <dgm:prSet/>
      <dgm:spPr/>
      <dgm:t>
        <a:bodyPr/>
        <a:lstStyle/>
        <a:p>
          <a:endParaRPr lang="ru-RU"/>
        </a:p>
      </dgm:t>
    </dgm:pt>
    <dgm:pt modelId="{0B1DB8E7-0712-49AC-807B-13188B2859BD}" type="pres">
      <dgm:prSet presAssocID="{A4502E48-E3CD-4500-9BA0-5F8B0D2E9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42863-B5EA-428E-AD53-C3612DD17AB4}" type="pres">
      <dgm:prSet presAssocID="{050F4940-292D-4A81-9099-65F7DB8DA7ED}" presName="linNode" presStyleCnt="0"/>
      <dgm:spPr/>
    </dgm:pt>
    <dgm:pt modelId="{666DCCC7-9BA6-443A-BA71-E22212081CEA}" type="pres">
      <dgm:prSet presAssocID="{050F4940-292D-4A81-9099-65F7DB8DA7ED}" presName="parentText" presStyleLbl="node1" presStyleIdx="0" presStyleCnt="1" custScaleX="277778" custLinFactNeighborX="26985" custLinFactNeighborY="-17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9A033-5272-4212-A4D6-72C13F61E66B}" srcId="{A4502E48-E3CD-4500-9BA0-5F8B0D2E9221}" destId="{050F4940-292D-4A81-9099-65F7DB8DA7ED}" srcOrd="0" destOrd="0" parTransId="{B050A478-3016-4C06-85A9-734F06B19DA1}" sibTransId="{64C54BF2-30B0-410B-9E79-B6D9F18332C1}"/>
    <dgm:cxn modelId="{F03395F8-2628-4ED6-A8BB-828829D77164}" type="presOf" srcId="{050F4940-292D-4A81-9099-65F7DB8DA7ED}" destId="{666DCCC7-9BA6-443A-BA71-E22212081CEA}" srcOrd="0" destOrd="0" presId="urn:microsoft.com/office/officeart/2005/8/layout/vList5"/>
    <dgm:cxn modelId="{A3D60F60-0159-4893-B405-9805E8565C7B}" type="presOf" srcId="{A4502E48-E3CD-4500-9BA0-5F8B0D2E9221}" destId="{0B1DB8E7-0712-49AC-807B-13188B2859BD}" srcOrd="0" destOrd="0" presId="urn:microsoft.com/office/officeart/2005/8/layout/vList5"/>
    <dgm:cxn modelId="{B324E1EA-D05D-4A6D-8567-18EE9E06436F}" type="presParOf" srcId="{0B1DB8E7-0712-49AC-807B-13188B2859BD}" destId="{E4A42863-B5EA-428E-AD53-C3612DD17AB4}" srcOrd="0" destOrd="0" presId="urn:microsoft.com/office/officeart/2005/8/layout/vList5"/>
    <dgm:cxn modelId="{3CAF6BB0-6410-4BDE-A1C0-460B76D1C9E7}" type="presParOf" srcId="{E4A42863-B5EA-428E-AD53-C3612DD17AB4}" destId="{666DCCC7-9BA6-443A-BA71-E22212081C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C2D06-9D61-43F1-B4C9-CBDDC447C7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57CD1-5366-4741-B62A-EBA5159B578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 smtClean="0"/>
            <a:t>Получить рекомендации на основе диагностик и анкетирования</a:t>
          </a:r>
          <a:endParaRPr lang="ru-RU" b="1" dirty="0"/>
        </a:p>
      </dgm:t>
    </dgm:pt>
    <dgm:pt modelId="{91C8E621-0389-476F-B730-19469714D3A4}" type="parTrans" cxnId="{4E1CB848-3523-4CBE-8E3F-3C4119FC121C}">
      <dgm:prSet/>
      <dgm:spPr/>
      <dgm:t>
        <a:bodyPr/>
        <a:lstStyle/>
        <a:p>
          <a:endParaRPr lang="ru-RU"/>
        </a:p>
      </dgm:t>
    </dgm:pt>
    <dgm:pt modelId="{A9892D22-0076-419D-86C4-9229A0C3B8F4}" type="sibTrans" cxnId="{4E1CB848-3523-4CBE-8E3F-3C4119FC121C}">
      <dgm:prSet/>
      <dgm:spPr/>
      <dgm:t>
        <a:bodyPr/>
        <a:lstStyle/>
        <a:p>
          <a:endParaRPr lang="ru-RU"/>
        </a:p>
      </dgm:t>
    </dgm:pt>
    <dgm:pt modelId="{34E80F62-8016-4560-ACFF-01E0167257F6}" type="pres">
      <dgm:prSet presAssocID="{249C2D06-9D61-43F1-B4C9-CBDDC447C7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7AEE0F-A13A-4107-A631-7AE7224A8FC3}" type="pres">
      <dgm:prSet presAssocID="{D0B57CD1-5366-4741-B62A-EBA5159B578D}" presName="linNode" presStyleCnt="0"/>
      <dgm:spPr/>
    </dgm:pt>
    <dgm:pt modelId="{A7CD8FC0-EB02-4E98-AC4F-6624A53EE209}" type="pres">
      <dgm:prSet presAssocID="{D0B57CD1-5366-4741-B62A-EBA5159B578D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503FA-1CFD-4794-BB67-09ADF918BBCC}" type="presOf" srcId="{D0B57CD1-5366-4741-B62A-EBA5159B578D}" destId="{A7CD8FC0-EB02-4E98-AC4F-6624A53EE209}" srcOrd="0" destOrd="0" presId="urn:microsoft.com/office/officeart/2005/8/layout/vList5"/>
    <dgm:cxn modelId="{4E1CB848-3523-4CBE-8E3F-3C4119FC121C}" srcId="{249C2D06-9D61-43F1-B4C9-CBDDC447C7D3}" destId="{D0B57CD1-5366-4741-B62A-EBA5159B578D}" srcOrd="0" destOrd="0" parTransId="{91C8E621-0389-476F-B730-19469714D3A4}" sibTransId="{A9892D22-0076-419D-86C4-9229A0C3B8F4}"/>
    <dgm:cxn modelId="{7742511F-68FF-4AE3-9385-BB12955CD57B}" type="presOf" srcId="{249C2D06-9D61-43F1-B4C9-CBDDC447C7D3}" destId="{34E80F62-8016-4560-ACFF-01E0167257F6}" srcOrd="0" destOrd="0" presId="urn:microsoft.com/office/officeart/2005/8/layout/vList5"/>
    <dgm:cxn modelId="{6149F38A-9B33-4DE9-86AA-68082009765F}" type="presParOf" srcId="{34E80F62-8016-4560-ACFF-01E0167257F6}" destId="{257AEE0F-A13A-4107-A631-7AE7224A8FC3}" srcOrd="0" destOrd="0" presId="urn:microsoft.com/office/officeart/2005/8/layout/vList5"/>
    <dgm:cxn modelId="{35E01480-32FF-47E2-BD52-3EC7F2AACCAB}" type="presParOf" srcId="{257AEE0F-A13A-4107-A631-7AE7224A8FC3}" destId="{A7CD8FC0-EB02-4E98-AC4F-6624A53EE2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E179-8DD5-49D3-9891-C93E1D01BFB6}">
      <dsp:nvSpPr>
        <dsp:cNvPr id="0" name=""/>
        <dsp:cNvSpPr/>
      </dsp:nvSpPr>
      <dsp:spPr>
        <a:xfrm>
          <a:off x="1331" y="0"/>
          <a:ext cx="2725467" cy="615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Попробовать себя в профессии через проектную деятельность в определенном направлении</a:t>
          </a:r>
          <a:endParaRPr lang="ru-RU" sz="1200" b="1" kern="1200" dirty="0"/>
        </a:p>
      </dsp:txBody>
      <dsp:txXfrm>
        <a:off x="31380" y="30049"/>
        <a:ext cx="2665369" cy="555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BFBC-E5B8-4D24-883C-E4BC61938AEB}">
      <dsp:nvSpPr>
        <dsp:cNvPr id="0" name=""/>
        <dsp:cNvSpPr/>
      </dsp:nvSpPr>
      <dsp:spPr>
        <a:xfrm>
          <a:off x="0" y="63948"/>
          <a:ext cx="3473550" cy="3861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Увидеть  возможности профессий и сферу приложения своих интересов в жизни</a:t>
          </a:r>
          <a:endParaRPr lang="ru-RU" sz="1000" b="1" kern="1200" dirty="0"/>
        </a:p>
      </dsp:txBody>
      <dsp:txXfrm>
        <a:off x="18848" y="82796"/>
        <a:ext cx="3435854" cy="348404"/>
      </dsp:txXfrm>
    </dsp:sp>
    <dsp:sp modelId="{35AE7DB9-4D82-413C-B729-6E8FC80E4147}">
      <dsp:nvSpPr>
        <dsp:cNvPr id="0" name=""/>
        <dsp:cNvSpPr/>
      </dsp:nvSpPr>
      <dsp:spPr>
        <a:xfrm>
          <a:off x="0" y="478849"/>
          <a:ext cx="3473550" cy="3861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Сделать процесс профориентации самостоятельным и комфортным для школьников</a:t>
          </a:r>
          <a:endParaRPr lang="ru-RU" sz="1000" b="1" kern="1200" dirty="0"/>
        </a:p>
      </dsp:txBody>
      <dsp:txXfrm>
        <a:off x="18848" y="497697"/>
        <a:ext cx="3435854" cy="348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34F7-1952-4231-BCB0-E880FD9A7D00}">
      <dsp:nvSpPr>
        <dsp:cNvPr id="0" name=""/>
        <dsp:cNvSpPr/>
      </dsp:nvSpPr>
      <dsp:spPr>
        <a:xfrm>
          <a:off x="2867" y="8758"/>
          <a:ext cx="2936245" cy="59967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Соотнести себя с качествами профессионалов того или иного рода деятельности</a:t>
          </a:r>
          <a:endParaRPr lang="ru-RU" sz="1200" b="1" kern="1200" dirty="0"/>
        </a:p>
      </dsp:txBody>
      <dsp:txXfrm>
        <a:off x="32141" y="38032"/>
        <a:ext cx="2877697" cy="541125"/>
      </dsp:txXfrm>
    </dsp:sp>
    <dsp:sp modelId="{60A4608F-DE94-4F3C-8F25-A601D09AE8CE}">
      <dsp:nvSpPr>
        <dsp:cNvPr id="0" name=""/>
        <dsp:cNvSpPr/>
      </dsp:nvSpPr>
      <dsp:spPr>
        <a:xfrm>
          <a:off x="2867" y="608299"/>
          <a:ext cx="2936245" cy="59967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Встретиться с людьми, состоявшимися в профессии</a:t>
          </a:r>
          <a:endParaRPr lang="ru-RU" sz="1200" b="1" kern="1200" dirty="0"/>
        </a:p>
      </dsp:txBody>
      <dsp:txXfrm>
        <a:off x="32141" y="637573"/>
        <a:ext cx="2877697" cy="541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CCC7-9BA6-443A-BA71-E22212081CEA}">
      <dsp:nvSpPr>
        <dsp:cNvPr id="0" name=""/>
        <dsp:cNvSpPr/>
      </dsp:nvSpPr>
      <dsp:spPr>
        <a:xfrm>
          <a:off x="2933" y="0"/>
          <a:ext cx="3002958" cy="61555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Получить внутреннюю уверенность в своих силах или понять, что до осознанного выбора еще далеко</a:t>
          </a:r>
          <a:endParaRPr lang="ru-RU" sz="1200" b="1" kern="1200" dirty="0"/>
        </a:p>
      </dsp:txBody>
      <dsp:txXfrm>
        <a:off x="32982" y="30049"/>
        <a:ext cx="2942860" cy="555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8FC0-EB02-4E98-AC4F-6624A53EE209}">
      <dsp:nvSpPr>
        <dsp:cNvPr id="0" name=""/>
        <dsp:cNvSpPr/>
      </dsp:nvSpPr>
      <dsp:spPr>
        <a:xfrm>
          <a:off x="1331" y="0"/>
          <a:ext cx="2725467" cy="55443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Получить рекомендации на основе диагностик и анкетирования</a:t>
          </a:r>
          <a:endParaRPr lang="ru-RU" sz="1100" b="1" kern="1200" dirty="0"/>
        </a:p>
      </dsp:txBody>
      <dsp:txXfrm>
        <a:off x="28396" y="27065"/>
        <a:ext cx="2671337" cy="50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799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582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4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loud.mail.ru/public/F6VJ/tUkjzMTNU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cloud.mail.ru/public/F3Bu/QoSHuSqAx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vk.com/feed?section=search&amp;q=#%D0%BF%D1%80%D0%BE%D1%84%D0%BE%D1%80%D0%B8%D0%B5%D0%BD%D1%82%D0%B0%D1%86%D0%B8%D1%8F" TargetMode="External"/><Relationship Id="rId7" Type="http://schemas.openxmlformats.org/officeDocument/2006/relationships/hyperlink" Target="https://vk.com/wall-215983294_502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k.com/wall-215983294_456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vk.com/feed?section=search&amp;q=#%D0%BC%D0%B5%D0%B4%D0%B8%D0%B0%D1%86%D0%B5%D0%BD%D1%82%D1%80" TargetMode="External"/><Relationship Id="rId10" Type="http://schemas.openxmlformats.org/officeDocument/2006/relationships/hyperlink" Target="https://vk.com/wall-215983294_620" TargetMode="External"/><Relationship Id="rId4" Type="http://schemas.openxmlformats.org/officeDocument/2006/relationships/hyperlink" Target="https://vk.com/feed?section=search&amp;q=#%D0%BF%D1%80%D0%BE%D1%84%D0%B5%D1%81%D1%81%D0%B8%D0%B8" TargetMode="External"/><Relationship Id="rId9" Type="http://schemas.openxmlformats.org/officeDocument/2006/relationships/hyperlink" Target="https://vk.com/feed?section=search&amp;q=#%D1%8D%D0%BA%D0%BE%D0%BB%D0%BE%D0%B3%D0%B8%D1%8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hyperlink" Target="https://docs.google.com/document/d/1Nay901Cdy-P_ogysftifyknt6hPsnKtW/edit?usp=sharing&amp;ouid=117212087122136222637&amp;rtpof=true&amp;sd=true" TargetMode="Externa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679629" y="1406364"/>
            <a:ext cx="593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«ЭКОЛОГИЯ ВЫБОРА»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(создание </a:t>
            </a:r>
            <a:r>
              <a:rPr lang="ru-RU" sz="1600" b="1" dirty="0" err="1" smtClean="0">
                <a:solidFill>
                  <a:srgbClr val="00B050"/>
                </a:solidFill>
              </a:rPr>
              <a:t>профориентационной</a:t>
            </a:r>
            <a:r>
              <a:rPr lang="ru-RU" sz="1600" b="1" dirty="0" smtClean="0">
                <a:solidFill>
                  <a:srgbClr val="00B050"/>
                </a:solidFill>
              </a:rPr>
              <a:t> среды для обучающихся 8 классов)</a:t>
            </a:r>
          </a:p>
          <a:p>
            <a:pPr algn="ctr"/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8176" y="3436018"/>
            <a:ext cx="154250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Разнообразие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форм взаимодействия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6430" y="3384456"/>
            <a:ext cx="186292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Реализация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деятельностного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подхода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профориентации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7025" y="3263034"/>
            <a:ext cx="193028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Условия для осознанного выбора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индивидуальной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образовательной траектории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6430" y="4172353"/>
            <a:ext cx="154250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Процесс познания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себя и своих возможностей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90456" y="4123152"/>
            <a:ext cx="145564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Условия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саморазвития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проб,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коммуникации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299532" y="4190009"/>
            <a:ext cx="469021" cy="455593"/>
            <a:chOff x="6299532" y="4190009"/>
            <a:chExt cx="469021" cy="455593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0683" y="3383511"/>
            <a:ext cx="469021" cy="455593"/>
            <a:chOff x="630683" y="3383511"/>
            <a:chExt cx="469021" cy="455593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428938" y="4172354"/>
            <a:ext cx="469021" cy="455593"/>
            <a:chOff x="3428938" y="4190009"/>
            <a:chExt cx="469021" cy="455593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99532" y="3384456"/>
            <a:ext cx="469021" cy="455593"/>
            <a:chOff x="6299532" y="3384456"/>
            <a:chExt cx="469021" cy="455593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0683" y="4190009"/>
            <a:ext cx="469021" cy="455593"/>
            <a:chOff x="630683" y="4190009"/>
            <a:chExt cx="469021" cy="455593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25803" y="3384456"/>
            <a:ext cx="469021" cy="455593"/>
            <a:chOff x="3425803" y="3384456"/>
            <a:chExt cx="469021" cy="455593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3520613" y="347515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30683" y="382684"/>
            <a:ext cx="803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Свердловская область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город Екатеринбург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гимназия № 161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8414" y="3984653"/>
            <a:ext cx="2126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Проекты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 фокусом 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профориентационную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и социально значимую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869" y="2974999"/>
            <a:ext cx="3235070" cy="380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«Экология выбора» – это…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"/>
          <p:cNvSpPr>
            <a:spLocks/>
          </p:cNvSpPr>
          <p:nvPr/>
        </p:nvSpPr>
        <p:spPr bwMode="auto">
          <a:xfrm>
            <a:off x="4457701" y="4205010"/>
            <a:ext cx="236538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4457701" y="1120497"/>
            <a:ext cx="236538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Отзывы участников проекта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6155474" y="3895038"/>
            <a:ext cx="2276195" cy="801801"/>
            <a:chOff x="7154104" y="3206176"/>
            <a:chExt cx="2276195" cy="801801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</a:rPr>
                <a:t>Я начала разбираться в сфере предпринимательства, это очень интересно, но я поняла, что хочу развиваться в другом направлении</a:t>
              </a:r>
              <a:endParaRPr 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05477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accent6"/>
                  </a:solidFill>
                </a:rPr>
                <a:t>Анна А., 8 В</a:t>
              </a:r>
              <a:endParaRPr lang="en-US" sz="1400" b="1" dirty="0" smtClean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463632" y="1839370"/>
            <a:ext cx="2247089" cy="1137277"/>
            <a:chOff x="-267404" y="3168889"/>
            <a:chExt cx="2247089" cy="1137277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8894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endPara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900" dirty="0" smtClean="0">
                  <a:solidFill>
                    <a:schemeClr val="accent5">
                      <a:lumMod val="75000"/>
                    </a:schemeClr>
                  </a:solidFill>
                </a:rPr>
                <a:t>Я для себя понял, какой вид деятельности мне не очень подходит. У меня появилось больше мыслей о своем будущем. Спасибо, что предоставили такую возможность</a:t>
              </a:r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43705" y="3168889"/>
              <a:ext cx="1235980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endParaRPr lang="ru-RU" sz="1400" b="1" dirty="0" smtClean="0">
                <a:solidFill>
                  <a:schemeClr val="accent1"/>
                </a:solidFill>
              </a:endParaRPr>
            </a:p>
            <a:p>
              <a:pPr algn="r"/>
              <a:r>
                <a:rPr lang="ru-RU" sz="1400" b="1" dirty="0" smtClean="0">
                  <a:solidFill>
                    <a:schemeClr val="accent1"/>
                  </a:solidFill>
                </a:rPr>
                <a:t>Никита П., 8 Б</a:t>
              </a:r>
              <a:endParaRPr lang="en-US" sz="1400" b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155474" y="920022"/>
            <a:ext cx="2276196" cy="671535"/>
            <a:chOff x="7174424" y="1352592"/>
            <a:chExt cx="2276196" cy="671535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5" y="1608629"/>
              <a:ext cx="227619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</a:rPr>
                <a:t>Нам дали возможность попробовать что-то новое, близкое к жизни, возможность понять себя, решить, чего хочу.</a:t>
              </a:r>
              <a:endParaRPr 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264577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accent3"/>
                  </a:solidFill>
                </a:rPr>
                <a:t>Матвей П., 8 В</a:t>
              </a:r>
              <a:endParaRPr lang="en-US" sz="1400" b="1" dirty="0" smtClean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54724" y="901147"/>
            <a:ext cx="2276196" cy="1017244"/>
            <a:chOff x="-296510" y="1363501"/>
            <a:chExt cx="2276196" cy="1017244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</a:rPr>
                <a:t>Нам дали возможность понять, что есть разные виды деятельности, сферы жизни, мы смогли понять, в первую очередь, себя,  свои возможности и желания</a:t>
              </a:r>
              <a:endParaRPr lang="en-US" sz="1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28115" y="1363501"/>
              <a:ext cx="105157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accent2"/>
                  </a:solidFill>
                </a:rPr>
                <a:t>Анна Ч., 8 Б</a:t>
              </a:r>
              <a:endParaRPr lang="en-US" sz="1400" b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1094357" y="4348333"/>
            <a:ext cx="151547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</a:rPr>
              <a:t>Александр Ч, 8 В</a:t>
            </a:r>
            <a:endParaRPr lang="en-US" sz="1400" b="1" dirty="0" smtClean="0">
              <a:solidFill>
                <a:schemeClr val="accent2"/>
              </a:solidFill>
            </a:endParaRPr>
          </a:p>
        </p:txBody>
      </p:sp>
      <p:grpSp>
        <p:nvGrpSpPr>
          <p:cNvPr id="9" name="Group 58"/>
          <p:cNvGrpSpPr/>
          <p:nvPr/>
        </p:nvGrpSpPr>
        <p:grpSpPr>
          <a:xfrm>
            <a:off x="6443509" y="1849644"/>
            <a:ext cx="2276195" cy="663301"/>
            <a:chOff x="7174424" y="1352592"/>
            <a:chExt cx="2276195" cy="663301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</a:rPr>
                <a:t>Этот год дал мне понять, чем я хочу заниматься в жизни, в каких сферах хочу развиваться</a:t>
              </a:r>
              <a:r>
                <a:rPr lang="en-US" sz="900" dirty="0">
                  <a:solidFill>
                    <a:schemeClr val="accent5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11440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accent4"/>
                  </a:solidFill>
                </a:rPr>
                <a:t>Юлия Ч., 8 Б</a:t>
              </a:r>
              <a:endParaRPr lang="en-US" sz="1400"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3018259" y="1233490"/>
            <a:ext cx="930338" cy="2166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5148070" y="1225837"/>
            <a:ext cx="930338" cy="220268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3034959" y="3967105"/>
            <a:ext cx="930338" cy="216600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5123917" y="3980989"/>
            <a:ext cx="930338" cy="220268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2796686" y="2209395"/>
            <a:ext cx="460627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895201" y="2219669"/>
            <a:ext cx="460627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/>
          <p:nvPr/>
        </p:nvGrpSpPr>
        <p:grpSpPr>
          <a:xfrm>
            <a:off x="251475" y="3212415"/>
            <a:ext cx="2536521" cy="1060962"/>
            <a:chOff x="-321303" y="3168889"/>
            <a:chExt cx="2373290" cy="570289"/>
          </a:xfrm>
        </p:grpSpPr>
        <p:sp>
          <p:nvSpPr>
            <p:cNvPr id="82" name="TextBox 81"/>
            <p:cNvSpPr txBox="1"/>
            <p:nvPr/>
          </p:nvSpPr>
          <p:spPr>
            <a:xfrm>
              <a:off x="-321303" y="3292500"/>
              <a:ext cx="2373290" cy="446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spcBef>
                  <a:spcPct val="20000"/>
                </a:spcBef>
                <a:defRPr/>
              </a:pPr>
              <a:r>
                <a:rPr lang="ru-RU" sz="900" dirty="0" smtClean="0">
                  <a:solidFill>
                    <a:schemeClr val="accent5">
                      <a:lumMod val="75000"/>
                    </a:schemeClr>
                  </a:solidFill>
                </a:rPr>
                <a:t>Этот год дал мне  узнать свой характер, отношение к людям, как мне удается влиться в новый коллектив. Занятия помогают мне высказывать свои мнения и чувства, показать себя с другой стороны и открыться по-настоящему.</a:t>
              </a:r>
              <a:endParaRPr 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87007" y="3168889"/>
              <a:ext cx="1192678" cy="1158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accent4"/>
                  </a:solidFill>
                </a:rPr>
                <a:t>Полина А., 8 А</a:t>
              </a:r>
              <a:endParaRPr lang="en-US" sz="1400"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6443509" y="2870961"/>
            <a:ext cx="2276195" cy="940300"/>
            <a:chOff x="7174424" y="1352592"/>
            <a:chExt cx="2276195" cy="940300"/>
          </a:xfrm>
        </p:grpSpPr>
        <p:sp>
          <p:nvSpPr>
            <p:cNvPr id="91" name="TextBox 90"/>
            <p:cNvSpPr txBox="1"/>
            <p:nvPr/>
          </p:nvSpPr>
          <p:spPr>
            <a:xfrm>
              <a:off x="7174424" y="1600395"/>
              <a:ext cx="2276195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spcBef>
                  <a:spcPct val="20000"/>
                </a:spcBef>
                <a:defRPr/>
              </a:pP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</a:rPr>
                <a:t>Я научился пользоваться сайтами, опросами, начал понимать многие термины бизнеса, права. Мне нравится это дело, вижу свои</a:t>
              </a:r>
              <a:r>
                <a:rPr lang="en-US" sz="900" dirty="0">
                  <a:solidFill>
                    <a:schemeClr val="accent5">
                      <a:lumMod val="75000"/>
                    </a:schemeClr>
                  </a:solidFill>
                </a:rPr>
                <a:t>.</a:t>
              </a:r>
              <a:r>
                <a:rPr lang="ru-RU" sz="900" dirty="0">
                  <a:solidFill>
                    <a:schemeClr val="accent5">
                      <a:lumMod val="75000"/>
                    </a:schemeClr>
                  </a:solidFill>
                </a:rPr>
                <a:t>перспективы в будущем.</a:t>
              </a:r>
              <a:endParaRPr 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74424" y="1352592"/>
              <a:ext cx="115820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 smtClean="0">
                  <a:solidFill>
                    <a:schemeClr val="accent5"/>
                  </a:solidFill>
                </a:rPr>
                <a:t>Павел Б., 8 А</a:t>
              </a:r>
              <a:endParaRPr lang="en-US" sz="1400" b="1" dirty="0" smtClean="0">
                <a:solidFill>
                  <a:schemeClr val="accent5"/>
                </a:solidFill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2806960" y="3230712"/>
            <a:ext cx="460627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884927" y="3240986"/>
            <a:ext cx="460627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>
            <a:spLocks/>
          </p:cNvSpPr>
          <p:nvPr/>
        </p:nvSpPr>
        <p:spPr bwMode="auto">
          <a:xfrm>
            <a:off x="4575176" y="1314172"/>
            <a:ext cx="987425" cy="957263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3587751" y="1314172"/>
            <a:ext cx="1098550" cy="957263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Freeform 10"/>
          <p:cNvSpPr>
            <a:spLocks/>
          </p:cNvSpPr>
          <p:nvPr/>
        </p:nvSpPr>
        <p:spPr bwMode="auto">
          <a:xfrm>
            <a:off x="3176588" y="1720572"/>
            <a:ext cx="958850" cy="9874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11"/>
          <p:cNvSpPr>
            <a:spLocks/>
          </p:cNvSpPr>
          <p:nvPr/>
        </p:nvSpPr>
        <p:spPr bwMode="auto">
          <a:xfrm>
            <a:off x="3178176" y="2593697"/>
            <a:ext cx="958850" cy="1100138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12"/>
          <p:cNvSpPr>
            <a:spLocks/>
          </p:cNvSpPr>
          <p:nvPr/>
        </p:nvSpPr>
        <p:spPr bwMode="auto">
          <a:xfrm>
            <a:off x="3587751" y="3147735"/>
            <a:ext cx="987425" cy="954088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4460876" y="3147735"/>
            <a:ext cx="1101725" cy="954088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Freeform 14"/>
          <p:cNvSpPr>
            <a:spLocks/>
          </p:cNvSpPr>
          <p:nvPr/>
        </p:nvSpPr>
        <p:spPr bwMode="auto">
          <a:xfrm>
            <a:off x="5011738" y="2707997"/>
            <a:ext cx="958850" cy="985838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5"/>
          <p:cNvSpPr>
            <a:spLocks/>
          </p:cNvSpPr>
          <p:nvPr/>
        </p:nvSpPr>
        <p:spPr bwMode="auto">
          <a:xfrm>
            <a:off x="5011738" y="1720572"/>
            <a:ext cx="958850" cy="1101725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Freeform 16"/>
          <p:cNvSpPr>
            <a:spLocks/>
          </p:cNvSpPr>
          <p:nvPr/>
        </p:nvSpPr>
        <p:spPr bwMode="auto">
          <a:xfrm>
            <a:off x="5222876" y="1888847"/>
            <a:ext cx="168275" cy="168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4029523" y="1611736"/>
            <a:ext cx="360131" cy="3549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065897" y="2210551"/>
            <a:ext cx="1006704" cy="1004870"/>
            <a:chOff x="4065897" y="2210551"/>
            <a:chExt cx="1006704" cy="1004870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4065897" y="2210551"/>
              <a:ext cx="1006704" cy="10048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397019" y="2529992"/>
              <a:ext cx="344460" cy="365989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0" y="34"/>
                </a:cxn>
                <a:cxn ang="0">
                  <a:pos x="12" y="10"/>
                </a:cxn>
                <a:cxn ang="0">
                  <a:pos x="19" y="11"/>
                </a:cxn>
                <a:cxn ang="0">
                  <a:pos x="18" y="18"/>
                </a:cxn>
                <a:cxn ang="0">
                  <a:pos x="10" y="34"/>
                </a:cxn>
                <a:cxn ang="0">
                  <a:pos x="30" y="53"/>
                </a:cxn>
                <a:cxn ang="0">
                  <a:pos x="49" y="34"/>
                </a:cxn>
                <a:cxn ang="0">
                  <a:pos x="41" y="18"/>
                </a:cxn>
                <a:cxn ang="0">
                  <a:pos x="40" y="11"/>
                </a:cxn>
                <a:cxn ang="0">
                  <a:pos x="47" y="10"/>
                </a:cxn>
                <a:cxn ang="0">
                  <a:pos x="59" y="34"/>
                </a:cxn>
                <a:cxn ang="0">
                  <a:pos x="30" y="63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2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34" y="5"/>
                </a:cxn>
                <a:cxn ang="0">
                  <a:pos x="34" y="29"/>
                </a:cxn>
              </a:cxnLst>
              <a:rect l="0" t="0" r="r" b="b"/>
              <a:pathLst>
                <a:path w="59" h="63">
                  <a:moveTo>
                    <a:pt x="30" y="63"/>
                  </a:moveTo>
                  <a:cubicBezTo>
                    <a:pt x="14" y="63"/>
                    <a:pt x="0" y="50"/>
                    <a:pt x="0" y="34"/>
                  </a:cubicBezTo>
                  <a:cubicBezTo>
                    <a:pt x="0" y="24"/>
                    <a:pt x="5" y="16"/>
                    <a:pt x="12" y="10"/>
                  </a:cubicBezTo>
                  <a:cubicBezTo>
                    <a:pt x="14" y="9"/>
                    <a:pt x="17" y="9"/>
                    <a:pt x="19" y="11"/>
                  </a:cubicBezTo>
                  <a:cubicBezTo>
                    <a:pt x="21" y="14"/>
                    <a:pt x="20" y="17"/>
                    <a:pt x="18" y="18"/>
                  </a:cubicBezTo>
                  <a:cubicBezTo>
                    <a:pt x="13" y="22"/>
                    <a:pt x="10" y="28"/>
                    <a:pt x="10" y="34"/>
                  </a:cubicBezTo>
                  <a:cubicBezTo>
                    <a:pt x="10" y="44"/>
                    <a:pt x="19" y="53"/>
                    <a:pt x="30" y="53"/>
                  </a:cubicBezTo>
                  <a:cubicBezTo>
                    <a:pt x="40" y="53"/>
                    <a:pt x="49" y="44"/>
                    <a:pt x="49" y="34"/>
                  </a:cubicBezTo>
                  <a:cubicBezTo>
                    <a:pt x="49" y="28"/>
                    <a:pt x="46" y="22"/>
                    <a:pt x="41" y="18"/>
                  </a:cubicBezTo>
                  <a:cubicBezTo>
                    <a:pt x="39" y="17"/>
                    <a:pt x="39" y="14"/>
                    <a:pt x="40" y="11"/>
                  </a:cubicBezTo>
                  <a:cubicBezTo>
                    <a:pt x="42" y="9"/>
                    <a:pt x="45" y="9"/>
                    <a:pt x="47" y="10"/>
                  </a:cubicBezTo>
                  <a:cubicBezTo>
                    <a:pt x="55" y="16"/>
                    <a:pt x="59" y="24"/>
                    <a:pt x="59" y="34"/>
                  </a:cubicBezTo>
                  <a:cubicBezTo>
                    <a:pt x="59" y="50"/>
                    <a:pt x="46" y="63"/>
                    <a:pt x="30" y="63"/>
                  </a:cubicBezTo>
                  <a:close/>
                  <a:moveTo>
                    <a:pt x="34" y="29"/>
                  </a:moveTo>
                  <a:cubicBezTo>
                    <a:pt x="34" y="32"/>
                    <a:pt x="32" y="34"/>
                    <a:pt x="30" y="34"/>
                  </a:cubicBezTo>
                  <a:cubicBezTo>
                    <a:pt x="27" y="34"/>
                    <a:pt x="25" y="32"/>
                    <a:pt x="25" y="2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7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" name="Freeform 122"/>
          <p:cNvSpPr>
            <a:spLocks noEditPoints="1"/>
          </p:cNvSpPr>
          <p:nvPr/>
        </p:nvSpPr>
        <p:spPr bwMode="auto">
          <a:xfrm>
            <a:off x="3988858" y="3502987"/>
            <a:ext cx="381746" cy="2995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>
            <a:off x="4728779" y="3463393"/>
            <a:ext cx="345542" cy="34554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Freeform 187"/>
          <p:cNvSpPr>
            <a:spLocks noEditPoints="1"/>
          </p:cNvSpPr>
          <p:nvPr/>
        </p:nvSpPr>
        <p:spPr bwMode="auto">
          <a:xfrm>
            <a:off x="5301327" y="3024576"/>
            <a:ext cx="350319" cy="22639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" name="Freeform 196"/>
          <p:cNvSpPr>
            <a:spLocks/>
          </p:cNvSpPr>
          <p:nvPr/>
        </p:nvSpPr>
        <p:spPr bwMode="auto">
          <a:xfrm>
            <a:off x="5362971" y="2178573"/>
            <a:ext cx="226984" cy="40618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Freeform 40"/>
          <p:cNvSpPr>
            <a:spLocks noEditPoints="1"/>
          </p:cNvSpPr>
          <p:nvPr/>
        </p:nvSpPr>
        <p:spPr bwMode="auto">
          <a:xfrm>
            <a:off x="3485077" y="2128269"/>
            <a:ext cx="366740" cy="369437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3514410" y="2908720"/>
            <a:ext cx="299081" cy="299081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" name="Freeform 54"/>
          <p:cNvSpPr>
            <a:spLocks noEditPoints="1"/>
          </p:cNvSpPr>
          <p:nvPr/>
        </p:nvSpPr>
        <p:spPr bwMode="auto">
          <a:xfrm>
            <a:off x="4803403" y="1651456"/>
            <a:ext cx="375574" cy="27848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03875" y="4565787"/>
            <a:ext cx="34251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defTabSz="914400">
              <a:spcBef>
                <a:spcPct val="20000"/>
              </a:spcBef>
              <a:defRPr/>
            </a:pP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</a:rPr>
              <a:t>.Я понял, что мне ближе и интереснее, задумался о планировании, научился концентрироваться. Я показал себя, узнал много нового.</a:t>
            </a:r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704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24296" y="267470"/>
            <a:ext cx="8353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Цель проекта –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опровождение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процесса профессиональной ориентации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школьника 13-14 лет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 акцентом на личностное развитие обучающегося для осознанного выбора в построении индивидуальной образовательной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траектории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личных и общественных интересов 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потребностей обучающихся.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/>
              <a:t>.</a:t>
            </a:r>
            <a:endParaRPr lang="ru-RU" sz="1200" dirty="0"/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WHEN YOUR BUSINESS NEEDS IT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cap="all" dirty="0" smtClean="0">
                <a:solidFill>
                  <a:schemeClr val="bg1"/>
                </a:solidFill>
              </a:rPr>
              <a:t>NOT JUST WHEN YOU ASK FOR </a:t>
            </a:r>
            <a:r>
              <a:rPr lang="en-US" sz="1400" b="1" cap="all" dirty="0" smtClean="0">
                <a:solidFill>
                  <a:schemeClr val="bg1"/>
                </a:solidFill>
              </a:rPr>
              <a:t>IT!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296" y="2868394"/>
            <a:ext cx="2073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Задача 1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Обеспечить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разнообразие форм взаимодействия школьников с профессиональным сообществом города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Sev01"/>
          <p:cNvSpPr/>
          <p:nvPr/>
        </p:nvSpPr>
        <p:spPr>
          <a:xfrm>
            <a:off x="769938" y="1270984"/>
            <a:ext cx="1209747" cy="1209747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68687" y="2871278"/>
            <a:ext cx="2016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Задача 2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Предоставить возможности для психолого-педагогического сопровождения процесса профориентации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Sev02"/>
          <p:cNvSpPr/>
          <p:nvPr/>
        </p:nvSpPr>
        <p:spPr>
          <a:xfrm>
            <a:off x="2843790" y="1259548"/>
            <a:ext cx="1209747" cy="1209747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3619" y="2868394"/>
            <a:ext cx="22050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Задача 3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Создать педагогическую команду для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профориентационной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деятельности на основе сетевого взаимодействия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Sev03"/>
          <p:cNvSpPr/>
          <p:nvPr/>
        </p:nvSpPr>
        <p:spPr>
          <a:xfrm>
            <a:off x="4853500" y="1270341"/>
            <a:ext cx="1209747" cy="1209747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25204" y="2871278"/>
            <a:ext cx="2167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Задача 4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Найти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новые формы коммуникативного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пространства для обучающихся, родителей, работодателей, педагогов школы и вузов</a:t>
            </a:r>
          </a:p>
        </p:txBody>
      </p:sp>
      <p:sp>
        <p:nvSpPr>
          <p:cNvPr id="53" name="Sev04"/>
          <p:cNvSpPr/>
          <p:nvPr/>
        </p:nvSpPr>
        <p:spPr>
          <a:xfrm>
            <a:off x="7050013" y="1270341"/>
            <a:ext cx="1209747" cy="1209747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7452350" y="1660967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1122451" y="1628556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5206013" y="1685145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3231168" y="1555002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92277" y="2072248"/>
            <a:ext cx="490466" cy="49046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6696" y="3020794"/>
            <a:ext cx="2073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Задача 1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Обеспечить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разнообразие форм взаимодействия школьников с профессиональным сообществом города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проекта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528" y="1835081"/>
            <a:ext cx="124368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Руководство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548" y="2305124"/>
            <a:ext cx="1596069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Директор гимназии –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Белоцерковская Анастасия Романовна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проекта – заместитель директора </a:t>
            </a:r>
            <a:r>
              <a:rPr lang="ru-RU" sz="1000" dirty="0" err="1" smtClean="0">
                <a:solidFill>
                  <a:schemeClr val="accent1">
                    <a:lumMod val="50000"/>
                  </a:schemeClr>
                </a:solidFill>
              </a:rPr>
              <a:t>Арнаутова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 Вера Анатольевна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Педагог-психолог, руководитель студенческой практики –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Закревская Ольга Вадимовна 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75710" y="1189182"/>
            <a:ext cx="686790" cy="68679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43790" y="1783404"/>
            <a:ext cx="1882432" cy="32316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Партнеры</a:t>
            </a:r>
          </a:p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ГАНОУ СО “Дворец молодёжи”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Детский технопарк «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ФГБОУ ВО «Уральский государственный экономический университет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ФГАОУ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ВО «Уральский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университет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имени первого Президента России Б.Н. Ельцина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(Гуманитарный институт)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441611" y="1183828"/>
            <a:ext cx="686790" cy="68679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10093" y="2028125"/>
            <a:ext cx="115726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Педагоги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0688" y="2414346"/>
            <a:ext cx="159606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Педагог – психолог гимназии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Учитель английского языка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Учитель истории и обществознания</a:t>
            </a:r>
          </a:p>
          <a:p>
            <a:pPr lvl="0" algn="ctr" defTabSz="914400">
              <a:spcBef>
                <a:spcPct val="20000"/>
              </a:spcBef>
              <a:defRPr/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Классные руководители 8 классов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313576" y="1178935"/>
            <a:ext cx="686790" cy="68679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75529" y="1868269"/>
            <a:ext cx="119947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Обучающиеся 8 классов,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95407" y="2514143"/>
            <a:ext cx="159606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76 учеников 8 классов МБОУ гимназии № 161, распределившиеся по выбранным направлениям внеурочной деятельности и сферам профессионального самоопределения вне зависимости от класса обучения 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350045" y="1142398"/>
            <a:ext cx="686790" cy="68679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/>
            <a:endParaRPr lang="en-US" sz="24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1" name="Freeform 62"/>
          <p:cNvSpPr>
            <a:spLocks noChangeAspect="1" noEditPoints="1"/>
          </p:cNvSpPr>
          <p:nvPr/>
        </p:nvSpPr>
        <p:spPr bwMode="auto">
          <a:xfrm>
            <a:off x="1372788" y="1370183"/>
            <a:ext cx="311587" cy="31408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45"/>
          <p:cNvSpPr>
            <a:spLocks noChangeAspect="1"/>
          </p:cNvSpPr>
          <p:nvPr/>
        </p:nvSpPr>
        <p:spPr bwMode="auto">
          <a:xfrm>
            <a:off x="3633320" y="1334107"/>
            <a:ext cx="303372" cy="30337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32"/>
          <p:cNvSpPr>
            <a:spLocks noChangeAspect="1" noEditPoints="1"/>
          </p:cNvSpPr>
          <p:nvPr/>
        </p:nvSpPr>
        <p:spPr bwMode="auto">
          <a:xfrm>
            <a:off x="5489984" y="1390496"/>
            <a:ext cx="333974" cy="319453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7541760" y="1343713"/>
            <a:ext cx="303361" cy="28416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75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82683"/>
            <a:ext cx="5638800" cy="40324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Создаем пространство для выбора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89143" y="1073968"/>
            <a:ext cx="2677029" cy="1673143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9510" y="1803549"/>
            <a:ext cx="24194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accent1"/>
                </a:solidFill>
                <a:latin typeface="+mj-lt"/>
              </a:rPr>
              <a:t>Профориентационное</a:t>
            </a:r>
            <a:r>
              <a:rPr lang="ru-RU" sz="1100" b="1" dirty="0" smtClean="0">
                <a:solidFill>
                  <a:schemeClr val="accent1"/>
                </a:solidFill>
                <a:latin typeface="+mj-lt"/>
              </a:rPr>
              <a:t> тестирование, анкетирование детей и родителей </a:t>
            </a:r>
            <a:endParaRPr lang="en-US" sz="1100" b="1" dirty="0" smtClean="0">
              <a:solidFill>
                <a:schemeClr val="accent1"/>
              </a:solidFill>
              <a:latin typeface="+mj-lt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7 класс, конец учебного года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3233486" y="1073968"/>
            <a:ext cx="2677029" cy="1673143"/>
          </a:xfrm>
          <a:prstGeom prst="foldedCorne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04646" y="1803549"/>
            <a:ext cx="25347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Предложение </a:t>
            </a:r>
            <a:r>
              <a:rPr lang="ru-RU" sz="1200" b="1" dirty="0">
                <a:solidFill>
                  <a:schemeClr val="accent2"/>
                </a:solidFill>
              </a:rPr>
              <a:t>выбора</a:t>
            </a: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курсов внеурочной деятельности </a:t>
            </a:r>
          </a:p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8 класс, август - сентябрь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olded Corner 34"/>
          <p:cNvSpPr/>
          <p:nvPr/>
        </p:nvSpPr>
        <p:spPr>
          <a:xfrm>
            <a:off x="6055375" y="1073968"/>
            <a:ext cx="2677029" cy="1673143"/>
          </a:xfrm>
          <a:prstGeom prst="foldedCorne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14422" y="1799319"/>
            <a:ext cx="213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Составление плана </a:t>
            </a:r>
          </a:p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посещения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предприятий</a:t>
            </a:r>
          </a:p>
          <a:p>
            <a:pPr algn="ctr"/>
            <a:endParaRPr lang="ru-RU" sz="12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8 класс, сентябрь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389143" y="2919933"/>
            <a:ext cx="2677029" cy="1673143"/>
          </a:xfrm>
          <a:prstGeom prst="foldedCorne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1904" y="3709341"/>
            <a:ext cx="2477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Организация студенческой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практики</a:t>
            </a:r>
          </a:p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ноябрь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3233486" y="2919933"/>
            <a:ext cx="2677029" cy="1673143"/>
          </a:xfrm>
          <a:prstGeom prst="foldedCorne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lded Corner 45"/>
          <p:cNvSpPr/>
          <p:nvPr/>
        </p:nvSpPr>
        <p:spPr>
          <a:xfrm>
            <a:off x="6055375" y="2919933"/>
            <a:ext cx="2677029" cy="1673143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127389" y="3649514"/>
            <a:ext cx="25347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+mj-lt"/>
              </a:rPr>
              <a:t>Запуск </a:t>
            </a:r>
            <a:r>
              <a:rPr lang="ru-RU" sz="1100" b="1" dirty="0" err="1" smtClean="0">
                <a:solidFill>
                  <a:schemeClr val="accent6"/>
                </a:solidFill>
                <a:latin typeface="+mj-lt"/>
              </a:rPr>
              <a:t>подпроекта</a:t>
            </a:r>
            <a:endParaRPr lang="ru-RU" sz="1100" b="1" dirty="0" smtClean="0">
              <a:solidFill>
                <a:schemeClr val="accent6"/>
              </a:solidFill>
              <a:latin typeface="+mj-lt"/>
            </a:endParaRPr>
          </a:p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+mj-lt"/>
              </a:rPr>
              <a:t>«Профессии наших родителей»</a:t>
            </a:r>
            <a:endParaRPr lang="en-US" sz="1100" b="1" dirty="0" smtClean="0">
              <a:solidFill>
                <a:schemeClr val="accent6"/>
              </a:solidFill>
              <a:latin typeface="+mj-lt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8 класс,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Медиацентр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октябрь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097501" y="3056738"/>
            <a:ext cx="592776" cy="592776"/>
            <a:chOff x="7097501" y="3056738"/>
            <a:chExt cx="592776" cy="592776"/>
          </a:xfrm>
        </p:grpSpPr>
        <p:sp>
          <p:nvSpPr>
            <p:cNvPr id="47" name="Sev01"/>
            <p:cNvSpPr>
              <a:spLocks noChangeAspect="1"/>
            </p:cNvSpPr>
            <p:nvPr/>
          </p:nvSpPr>
          <p:spPr>
            <a:xfrm>
              <a:off x="7097501" y="3056738"/>
              <a:ext cx="592776" cy="5927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6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7212833" y="3173342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Sev01"/>
          <p:cNvSpPr>
            <a:spLocks noChangeAspect="1"/>
          </p:cNvSpPr>
          <p:nvPr/>
        </p:nvSpPr>
        <p:spPr>
          <a:xfrm>
            <a:off x="1431269" y="3056738"/>
            <a:ext cx="592776" cy="5927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431269" y="1210773"/>
            <a:ext cx="592776" cy="592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4275612" y="1210773"/>
            <a:ext cx="592776" cy="592776"/>
            <a:chOff x="4275612" y="1210773"/>
            <a:chExt cx="592776" cy="592776"/>
          </a:xfrm>
        </p:grpSpPr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4275612" y="1210773"/>
              <a:ext cx="592776" cy="5927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4469105" y="1334036"/>
              <a:ext cx="205791" cy="34625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4275612" y="3056738"/>
            <a:ext cx="592776" cy="592776"/>
            <a:chOff x="4275612" y="3056738"/>
            <a:chExt cx="592776" cy="592776"/>
          </a:xfrm>
        </p:grpSpPr>
        <p:sp>
          <p:nvSpPr>
            <p:cNvPr id="44" name="Sev01"/>
            <p:cNvSpPr>
              <a:spLocks noChangeAspect="1"/>
            </p:cNvSpPr>
            <p:nvPr/>
          </p:nvSpPr>
          <p:spPr>
            <a:xfrm>
              <a:off x="4275612" y="3056738"/>
              <a:ext cx="592776" cy="5927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5"/>
                </a:solidFill>
                <a:latin typeface="FontAwesome" pitchFamily="2" charset="0"/>
              </a:endParaRPr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4434142" y="3214331"/>
              <a:ext cx="275716" cy="27759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Sev01"/>
          <p:cNvSpPr>
            <a:spLocks noChangeAspect="1"/>
          </p:cNvSpPr>
          <p:nvPr/>
        </p:nvSpPr>
        <p:spPr>
          <a:xfrm>
            <a:off x="7097501" y="1210773"/>
            <a:ext cx="592776" cy="592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37" name="Freeform 178"/>
          <p:cNvSpPr>
            <a:spLocks noEditPoints="1"/>
          </p:cNvSpPr>
          <p:nvPr/>
        </p:nvSpPr>
        <p:spPr bwMode="auto">
          <a:xfrm>
            <a:off x="1532656" y="1334036"/>
            <a:ext cx="390002" cy="36319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36"/>
          <p:cNvSpPr>
            <a:spLocks noEditPoints="1"/>
          </p:cNvSpPr>
          <p:nvPr/>
        </p:nvSpPr>
        <p:spPr bwMode="auto">
          <a:xfrm>
            <a:off x="7256352" y="1400579"/>
            <a:ext cx="283332" cy="21316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66"/>
          <p:cNvSpPr>
            <a:spLocks noEditPoints="1"/>
          </p:cNvSpPr>
          <p:nvPr/>
        </p:nvSpPr>
        <p:spPr bwMode="auto">
          <a:xfrm>
            <a:off x="1551834" y="3205397"/>
            <a:ext cx="394846" cy="30626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04647" y="3649514"/>
            <a:ext cx="2534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/>
                </a:solidFill>
                <a:latin typeface="+mj-lt"/>
              </a:rPr>
              <a:t>Заключение договоров с партнерами</a:t>
            </a:r>
          </a:p>
          <a:p>
            <a:pPr algn="ctr"/>
            <a:endParaRPr lang="ru-RU" sz="1200" b="1" dirty="0" smtClean="0">
              <a:solidFill>
                <a:schemeClr val="accent5"/>
              </a:solidFill>
              <a:latin typeface="+mj-lt"/>
            </a:endParaRPr>
          </a:p>
          <a:p>
            <a:pPr algn="ct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Август-сентябрь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15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21\Desktop\Конкурс Профилизация\УрФ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15849" r="19718" b="9129"/>
          <a:stretch/>
        </p:blipFill>
        <p:spPr bwMode="auto">
          <a:xfrm>
            <a:off x="6745928" y="2281217"/>
            <a:ext cx="2353966" cy="18843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221\Desktop\Конкурс Профилизация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18846" r="50059" b="22331"/>
          <a:stretch/>
        </p:blipFill>
        <p:spPr bwMode="auto">
          <a:xfrm>
            <a:off x="259287" y="1756661"/>
            <a:ext cx="2356942" cy="1474076"/>
          </a:xfrm>
          <a:prstGeom prst="rect">
            <a:avLst/>
          </a:prstGeom>
          <a:noFill/>
          <a:ln w="38100">
            <a:solidFill>
              <a:srgbClr val="C4B16A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9221\Desktop\Конкурс Профилизация\Предпр классыыыы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19069" b="11073"/>
          <a:stretch/>
        </p:blipFill>
        <p:spPr bwMode="auto">
          <a:xfrm>
            <a:off x="5295637" y="279100"/>
            <a:ext cx="2381446" cy="1752934"/>
          </a:xfrm>
          <a:prstGeom prst="rect">
            <a:avLst/>
          </a:prstGeom>
          <a:noFill/>
          <a:ln w="38100">
            <a:solidFill>
              <a:srgbClr val="8368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834765" y="2826753"/>
            <a:ext cx="1727389" cy="13830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4289708">
            <a:off x="5718719" y="2641374"/>
            <a:ext cx="2244092" cy="2244092"/>
          </a:xfrm>
          <a:prstGeom prst="teardrop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ardrop 28"/>
          <p:cNvSpPr>
            <a:spLocks noChangeAspect="1"/>
          </p:cNvSpPr>
          <p:nvPr/>
        </p:nvSpPr>
        <p:spPr>
          <a:xfrm rot="7461556" flipH="1">
            <a:off x="1177543" y="2434152"/>
            <a:ext cx="2386348" cy="2386348"/>
          </a:xfrm>
          <a:prstGeom prst="teardrop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88" y="426893"/>
            <a:ext cx="5422366" cy="6371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Партнеры проекта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0" name="Teardrop 79"/>
          <p:cNvSpPr>
            <a:spLocks noChangeAspect="1"/>
          </p:cNvSpPr>
          <p:nvPr/>
        </p:nvSpPr>
        <p:spPr>
          <a:xfrm rot="8068996">
            <a:off x="3449714" y="252373"/>
            <a:ext cx="2235068" cy="2235068"/>
          </a:xfrm>
          <a:prstGeom prst="teardrop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3109" y="993225"/>
            <a:ext cx="14725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ФГБОУ ВО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«Уральский государственный экономический университет»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 rot="19552821">
            <a:off x="4694810" y="2669892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c 34"/>
          <p:cNvSpPr/>
          <p:nvPr/>
        </p:nvSpPr>
        <p:spPr>
          <a:xfrm rot="14322164">
            <a:off x="3481894" y="150731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/>
          <p:cNvSpPr/>
          <p:nvPr/>
        </p:nvSpPr>
        <p:spPr>
          <a:xfrm rot="7273686">
            <a:off x="2456203" y="3020940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105"/>
          <p:cNvSpPr>
            <a:spLocks noEditPoints="1"/>
          </p:cNvSpPr>
          <p:nvPr/>
        </p:nvSpPr>
        <p:spPr bwMode="auto">
          <a:xfrm>
            <a:off x="4307891" y="426893"/>
            <a:ext cx="390569" cy="38490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Freeform 137"/>
          <p:cNvSpPr>
            <a:spLocks noEditPoints="1"/>
          </p:cNvSpPr>
          <p:nvPr/>
        </p:nvSpPr>
        <p:spPr bwMode="auto">
          <a:xfrm>
            <a:off x="2313365" y="2894832"/>
            <a:ext cx="425591" cy="43580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5"/>
          <p:cNvSpPr>
            <a:spLocks noEditPoints="1"/>
          </p:cNvSpPr>
          <p:nvPr/>
        </p:nvSpPr>
        <p:spPr bwMode="auto">
          <a:xfrm>
            <a:off x="6438353" y="2797899"/>
            <a:ext cx="421760" cy="31483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4356682" y="3173836"/>
            <a:ext cx="744465" cy="78048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4105" y="3299064"/>
            <a:ext cx="1733223" cy="10800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ГАНОУ СО “Дворец молодёжи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Детский технопарк «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96961" y="3223380"/>
            <a:ext cx="1733223" cy="1080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ФГАОУ ВО «Уральский федеральный университет имени первого Президента России Б.Н. Ельцина»</a:t>
            </a: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66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wn Arrow Callout 55"/>
          <p:cNvSpPr/>
          <p:nvPr/>
        </p:nvSpPr>
        <p:spPr>
          <a:xfrm>
            <a:off x="6170812" y="569098"/>
            <a:ext cx="2973188" cy="420796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Down Arrow Callout 54"/>
          <p:cNvSpPr/>
          <p:nvPr/>
        </p:nvSpPr>
        <p:spPr>
          <a:xfrm>
            <a:off x="3085406" y="569097"/>
            <a:ext cx="2973188" cy="436453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Down Arrow Callout 51"/>
          <p:cNvSpPr/>
          <p:nvPr/>
        </p:nvSpPr>
        <p:spPr>
          <a:xfrm>
            <a:off x="0" y="569098"/>
            <a:ext cx="2973188" cy="420796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50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Callout 31"/>
          <p:cNvSpPr/>
          <p:nvPr/>
        </p:nvSpPr>
        <p:spPr>
          <a:xfrm>
            <a:off x="137549" y="1096464"/>
            <a:ext cx="2698091" cy="254236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Callout 32"/>
          <p:cNvSpPr/>
          <p:nvPr/>
        </p:nvSpPr>
        <p:spPr>
          <a:xfrm>
            <a:off x="3222955" y="1096464"/>
            <a:ext cx="2698091" cy="25423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>
            <a:blip r:embed="rId3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Callout 33"/>
          <p:cNvSpPr/>
          <p:nvPr/>
        </p:nvSpPr>
        <p:spPr>
          <a:xfrm>
            <a:off x="6308361" y="1096463"/>
            <a:ext cx="2698091" cy="2542362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6860"/>
            </a:avLst>
          </a:prstGeom>
          <a:blipFill>
            <a:blip r:embed="rId3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3438" y="676819"/>
            <a:ext cx="272632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36845"/>
                </a:solidFill>
              </a:rPr>
              <a:t>Технологическое направление</a:t>
            </a:r>
            <a:endParaRPr lang="en-US" sz="1400" b="1" dirty="0">
              <a:solidFill>
                <a:srgbClr val="83684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51085" y="569098"/>
            <a:ext cx="2412648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36845"/>
                </a:solidFill>
              </a:rPr>
              <a:t>Социально-экономическое</a:t>
            </a:r>
          </a:p>
          <a:p>
            <a:pPr algn="ctr"/>
            <a:r>
              <a:rPr lang="ru-RU" sz="1400" b="1" dirty="0" smtClean="0">
                <a:solidFill>
                  <a:srgbClr val="836845"/>
                </a:solidFill>
              </a:rPr>
              <a:t> направление</a:t>
            </a:r>
            <a:endParaRPr lang="en-US" sz="1400" b="1" dirty="0">
              <a:solidFill>
                <a:srgbClr val="83684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7852" y="676819"/>
            <a:ext cx="246830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Гуманитарное направление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971502" y="3058137"/>
            <a:ext cx="1030185" cy="1030185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56908" y="3058137"/>
            <a:ext cx="1030185" cy="10301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142314" y="3058137"/>
            <a:ext cx="1030185" cy="1030185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768" y="3842469"/>
            <a:ext cx="2621652" cy="81560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/>
            <a:r>
              <a:rPr lang="ru-RU" sz="1000" b="1" dirty="0" smtClean="0"/>
              <a:t>Обучающиеся осваивают по две программы по 32 часа («Основы ГИС», «Основы </a:t>
            </a:r>
            <a:r>
              <a:rPr lang="en-US" sz="1000" b="1" dirty="0" smtClean="0"/>
              <a:t>VR</a:t>
            </a:r>
            <a:r>
              <a:rPr lang="ru-RU" sz="1000" b="1" dirty="0" smtClean="0"/>
              <a:t>») на основе сетевого взаимодействия совместно с    «</a:t>
            </a:r>
            <a:r>
              <a:rPr lang="ru-RU" sz="1000" b="1" dirty="0" err="1" smtClean="0"/>
              <a:t>Кванториум</a:t>
            </a:r>
            <a:r>
              <a:rPr lang="ru-RU" sz="1000" b="1" dirty="0" smtClean="0"/>
              <a:t>»</a:t>
            </a:r>
            <a:endParaRPr lang="en-US" sz="1000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3301553" y="3688581"/>
            <a:ext cx="2621652" cy="1123384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/>
            <a:r>
              <a:rPr lang="ru-RU" sz="1000" b="1" dirty="0" smtClean="0"/>
              <a:t>Обучающиеся в течение учебного года осваивают три программы внеурочной деятельности, разработанные педагогами гимназии: «</a:t>
            </a:r>
            <a:r>
              <a:rPr lang="ru-RU" sz="1000" b="1" dirty="0"/>
              <a:t>Я</a:t>
            </a:r>
            <a:r>
              <a:rPr lang="ru-RU" sz="1000" b="1" dirty="0" smtClean="0"/>
              <a:t> психолог», «Английский театр», «История человечества через историю искусства»</a:t>
            </a:r>
            <a:endParaRPr lang="en-US" sz="1000" b="1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6346580" y="3842469"/>
            <a:ext cx="2621652" cy="661720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/>
            <a:r>
              <a:rPr lang="ru-RU" sz="1000" b="1" dirty="0" smtClean="0"/>
              <a:t>Обучающиеся осваивают программу «Предпринимательский класс» (1,5 года) на основе сетевого взаимодействия с   </a:t>
            </a:r>
            <a:r>
              <a:rPr lang="ru-RU" sz="1000" b="1" dirty="0" err="1" smtClean="0"/>
              <a:t>УрГЭУ</a:t>
            </a:r>
            <a:endParaRPr lang="en-US" sz="1000" b="1" dirty="0" smtClean="0"/>
          </a:p>
        </p:txBody>
      </p:sp>
      <p:pic>
        <p:nvPicPr>
          <p:cNvPr id="1026" name="Picture 2" descr="C:\Users\79221\Desktop\Конкурс Профилизация\6415a87bcce86c26d9621bb4a62a76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6" t="25316" b="18902"/>
          <a:stretch/>
        </p:blipFill>
        <p:spPr bwMode="auto">
          <a:xfrm>
            <a:off x="6602818" y="1096464"/>
            <a:ext cx="2065621" cy="2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221\Desktop\Конкурс Профилизация\психо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80" b="32637"/>
          <a:stretch/>
        </p:blipFill>
        <p:spPr bwMode="auto">
          <a:xfrm>
            <a:off x="3545275" y="1088403"/>
            <a:ext cx="2053455" cy="24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79221\Desktop\Конкурс Профилизация\Квант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0654" r="25293" b="3778"/>
          <a:stretch/>
        </p:blipFill>
        <p:spPr bwMode="auto">
          <a:xfrm>
            <a:off x="100149" y="1135560"/>
            <a:ext cx="2730361" cy="23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2256"/>
            <a:ext cx="9144000" cy="34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Курсы внеурочной деятельности по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687214" y="1080534"/>
            <a:ext cx="3802062" cy="36642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2455" y="1140788"/>
            <a:ext cx="3913032" cy="3664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cloud.mail.ru/public/F6VJ/tUkjzMTNU</a:t>
            </a:r>
            <a:endParaRPr lang="ru-RU" sz="1400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3" y="267470"/>
            <a:ext cx="7709831" cy="7050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Продукты студентов - практикантов,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созданные для обучающихся 8 классов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970" y="1241658"/>
            <a:ext cx="191625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200" b="1" dirty="0" err="1" smtClean="0">
                <a:solidFill>
                  <a:schemeClr val="bg1"/>
                </a:solidFill>
              </a:rPr>
              <a:t>Профилеграммы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28802" y="889168"/>
            <a:ext cx="342312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            Мотивационные ролики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8802" y="4217927"/>
            <a:ext cx="3611359" cy="65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ru-RU" sz="1400" dirty="0" smtClean="0">
              <a:solidFill>
                <a:schemeClr val="bg1"/>
              </a:solidFill>
              <a:hlinkClick r:id="rId4"/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cloud.mail.ru/public/F3Bu/QoSHuSqAx</a:t>
            </a:r>
            <a:endParaRPr lang="ru-RU" sz="1400" dirty="0" smtClean="0">
              <a:solidFill>
                <a:schemeClr val="bg1"/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40385" y="843540"/>
            <a:ext cx="624169" cy="58278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362253" y="972533"/>
            <a:ext cx="686790" cy="6867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45" name="Freeform 245"/>
          <p:cNvSpPr>
            <a:spLocks noChangeAspect="1"/>
          </p:cNvSpPr>
          <p:nvPr/>
        </p:nvSpPr>
        <p:spPr bwMode="auto">
          <a:xfrm>
            <a:off x="7869474" y="977642"/>
            <a:ext cx="274160" cy="27416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32"/>
          <p:cNvSpPr>
            <a:spLocks noChangeAspect="1" noEditPoints="1"/>
          </p:cNvSpPr>
          <p:nvPr/>
        </p:nvSpPr>
        <p:spPr bwMode="auto">
          <a:xfrm>
            <a:off x="3561327" y="1130524"/>
            <a:ext cx="333974" cy="319453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19052" r="50422" b="6570"/>
          <a:stretch/>
        </p:blipFill>
        <p:spPr bwMode="auto">
          <a:xfrm>
            <a:off x="311328" y="1592431"/>
            <a:ext cx="1391645" cy="19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t="25235" r="33565" b="4642"/>
          <a:stretch/>
        </p:blipFill>
        <p:spPr bwMode="auto">
          <a:xfrm>
            <a:off x="1403096" y="1945279"/>
            <a:ext cx="1434501" cy="177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23308" r="32259" b="3512"/>
          <a:stretch/>
        </p:blipFill>
        <p:spPr bwMode="auto">
          <a:xfrm>
            <a:off x="2448888" y="2315563"/>
            <a:ext cx="1435482" cy="182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 t="30625" r="32987" b="22275"/>
          <a:stretch/>
        </p:blipFill>
        <p:spPr bwMode="auto">
          <a:xfrm>
            <a:off x="5541437" y="2198456"/>
            <a:ext cx="1745428" cy="142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7" t="22297" r="26148" b="21028"/>
          <a:stretch/>
        </p:blipFill>
        <p:spPr bwMode="auto">
          <a:xfrm>
            <a:off x="4786742" y="1497011"/>
            <a:ext cx="1509390" cy="14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19615" r="38022" b="23019"/>
          <a:stretch/>
        </p:blipFill>
        <p:spPr bwMode="auto">
          <a:xfrm>
            <a:off x="6926588" y="2942372"/>
            <a:ext cx="1430667" cy="12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3120131" y="1246790"/>
            <a:ext cx="2435719" cy="3686847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4724" y="267470"/>
            <a:ext cx="5638800" cy="691283"/>
          </a:xfrm>
          <a:prstGeom prst="rect">
            <a:avLst/>
          </a:prstGeom>
        </p:spPr>
        <p:txBody>
          <a:bodyPr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Профессии наших родителей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Примеры интервью с родителями обучающихся – </a:t>
            </a:r>
            <a:b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представителями различных профессий (Школьный </a:t>
            </a:r>
            <a:r>
              <a:rPr lang="ru-RU" sz="1400" b="0" dirty="0" err="1" smtClean="0">
                <a:solidFill>
                  <a:schemeClr val="accent1">
                    <a:lumMod val="75000"/>
                  </a:schemeClr>
                </a:solidFill>
              </a:rPr>
              <a:t>медиацентр</a:t>
            </a:r>
            <a:r>
              <a:rPr lang="ru-RU" sz="1400" b="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231555" y="1215699"/>
            <a:ext cx="2497021" cy="3717938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74126" y="2504543"/>
            <a:ext cx="2246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В рамках </a:t>
            </a:r>
            <a:r>
              <a:rPr lang="ru-RU" sz="1000" dirty="0"/>
              <a:t>программы профориентации </a:t>
            </a:r>
            <a:r>
              <a:rPr lang="ru-RU" sz="1000" dirty="0" smtClean="0"/>
              <a:t>было </a:t>
            </a:r>
            <a:r>
              <a:rPr lang="ru-RU" sz="1000" dirty="0"/>
              <a:t>проведено интервью с известным РАДИОВЕДУЩИМ и активным родителем нашей гимназии - Александром Морозовым</a:t>
            </a:r>
            <a:r>
              <a:rPr lang="ru-RU" sz="1000" dirty="0" smtClean="0"/>
              <a:t>.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u="sng" dirty="0">
                <a:hlinkClick r:id="rId3"/>
              </a:rPr>
              <a:t>#профориентация</a:t>
            </a:r>
            <a:r>
              <a:rPr lang="ru-RU" sz="1000" dirty="0"/>
              <a:t> 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dirty="0">
                <a:hlinkClick r:id="rId4"/>
              </a:rPr>
              <a:t>#профессии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hlinkClick r:id="rId5"/>
              </a:rPr>
              <a:t>#</a:t>
            </a:r>
            <a:r>
              <a:rPr lang="ru-RU" sz="1000" dirty="0" err="1">
                <a:hlinkClick r:id="rId5"/>
              </a:rPr>
              <a:t>медиацентр</a:t>
            </a:r>
            <a:endParaRPr lang="ru-RU" sz="1000" dirty="0"/>
          </a:p>
          <a:p>
            <a:pPr algn="ctr" defTabSz="914400">
              <a:spcBef>
                <a:spcPct val="20000"/>
              </a:spcBef>
              <a:defRPr/>
            </a:pPr>
            <a:endParaRPr lang="ru-RU" sz="1000" b="1" dirty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Ссылка  </a:t>
            </a:r>
            <a:r>
              <a:rPr lang="en-US" sz="1000" b="1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sz="1000" b="1" dirty="0" smtClean="0">
                <a:solidFill>
                  <a:schemeClr val="bg1"/>
                </a:solidFill>
                <a:hlinkClick r:id="rId6"/>
              </a:rPr>
              <a:t>vk.com/wall-215983294_456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6069782" y="1246790"/>
            <a:ext cx="2413762" cy="3686847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40550" y="2873043"/>
            <a:ext cx="2148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000" dirty="0" smtClean="0"/>
              <a:t>Интервью с врачом-нейрохирургом и папой трех наших учеников  </a:t>
            </a:r>
            <a:r>
              <a:rPr lang="ru-RU" sz="1000" dirty="0" err="1" smtClean="0"/>
              <a:t>Субхановым</a:t>
            </a:r>
            <a:r>
              <a:rPr lang="ru-RU" sz="1000" dirty="0" smtClean="0"/>
              <a:t> </a:t>
            </a:r>
            <a:r>
              <a:rPr lang="ru-RU" sz="1000" dirty="0" err="1" smtClean="0"/>
              <a:t>Кафланом</a:t>
            </a:r>
            <a:r>
              <a:rPr lang="ru-RU" sz="1000" dirty="0" smtClean="0"/>
              <a:t> </a:t>
            </a:r>
            <a:r>
              <a:rPr lang="ru-RU" sz="1000" dirty="0" err="1" smtClean="0"/>
              <a:t>Субхановичем</a:t>
            </a:r>
            <a:endParaRPr lang="ru-RU" sz="1000" dirty="0" smtClean="0"/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u="sng" dirty="0">
                <a:hlinkClick r:id="rId3"/>
              </a:rPr>
              <a:t>#профориентация</a:t>
            </a:r>
            <a:r>
              <a:rPr lang="ru-RU" sz="1000" dirty="0"/>
              <a:t> </a:t>
            </a:r>
            <a:endParaRPr lang="ru-RU" sz="1000" dirty="0" smtClean="0"/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dirty="0" smtClean="0">
                <a:hlinkClick r:id="rId4"/>
              </a:rPr>
              <a:t>#</a:t>
            </a:r>
            <a:r>
              <a:rPr lang="ru-RU" sz="1000" dirty="0">
                <a:hlinkClick r:id="rId4"/>
              </a:rPr>
              <a:t>профессии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hlinkClick r:id="rId5"/>
              </a:rPr>
              <a:t>#</a:t>
            </a:r>
            <a:r>
              <a:rPr lang="ru-RU" sz="1000" dirty="0" err="1" smtClean="0">
                <a:hlinkClick r:id="rId5"/>
              </a:rPr>
              <a:t>медиацентр</a:t>
            </a:r>
            <a:endParaRPr lang="ru-RU" sz="1000" dirty="0" smtClean="0"/>
          </a:p>
          <a:p>
            <a:pPr algn="ctr" defTabSz="914400">
              <a:spcBef>
                <a:spcPct val="20000"/>
              </a:spcBef>
              <a:defRPr/>
            </a:pPr>
            <a:endParaRPr lang="ru-RU" sz="1000" b="1" dirty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Ссылка </a:t>
            </a:r>
            <a:r>
              <a:rPr lang="en-US" sz="1000" b="1" dirty="0">
                <a:solidFill>
                  <a:schemeClr val="bg1"/>
                </a:solidFill>
                <a:hlinkClick r:id="rId7"/>
              </a:rPr>
              <a:t>https://</a:t>
            </a:r>
            <a:r>
              <a:rPr lang="en-US" sz="1000" b="1" dirty="0" smtClean="0">
                <a:solidFill>
                  <a:schemeClr val="bg1"/>
                </a:solidFill>
                <a:hlinkClick r:id="rId7"/>
              </a:rPr>
              <a:t>vk.com/wall-215983294_502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7355127" y="1725948"/>
            <a:ext cx="370370" cy="37037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t="39615" r="33554" b="15525"/>
          <a:stretch/>
        </p:blipFill>
        <p:spPr bwMode="auto">
          <a:xfrm>
            <a:off x="382003" y="1317723"/>
            <a:ext cx="2196123" cy="118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6729" y="2726115"/>
            <a:ext cx="2246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000" dirty="0"/>
              <a:t>На этот раз у нас в гостях был Свалов Егор Анатольевич - </a:t>
            </a:r>
            <a:r>
              <a:rPr lang="ru-RU" sz="1000" dirty="0" smtClean="0"/>
              <a:t>заместитель </a:t>
            </a:r>
            <a:r>
              <a:rPr lang="ru-RU" sz="1000" dirty="0"/>
              <a:t>министра энергетики и жилищно-коммунального хозяйства Свердловской области.</a:t>
            </a:r>
            <a:br>
              <a:rPr lang="ru-RU" sz="1000" dirty="0"/>
            </a:br>
            <a:r>
              <a:rPr lang="ru-RU" sz="1000" dirty="0" smtClean="0">
                <a:hlinkClick r:id="rId3"/>
              </a:rPr>
              <a:t>#</a:t>
            </a:r>
            <a:r>
              <a:rPr lang="ru-RU" sz="1000" dirty="0">
                <a:hlinkClick r:id="rId3"/>
              </a:rPr>
              <a:t>профориентация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hlinkClick r:id="rId4"/>
              </a:rPr>
              <a:t>#профессии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>
                <a:hlinkClick r:id="rId9"/>
              </a:rPr>
              <a:t>#</a:t>
            </a:r>
            <a:r>
              <a:rPr lang="ru-RU" sz="1000" dirty="0" smtClean="0">
                <a:hlinkClick r:id="rId9"/>
              </a:rPr>
              <a:t>экология</a:t>
            </a:r>
            <a:endParaRPr lang="ru-RU" sz="1000" dirty="0" smtClean="0"/>
          </a:p>
          <a:p>
            <a:pPr algn="ctr" defTabSz="914400">
              <a:spcBef>
                <a:spcPct val="20000"/>
              </a:spcBef>
              <a:defRPr/>
            </a:pPr>
            <a:endParaRPr lang="ru-RU" sz="1000" b="1" dirty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Ссылка  </a:t>
            </a:r>
            <a:r>
              <a:rPr lang="en-US" sz="1000" b="1" dirty="0">
                <a:solidFill>
                  <a:schemeClr val="bg1"/>
                </a:solidFill>
                <a:hlinkClick r:id="rId10"/>
              </a:rPr>
              <a:t>https://</a:t>
            </a:r>
            <a:r>
              <a:rPr lang="en-US" sz="1000" b="1" dirty="0" smtClean="0">
                <a:solidFill>
                  <a:schemeClr val="bg1"/>
                </a:solidFill>
                <a:hlinkClick r:id="rId10"/>
              </a:rPr>
              <a:t>vk.com/wall-215983294_620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en-US" sz="10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42573" r="37918" b="9693"/>
          <a:stretch/>
        </p:blipFill>
        <p:spPr bwMode="auto">
          <a:xfrm>
            <a:off x="6240550" y="1355818"/>
            <a:ext cx="2072225" cy="140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31889" r="33708" b="30212"/>
          <a:stretch/>
        </p:blipFill>
        <p:spPr bwMode="auto">
          <a:xfrm>
            <a:off x="3274126" y="1362720"/>
            <a:ext cx="2127727" cy="11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3074499" y="1429770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ular Callout 72"/>
          <p:cNvSpPr/>
          <p:nvPr/>
        </p:nvSpPr>
        <p:spPr>
          <a:xfrm>
            <a:off x="4127827" y="3948730"/>
            <a:ext cx="686790" cy="686790"/>
          </a:xfrm>
          <a:prstGeom prst="wedgeRectCallout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/>
            <a:endParaRPr lang="en-US" sz="24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5883487" y="2233800"/>
            <a:ext cx="686790" cy="686790"/>
          </a:xfrm>
          <a:prstGeom prst="wedgeRectCallou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3174127" y="1466302"/>
            <a:ext cx="686790" cy="686790"/>
          </a:xfrm>
          <a:prstGeom prst="wedgeRectCallou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267471"/>
            <a:ext cx="5638800" cy="3535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Результаты реализации проекта «Экология выбора»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3196049"/>
              </p:ext>
            </p:extLst>
          </p:nvPr>
        </p:nvGraphicFramePr>
        <p:xfrm>
          <a:off x="366690" y="3333177"/>
          <a:ext cx="2728130" cy="61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ular Callout 31"/>
          <p:cNvSpPr/>
          <p:nvPr/>
        </p:nvSpPr>
        <p:spPr>
          <a:xfrm>
            <a:off x="2428979" y="2596838"/>
            <a:ext cx="686790" cy="686790"/>
          </a:xfrm>
          <a:prstGeom prst="wedgeRectCallou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906067"/>
              </p:ext>
            </p:extLst>
          </p:nvPr>
        </p:nvGraphicFramePr>
        <p:xfrm>
          <a:off x="5246154" y="880799"/>
          <a:ext cx="3473550" cy="92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212189"/>
              </p:ext>
            </p:extLst>
          </p:nvPr>
        </p:nvGraphicFramePr>
        <p:xfrm>
          <a:off x="6011018" y="2988129"/>
          <a:ext cx="2939113" cy="122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89344940"/>
              </p:ext>
            </p:extLst>
          </p:nvPr>
        </p:nvGraphicFramePr>
        <p:xfrm>
          <a:off x="1000366" y="4217489"/>
          <a:ext cx="3005892" cy="61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03" name="Group 139"/>
          <p:cNvGrpSpPr/>
          <p:nvPr/>
        </p:nvGrpSpPr>
        <p:grpSpPr>
          <a:xfrm>
            <a:off x="3860917" y="2197076"/>
            <a:ext cx="1399680" cy="1374075"/>
            <a:chOff x="4559300" y="1220788"/>
            <a:chExt cx="3384551" cy="3322637"/>
          </a:xfrm>
          <a:solidFill>
            <a:schemeClr val="accent3"/>
          </a:solidFill>
        </p:grpSpPr>
        <p:sp>
          <p:nvSpPr>
            <p:cNvPr id="107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avLst/>
              <a:gdLst/>
              <a:ahLst/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l="0" t="0" r="r" b="b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75"/>
            <p:cNvSpPr>
              <a:spLocks/>
            </p:cNvSpPr>
            <p:nvPr/>
          </p:nvSpPr>
          <p:spPr bwMode="auto">
            <a:xfrm>
              <a:off x="5976938" y="1436688"/>
              <a:ext cx="1749425" cy="3106737"/>
            </a:xfrm>
            <a:custGeom>
              <a:avLst/>
              <a:gdLst/>
              <a:ahLst/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l="0" t="0" r="r" b="b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76"/>
            <p:cNvSpPr>
              <a:spLocks/>
            </p:cNvSpPr>
            <p:nvPr/>
          </p:nvSpPr>
          <p:spPr bwMode="auto">
            <a:xfrm>
              <a:off x="5716588" y="3897313"/>
              <a:ext cx="215900" cy="3444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l="0" t="0" r="r" b="b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5543550" y="4225925"/>
              <a:ext cx="347663" cy="1905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l="0" t="0" r="r" b="b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78"/>
            <p:cNvSpPr>
              <a:spLocks/>
            </p:cNvSpPr>
            <p:nvPr/>
          </p:nvSpPr>
          <p:spPr bwMode="auto">
            <a:xfrm>
              <a:off x="5514975" y="3798888"/>
              <a:ext cx="195263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l="0" t="0" r="r" b="b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5283200" y="4119563"/>
              <a:ext cx="365125" cy="1635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l="0" t="0" r="r" b="b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80"/>
            <p:cNvSpPr>
              <a:spLocks/>
            </p:cNvSpPr>
            <p:nvPr/>
          </p:nvSpPr>
          <p:spPr bwMode="auto">
            <a:xfrm>
              <a:off x="5334000" y="3668713"/>
              <a:ext cx="168275" cy="3714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l="0" t="0" r="r" b="b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81"/>
            <p:cNvSpPr>
              <a:spLocks/>
            </p:cNvSpPr>
            <p:nvPr/>
          </p:nvSpPr>
          <p:spPr bwMode="auto">
            <a:xfrm>
              <a:off x="5053013" y="3963988"/>
              <a:ext cx="373063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l="0" t="0" r="r" b="b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82"/>
            <p:cNvSpPr>
              <a:spLocks/>
            </p:cNvSpPr>
            <p:nvPr/>
          </p:nvSpPr>
          <p:spPr bwMode="auto">
            <a:xfrm>
              <a:off x="5180013" y="3511550"/>
              <a:ext cx="160338" cy="3667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l="0" t="0" r="r" b="b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83"/>
            <p:cNvSpPr>
              <a:spLocks/>
            </p:cNvSpPr>
            <p:nvPr/>
          </p:nvSpPr>
          <p:spPr bwMode="auto">
            <a:xfrm>
              <a:off x="4860925" y="3767138"/>
              <a:ext cx="366713" cy="1460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5040313" y="3333750"/>
              <a:ext cx="174625" cy="3508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l="0" t="0" r="r" b="b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4711700" y="3538538"/>
              <a:ext cx="350838" cy="1460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l="0" t="0" r="r" b="b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4932363" y="3140075"/>
              <a:ext cx="190500" cy="327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l="0" t="0" r="r" b="b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4613275" y="3282950"/>
              <a:ext cx="319088" cy="1619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l="0" t="0" r="r" b="b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854575" y="2936875"/>
              <a:ext cx="207963" cy="2952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l="0" t="0" r="r" b="b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4559300" y="3006725"/>
              <a:ext cx="288925" cy="193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l="0" t="0" r="r" b="b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90"/>
            <p:cNvSpPr>
              <a:spLocks/>
            </p:cNvSpPr>
            <p:nvPr/>
          </p:nvSpPr>
          <p:spPr bwMode="auto">
            <a:xfrm>
              <a:off x="4806950" y="2732088"/>
              <a:ext cx="230188" cy="2492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l="0" t="0" r="r" b="b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91"/>
            <p:cNvSpPr>
              <a:spLocks/>
            </p:cNvSpPr>
            <p:nvPr/>
          </p:nvSpPr>
          <p:spPr bwMode="auto">
            <a:xfrm>
              <a:off x="4559300" y="2716213"/>
              <a:ext cx="244475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03775" y="2516188"/>
              <a:ext cx="261938" cy="2063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l="0" t="0" r="r" b="b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93"/>
            <p:cNvSpPr>
              <a:spLocks/>
            </p:cNvSpPr>
            <p:nvPr/>
          </p:nvSpPr>
          <p:spPr bwMode="auto">
            <a:xfrm>
              <a:off x="4597400" y="2420938"/>
              <a:ext cx="206375" cy="269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l="0" t="0" r="r" b="b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94"/>
            <p:cNvSpPr>
              <a:spLocks/>
            </p:cNvSpPr>
            <p:nvPr/>
          </p:nvSpPr>
          <p:spPr bwMode="auto">
            <a:xfrm>
              <a:off x="4845050" y="2303463"/>
              <a:ext cx="287338" cy="1619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l="0" t="0" r="r" b="b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4676775" y="2139950"/>
              <a:ext cx="180975" cy="29368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l="0" t="0" r="r" b="b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96"/>
            <p:cNvSpPr>
              <a:spLocks/>
            </p:cNvSpPr>
            <p:nvPr/>
          </p:nvSpPr>
          <p:spPr bwMode="auto">
            <a:xfrm>
              <a:off x="4929188" y="2095500"/>
              <a:ext cx="304800" cy="1349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l="0" t="0" r="r" b="b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97"/>
            <p:cNvSpPr>
              <a:spLocks/>
            </p:cNvSpPr>
            <p:nvPr/>
          </p:nvSpPr>
          <p:spPr bwMode="auto">
            <a:xfrm>
              <a:off x="4810125" y="1882775"/>
              <a:ext cx="160338" cy="303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l="0" t="0" r="r" b="b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5059363" y="1901825"/>
              <a:ext cx="309563" cy="1270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l="0" t="0" r="r" b="b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99"/>
            <p:cNvSpPr>
              <a:spLocks/>
            </p:cNvSpPr>
            <p:nvPr/>
          </p:nvSpPr>
          <p:spPr bwMode="auto">
            <a:xfrm>
              <a:off x="4983163" y="1654175"/>
              <a:ext cx="142875" cy="3111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l="0" t="0" r="r" b="b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00"/>
            <p:cNvSpPr>
              <a:spLocks/>
            </p:cNvSpPr>
            <p:nvPr/>
          </p:nvSpPr>
          <p:spPr bwMode="auto">
            <a:xfrm>
              <a:off x="5224463" y="1733550"/>
              <a:ext cx="306388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l="0" t="0" r="r" b="b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01"/>
            <p:cNvSpPr>
              <a:spLocks/>
            </p:cNvSpPr>
            <p:nvPr/>
          </p:nvSpPr>
          <p:spPr bwMode="auto">
            <a:xfrm>
              <a:off x="5195888" y="1465263"/>
              <a:ext cx="131763" cy="3063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l="0" t="0" r="r" b="b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5419725" y="1597025"/>
              <a:ext cx="293688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l="0" t="0" r="r" b="b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5413375" y="1319213"/>
              <a:ext cx="149225" cy="2905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l="0" t="0" r="r" b="b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04"/>
            <p:cNvSpPr>
              <a:spLocks/>
            </p:cNvSpPr>
            <p:nvPr/>
          </p:nvSpPr>
          <p:spPr bwMode="auto">
            <a:xfrm>
              <a:off x="5638800" y="1490663"/>
              <a:ext cx="271463" cy="1349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l="0" t="0" r="r" b="b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05"/>
            <p:cNvSpPr>
              <a:spLocks/>
            </p:cNvSpPr>
            <p:nvPr/>
          </p:nvSpPr>
          <p:spPr bwMode="auto">
            <a:xfrm>
              <a:off x="5648325" y="1220788"/>
              <a:ext cx="160338" cy="2698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l="0" t="0" r="r" b="b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06"/>
            <p:cNvSpPr>
              <a:spLocks/>
            </p:cNvSpPr>
            <p:nvPr/>
          </p:nvSpPr>
          <p:spPr bwMode="auto">
            <a:xfrm>
              <a:off x="5786438" y="1366838"/>
              <a:ext cx="225425" cy="98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l="0" t="0" r="r" b="b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07"/>
            <p:cNvSpPr>
              <a:spLocks/>
            </p:cNvSpPr>
            <p:nvPr/>
          </p:nvSpPr>
          <p:spPr bwMode="auto">
            <a:xfrm>
              <a:off x="6570663" y="3897313"/>
              <a:ext cx="215900" cy="34448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l="0" t="0" r="r" b="b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08"/>
            <p:cNvSpPr>
              <a:spLocks/>
            </p:cNvSpPr>
            <p:nvPr/>
          </p:nvSpPr>
          <p:spPr bwMode="auto">
            <a:xfrm>
              <a:off x="6611938" y="4225925"/>
              <a:ext cx="350838" cy="190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r" b="b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6796088" y="3798888"/>
              <a:ext cx="192088" cy="365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l="0" t="0" r="r" b="b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6856413" y="4119563"/>
              <a:ext cx="366713" cy="1635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l="0" t="0" r="r" b="b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7000875" y="3668713"/>
              <a:ext cx="171450" cy="3714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l="0" t="0" r="r" b="b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7080250" y="3963988"/>
              <a:ext cx="369888" cy="1524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l="0" t="0" r="r" b="b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13"/>
            <p:cNvSpPr>
              <a:spLocks/>
            </p:cNvSpPr>
            <p:nvPr/>
          </p:nvSpPr>
          <p:spPr bwMode="auto">
            <a:xfrm>
              <a:off x="7162800" y="3511550"/>
              <a:ext cx="160338" cy="3667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l="0" t="0" r="r" b="b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14"/>
            <p:cNvSpPr>
              <a:spLocks/>
            </p:cNvSpPr>
            <p:nvPr/>
          </p:nvSpPr>
          <p:spPr bwMode="auto">
            <a:xfrm>
              <a:off x="7277100" y="3767138"/>
              <a:ext cx="366713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l="0" t="0" r="r" b="b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7289800" y="3333750"/>
              <a:ext cx="176213" cy="3508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l="0" t="0" r="r" b="b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16"/>
            <p:cNvSpPr>
              <a:spLocks/>
            </p:cNvSpPr>
            <p:nvPr/>
          </p:nvSpPr>
          <p:spPr bwMode="auto">
            <a:xfrm>
              <a:off x="7443788" y="3538538"/>
              <a:ext cx="347663" cy="1460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l="0" t="0" r="r" b="b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7383463" y="3140075"/>
              <a:ext cx="187325" cy="327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l="0" t="0" r="r" b="b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18"/>
            <p:cNvSpPr>
              <a:spLocks/>
            </p:cNvSpPr>
            <p:nvPr/>
          </p:nvSpPr>
          <p:spPr bwMode="auto">
            <a:xfrm>
              <a:off x="7570788" y="3282950"/>
              <a:ext cx="322263" cy="1619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l="0" t="0" r="r" b="b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19"/>
            <p:cNvSpPr>
              <a:spLocks/>
            </p:cNvSpPr>
            <p:nvPr/>
          </p:nvSpPr>
          <p:spPr bwMode="auto">
            <a:xfrm>
              <a:off x="7443788" y="2936875"/>
              <a:ext cx="206375" cy="295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l="0" t="0" r="r" b="b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20"/>
            <p:cNvSpPr>
              <a:spLocks/>
            </p:cNvSpPr>
            <p:nvPr/>
          </p:nvSpPr>
          <p:spPr bwMode="auto">
            <a:xfrm>
              <a:off x="7656513" y="3006725"/>
              <a:ext cx="287338" cy="1936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21"/>
            <p:cNvSpPr>
              <a:spLocks/>
            </p:cNvSpPr>
            <p:nvPr/>
          </p:nvSpPr>
          <p:spPr bwMode="auto">
            <a:xfrm>
              <a:off x="7469188" y="2732088"/>
              <a:ext cx="228600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l="0" t="0" r="r" b="b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22"/>
            <p:cNvSpPr>
              <a:spLocks/>
            </p:cNvSpPr>
            <p:nvPr/>
          </p:nvSpPr>
          <p:spPr bwMode="auto">
            <a:xfrm>
              <a:off x="7700963" y="2716213"/>
              <a:ext cx="242888" cy="2333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7440613" y="2516188"/>
              <a:ext cx="263525" cy="206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l="0" t="0" r="r" b="b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24"/>
            <p:cNvSpPr>
              <a:spLocks/>
            </p:cNvSpPr>
            <p:nvPr/>
          </p:nvSpPr>
          <p:spPr bwMode="auto">
            <a:xfrm>
              <a:off x="7700963" y="2420938"/>
              <a:ext cx="207963" cy="2698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l="0" t="0" r="r" b="b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25"/>
            <p:cNvSpPr>
              <a:spLocks/>
            </p:cNvSpPr>
            <p:nvPr/>
          </p:nvSpPr>
          <p:spPr bwMode="auto">
            <a:xfrm>
              <a:off x="7373938" y="2303463"/>
              <a:ext cx="288925" cy="161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l="0" t="0" r="r" b="b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26"/>
            <p:cNvSpPr>
              <a:spLocks/>
            </p:cNvSpPr>
            <p:nvPr/>
          </p:nvSpPr>
          <p:spPr bwMode="auto">
            <a:xfrm>
              <a:off x="7646988" y="2139950"/>
              <a:ext cx="179388" cy="2936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l="0" t="0" r="r" b="b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7270750" y="2095500"/>
              <a:ext cx="303213" cy="1349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l="0" t="0" r="r" b="b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7535863" y="1882775"/>
              <a:ext cx="161925" cy="3032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l="0" t="0" r="r" b="b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7137400" y="1901825"/>
              <a:ext cx="306388" cy="1270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l="0" t="0" r="r" b="b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7380288" y="1654175"/>
              <a:ext cx="139700" cy="311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l="0" t="0" r="r" b="b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6972300" y="1733550"/>
              <a:ext cx="3079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l="0" t="0" r="r" b="b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7175500" y="1465263"/>
              <a:ext cx="136525" cy="306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l="0" t="0" r="r" b="b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92913" y="1597025"/>
              <a:ext cx="290513" cy="1270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l="0" t="0" r="r" b="b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943725" y="1319213"/>
              <a:ext cx="149225" cy="290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l="0" t="0" r="r" b="b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6592888" y="1490663"/>
              <a:ext cx="273050" cy="1349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l="0" t="0" r="r" b="b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6694488" y="1220788"/>
              <a:ext cx="161925" cy="269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l="0" t="0" r="r" b="b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6492875" y="1366838"/>
              <a:ext cx="227013" cy="98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l="0" t="0" r="r" b="b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0" name="Oval 179"/>
          <p:cNvSpPr/>
          <p:nvPr/>
        </p:nvSpPr>
        <p:spPr>
          <a:xfrm>
            <a:off x="3359330" y="2074909"/>
            <a:ext cx="2422417" cy="17858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FontAwesome" pitchFamily="2" charset="0"/>
              </a:rPr>
              <a:t>Проект позволяет восьмикласснику</a:t>
            </a:r>
            <a:r>
              <a:rPr lang="ru-RU" sz="1400" dirty="0" smtClean="0">
                <a:solidFill>
                  <a:schemeClr val="accent1"/>
                </a:solidFill>
                <a:latin typeface="FontAwesome" pitchFamily="2" charset="0"/>
              </a:rPr>
              <a:t>:</a:t>
            </a:r>
            <a:endParaRPr lang="en-US" sz="1400" dirty="0" smtClean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83" name="Freeform 62"/>
          <p:cNvSpPr>
            <a:spLocks noEditPoints="1"/>
          </p:cNvSpPr>
          <p:nvPr/>
        </p:nvSpPr>
        <p:spPr bwMode="auto">
          <a:xfrm>
            <a:off x="3359330" y="1650240"/>
            <a:ext cx="316385" cy="31891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66"/>
          <p:cNvSpPr>
            <a:spLocks noEditPoints="1"/>
          </p:cNvSpPr>
          <p:nvPr/>
        </p:nvSpPr>
        <p:spPr bwMode="auto">
          <a:xfrm>
            <a:off x="4273799" y="4064359"/>
            <a:ext cx="394846" cy="30626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6" name="Freeform 6"/>
          <p:cNvSpPr>
            <a:spLocks noEditPoints="1"/>
          </p:cNvSpPr>
          <p:nvPr/>
        </p:nvSpPr>
        <p:spPr bwMode="auto">
          <a:xfrm>
            <a:off x="6052238" y="2432353"/>
            <a:ext cx="349287" cy="273355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7"/>
          <p:cNvSpPr>
            <a:spLocks noEditPoints="1"/>
          </p:cNvSpPr>
          <p:nvPr/>
        </p:nvSpPr>
        <p:spPr bwMode="auto">
          <a:xfrm>
            <a:off x="2624733" y="2773588"/>
            <a:ext cx="295282" cy="261775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52203007"/>
              </p:ext>
            </p:extLst>
          </p:nvPr>
        </p:nvGraphicFramePr>
        <p:xfrm>
          <a:off x="396464" y="1255262"/>
          <a:ext cx="2728130" cy="55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96" name="Rectangular Callout 62"/>
          <p:cNvSpPr/>
          <p:nvPr/>
        </p:nvSpPr>
        <p:spPr>
          <a:xfrm>
            <a:off x="4482264" y="1213803"/>
            <a:ext cx="686790" cy="686790"/>
          </a:xfrm>
          <a:prstGeom prst="wedgeRectCallou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97" name="Freeform 62"/>
          <p:cNvSpPr>
            <a:spLocks noEditPoints="1"/>
          </p:cNvSpPr>
          <p:nvPr/>
        </p:nvSpPr>
        <p:spPr bwMode="auto">
          <a:xfrm>
            <a:off x="4692889" y="1331325"/>
            <a:ext cx="316385" cy="31891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1903" y="620995"/>
            <a:ext cx="3193812" cy="510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hlinkClick r:id="rId28"/>
            </a:endParaRPr>
          </a:p>
          <a:p>
            <a:pPr algn="ctr"/>
            <a:r>
              <a:rPr lang="en-US" sz="1000" dirty="0" smtClean="0">
                <a:hlinkClick r:id="rId28"/>
              </a:rPr>
              <a:t>https</a:t>
            </a:r>
            <a:r>
              <a:rPr lang="en-US" sz="1000" dirty="0">
                <a:hlinkClick r:id="rId28"/>
              </a:rPr>
              <a:t>://</a:t>
            </a:r>
            <a:r>
              <a:rPr lang="en-US" sz="1000" dirty="0" smtClean="0">
                <a:hlinkClick r:id="rId28"/>
              </a:rPr>
              <a:t>docs.google.com/document/d/1Nay901Cdy-P_ogysftifyknt6hPsnKtW/edit?usp=sharing&amp;ouid=117212087122136222637&amp;rtpof=true&amp;sd=true</a:t>
            </a:r>
            <a:endParaRPr lang="ru-RU" sz="1000" dirty="0" smtClean="0"/>
          </a:p>
          <a:p>
            <a:pPr algn="ctr"/>
            <a:endParaRPr lang="ru-RU" sz="1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31469</TotalTime>
  <Words>873</Words>
  <Application>Microsoft Office PowerPoint</Application>
  <PresentationFormat>Экран (16:9)</PresentationFormat>
  <Paragraphs>166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1_Custom Design</vt:lpstr>
      <vt:lpstr>Презентация PowerPoint</vt:lpstr>
      <vt:lpstr>Презентация PowerPoint</vt:lpstr>
      <vt:lpstr>Участники проекта</vt:lpstr>
      <vt:lpstr>Создаем пространство для выбора </vt:lpstr>
      <vt:lpstr>Партнеры проекта</vt:lpstr>
      <vt:lpstr>Презентация PowerPoint</vt:lpstr>
      <vt:lpstr>Продукты студентов - практикантов,  созданные для обучающихся 8 классов</vt:lpstr>
      <vt:lpstr>Профессии наших родителей Примеры интервью с родителями обучающихся –  представителями различных профессий (Школьный медиацентр)</vt:lpstr>
      <vt:lpstr>Результаты реализации проекта «Экология выбора»</vt:lpstr>
      <vt:lpstr>Отзывы участников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Вера Арнаутова</cp:lastModifiedBy>
  <cp:revision>7444</cp:revision>
  <dcterms:created xsi:type="dcterms:W3CDTF">2014-09-03T19:30:44Z</dcterms:created>
  <dcterms:modified xsi:type="dcterms:W3CDTF">2024-10-17T16:30:09Z</dcterms:modified>
</cp:coreProperties>
</file>