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theme/themeOverride8.xml" ContentType="application/vnd.openxmlformats-officedocument.themeOverride+xml"/>
  <Override PartName="/ppt/charts/chart9.xml" ContentType="application/vnd.openxmlformats-officedocument.drawingml.chart+xml"/>
  <Override PartName="/ppt/theme/themeOverride9.xml" ContentType="application/vnd.openxmlformats-officedocument.themeOverride+xml"/>
  <Override PartName="/ppt/charts/chart10.xml" ContentType="application/vnd.openxmlformats-officedocument.drawingml.chart+xml"/>
  <Override PartName="/ppt/theme/themeOverride10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4" r:id="rId2"/>
    <p:sldId id="285" r:id="rId3"/>
    <p:sldId id="286" r:id="rId4"/>
    <p:sldId id="287" r:id="rId5"/>
    <p:sldId id="256" r:id="rId6"/>
    <p:sldId id="269" r:id="rId7"/>
    <p:sldId id="270" r:id="rId8"/>
    <p:sldId id="271" r:id="rId9"/>
    <p:sldId id="272" r:id="rId10"/>
    <p:sldId id="273" r:id="rId11"/>
    <p:sldId id="26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3" r:id="rId20"/>
    <p:sldId id="282" r:id="rId21"/>
    <p:sldId id="281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.xlsx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9.xlsx"/><Relationship Id="rId1" Type="http://schemas.openxmlformats.org/officeDocument/2006/relationships/themeOverride" Target="../theme/themeOverride10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1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2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3.xlsx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4.xlsx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5.xlsx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6.xlsx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7.xlsx"/><Relationship Id="rId1" Type="http://schemas.openxmlformats.org/officeDocument/2006/relationships/themeOverride" Target="../theme/themeOverride8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8.xlsx"/><Relationship Id="rId1" Type="http://schemas.openxmlformats.org/officeDocument/2006/relationships/themeOverride" Target="../theme/themeOverrid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Высокий</c:v>
                </c:pt>
              </c:strCache>
            </c:strRef>
          </c:tx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000"/>
                      <a:t>59%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9F16-4C5D-8D3D-22D5AA59ED78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1000"/>
                      <a:t>26%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9F16-4C5D-8D3D-22D5AA59ED78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z="1000"/>
                      <a:t>62%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9F16-4C5D-8D3D-22D5AA59ED78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z="1000"/>
                      <a:t>33%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9F16-4C5D-8D3D-22D5AA59ED78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z="1000"/>
                      <a:t>44%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9F16-4C5D-8D3D-22D5AA59ED78}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sz="1000"/>
                      <a:t>56%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9F16-4C5D-8D3D-22D5AA59ED7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Эффективность</c:v>
                </c:pt>
                <c:pt idx="1">
                  <c:v>Вовлеченность</c:v>
                </c:pt>
                <c:pt idx="2">
                  <c:v>Результат</c:v>
                </c:pt>
                <c:pt idx="3">
                  <c:v>Усилия</c:v>
                </c:pt>
                <c:pt idx="4">
                  <c:v>Работаю в команде</c:v>
                </c:pt>
                <c:pt idx="5">
                  <c:v>Понимаю себя и других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59</c:v>
                </c:pt>
                <c:pt idx="1">
                  <c:v>26</c:v>
                </c:pt>
                <c:pt idx="2">
                  <c:v>62</c:v>
                </c:pt>
                <c:pt idx="3">
                  <c:v>33</c:v>
                </c:pt>
                <c:pt idx="4">
                  <c:v>44</c:v>
                </c:pt>
                <c:pt idx="5">
                  <c:v>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F16-4C5D-8D3D-22D5AA59ED7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Средний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7.2700836059614686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000"/>
                      <a:t>41%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9F16-4C5D-8D3D-22D5AA59ED78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1000"/>
                      <a:t>67%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9F16-4C5D-8D3D-22D5AA59ED78}"/>
                </c:ext>
              </c:extLst>
            </c:dLbl>
            <c:dLbl>
              <c:idx val="2"/>
              <c:layout>
                <c:manualLayout>
                  <c:x val="-1.8739753080881808E-3"/>
                  <c:y val="1.4479638009049774E-2"/>
                </c:manualLayout>
              </c:layout>
              <c:tx>
                <c:rich>
                  <a:bodyPr/>
                  <a:lstStyle/>
                  <a:p>
                    <a:r>
                      <a:rPr lang="en-US" sz="1000"/>
                      <a:t>19%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9F16-4C5D-8D3D-22D5AA59ED78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z="1000"/>
                      <a:t>56%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9F16-4C5D-8D3D-22D5AA59ED78}"/>
                </c:ext>
              </c:extLst>
            </c:dLbl>
            <c:dLbl>
              <c:idx val="4"/>
              <c:layout>
                <c:manualLayout>
                  <c:x val="4.3620501635768813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000"/>
                      <a:t>26%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9F16-4C5D-8D3D-22D5AA59ED78}"/>
                </c:ext>
              </c:extLst>
            </c:dLbl>
            <c:dLbl>
              <c:idx val="5"/>
              <c:layout>
                <c:manualLayout>
                  <c:x val="1.1857984543982864E-2"/>
                  <c:y val="-2.1719457013574594E-2"/>
                </c:manualLayout>
              </c:layout>
              <c:tx>
                <c:rich>
                  <a:bodyPr/>
                  <a:lstStyle/>
                  <a:p>
                    <a:r>
                      <a:rPr lang="en-US" sz="1000"/>
                      <a:t>21%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9F16-4C5D-8D3D-22D5AA59ED7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Эффективность</c:v>
                </c:pt>
                <c:pt idx="1">
                  <c:v>Вовлеченность</c:v>
                </c:pt>
                <c:pt idx="2">
                  <c:v>Результат</c:v>
                </c:pt>
                <c:pt idx="3">
                  <c:v>Усилия</c:v>
                </c:pt>
                <c:pt idx="4">
                  <c:v>Работаю в команде</c:v>
                </c:pt>
                <c:pt idx="5">
                  <c:v>Понимаю себя и других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41</c:v>
                </c:pt>
                <c:pt idx="1">
                  <c:v>67</c:v>
                </c:pt>
                <c:pt idx="2">
                  <c:v>19</c:v>
                </c:pt>
                <c:pt idx="3">
                  <c:v>56</c:v>
                </c:pt>
                <c:pt idx="4">
                  <c:v>26</c:v>
                </c:pt>
                <c:pt idx="5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9F16-4C5D-8D3D-22D5AA59ED78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Низкий</c:v>
                </c:pt>
              </c:strCache>
            </c:strRef>
          </c:tx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000"/>
                      <a:t>0%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9F16-4C5D-8D3D-22D5AA59ED78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1000"/>
                      <a:t>7%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9F16-4C5D-8D3D-22D5AA59ED78}"/>
                </c:ext>
              </c:extLst>
            </c:dLbl>
            <c:dLbl>
              <c:idx val="2"/>
              <c:layout>
                <c:manualLayout>
                  <c:x val="-1.2598426126344006E-3"/>
                  <c:y val="-2.171945701357466E-2"/>
                </c:manualLayout>
              </c:layout>
              <c:tx>
                <c:rich>
                  <a:bodyPr/>
                  <a:lstStyle/>
                  <a:p>
                    <a:r>
                      <a:rPr lang="en-US" sz="1000"/>
                      <a:t>19%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9F16-4C5D-8D3D-22D5AA59ED78}"/>
                </c:ext>
              </c:extLst>
            </c:dLbl>
            <c:dLbl>
              <c:idx val="3"/>
              <c:layout>
                <c:manualLayout>
                  <c:x val="5.8160668847691745E-3"/>
                  <c:y val="-8.8887862048721399E-17"/>
                </c:manualLayout>
              </c:layout>
              <c:tx>
                <c:rich>
                  <a:bodyPr/>
                  <a:lstStyle/>
                  <a:p>
                    <a:r>
                      <a:rPr lang="en-US" sz="1000"/>
                      <a:t>11%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9F16-4C5D-8D3D-22D5AA59ED78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z="1000"/>
                      <a:t>30%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2-9F16-4C5D-8D3D-22D5AA59ED78}"/>
                </c:ext>
              </c:extLst>
            </c:dLbl>
            <c:dLbl>
              <c:idx val="5"/>
              <c:layout>
                <c:manualLayout>
                  <c:x val="5.8160668847691745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000"/>
                      <a:t>19%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3-9F16-4C5D-8D3D-22D5AA59ED7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Эффективность</c:v>
                </c:pt>
                <c:pt idx="1">
                  <c:v>Вовлеченность</c:v>
                </c:pt>
                <c:pt idx="2">
                  <c:v>Результат</c:v>
                </c:pt>
                <c:pt idx="3">
                  <c:v>Усилия</c:v>
                </c:pt>
                <c:pt idx="4">
                  <c:v>Работаю в команде</c:v>
                </c:pt>
                <c:pt idx="5">
                  <c:v>Понимаю себя и других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  <c:pt idx="0">
                  <c:v>0</c:v>
                </c:pt>
                <c:pt idx="1">
                  <c:v>7</c:v>
                </c:pt>
                <c:pt idx="2">
                  <c:v>19</c:v>
                </c:pt>
                <c:pt idx="3">
                  <c:v>11</c:v>
                </c:pt>
                <c:pt idx="4">
                  <c:v>30</c:v>
                </c:pt>
                <c:pt idx="5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9F16-4C5D-8D3D-22D5AA59ED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0264192"/>
        <c:axId val="100925440"/>
      </c:barChart>
      <c:catAx>
        <c:axId val="1002641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00925440"/>
        <c:crosses val="autoZero"/>
        <c:auto val="1"/>
        <c:lblAlgn val="ctr"/>
        <c:lblOffset val="100"/>
        <c:noMultiLvlLbl val="0"/>
      </c:catAx>
      <c:valAx>
        <c:axId val="1009254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026419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Высокий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mtClean="0"/>
                      <a:t>29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C97-4837-9E52-D9E3C1ED411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mtClean="0"/>
                      <a:t>52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97-4837-9E52-D9E3C1ED411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mtClean="0"/>
                      <a:t>33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C97-4837-9E52-D9E3C1ED411A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mtClean="0"/>
                      <a:t>29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C97-4837-9E52-D9E3C1ED411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Познавательная активность</c:v>
                </c:pt>
                <c:pt idx="1">
                  <c:v>Мотивация достижения</c:v>
                </c:pt>
                <c:pt idx="2">
                  <c:v>Тревожность</c:v>
                </c:pt>
                <c:pt idx="3">
                  <c:v>Гнев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29</c:v>
                </c:pt>
                <c:pt idx="1">
                  <c:v>52</c:v>
                </c:pt>
                <c:pt idx="2">
                  <c:v>33</c:v>
                </c:pt>
                <c:pt idx="3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C97-4837-9E52-D9E3C1ED411A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Средний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mtClean="0"/>
                      <a:t>57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C97-4837-9E52-D9E3C1ED411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mtClean="0"/>
                      <a:t>38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C97-4837-9E52-D9E3C1ED411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mtClean="0"/>
                      <a:t>33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C97-4837-9E52-D9E3C1ED411A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mtClean="0"/>
                      <a:t>23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C97-4837-9E52-D9E3C1ED411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Познавательная активность</c:v>
                </c:pt>
                <c:pt idx="1">
                  <c:v>Мотивация достижения</c:v>
                </c:pt>
                <c:pt idx="2">
                  <c:v>Тревожность</c:v>
                </c:pt>
                <c:pt idx="3">
                  <c:v>Гнев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57</c:v>
                </c:pt>
                <c:pt idx="1">
                  <c:v>38</c:v>
                </c:pt>
                <c:pt idx="2">
                  <c:v>33</c:v>
                </c:pt>
                <c:pt idx="3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9C97-4837-9E52-D9E3C1ED411A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Низкий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mtClean="0"/>
                      <a:t>14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C97-4837-9E52-D9E3C1ED411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mtClean="0"/>
                      <a:t>10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C97-4837-9E52-D9E3C1ED411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mtClean="0"/>
                      <a:t>33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9C97-4837-9E52-D9E3C1ED411A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mtClean="0"/>
                      <a:t>48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C97-4837-9E52-D9E3C1ED411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Познавательная активность</c:v>
                </c:pt>
                <c:pt idx="1">
                  <c:v>Мотивация достижения</c:v>
                </c:pt>
                <c:pt idx="2">
                  <c:v>Тревожность</c:v>
                </c:pt>
                <c:pt idx="3">
                  <c:v>Гнев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14</c:v>
                </c:pt>
                <c:pt idx="1">
                  <c:v>10</c:v>
                </c:pt>
                <c:pt idx="2">
                  <c:v>33</c:v>
                </c:pt>
                <c:pt idx="3">
                  <c:v>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9C97-4837-9E52-D9E3C1ED41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5316992"/>
        <c:axId val="123617280"/>
      </c:barChart>
      <c:catAx>
        <c:axId val="1153169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23617280"/>
        <c:crosses val="autoZero"/>
        <c:auto val="1"/>
        <c:lblAlgn val="ctr"/>
        <c:lblOffset val="100"/>
        <c:noMultiLvlLbl val="0"/>
      </c:catAx>
      <c:valAx>
        <c:axId val="1236172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5316992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Высокий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44</a:t>
                    </a:r>
                    <a:r>
                      <a:rPr lang="ru-RU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9C0-4BED-BC80-1CC8EB475A1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8</a:t>
                    </a:r>
                    <a:r>
                      <a:rPr lang="ru-RU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9C0-4BED-BC80-1CC8EB475A1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56</a:t>
                    </a:r>
                    <a:r>
                      <a:rPr lang="ru-RU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9C0-4BED-BC80-1CC8EB475A15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40</a:t>
                    </a:r>
                    <a:r>
                      <a:rPr lang="ru-RU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9C0-4BED-BC80-1CC8EB475A15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36</a:t>
                    </a:r>
                    <a:r>
                      <a:rPr lang="ru-RU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9C0-4BED-BC80-1CC8EB475A15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48</a:t>
                    </a:r>
                    <a:r>
                      <a:rPr lang="ru-RU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9C0-4BED-BC80-1CC8EB475A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Эффективность</c:v>
                </c:pt>
                <c:pt idx="1">
                  <c:v>Вовлеченность</c:v>
                </c:pt>
                <c:pt idx="2">
                  <c:v>Результат</c:v>
                </c:pt>
                <c:pt idx="3">
                  <c:v>Усилия</c:v>
                </c:pt>
                <c:pt idx="4">
                  <c:v>Работаю в команде</c:v>
                </c:pt>
                <c:pt idx="5">
                  <c:v>Понимаю себя и других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44</c:v>
                </c:pt>
                <c:pt idx="1">
                  <c:v>8</c:v>
                </c:pt>
                <c:pt idx="2">
                  <c:v>56</c:v>
                </c:pt>
                <c:pt idx="3">
                  <c:v>40</c:v>
                </c:pt>
                <c:pt idx="4">
                  <c:v>36</c:v>
                </c:pt>
                <c:pt idx="5">
                  <c:v>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9C0-4BED-BC80-1CC8EB475A1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Средний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52</a:t>
                    </a:r>
                    <a:r>
                      <a:rPr lang="ru-RU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9C0-4BED-BC80-1CC8EB475A1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76</a:t>
                    </a:r>
                    <a:r>
                      <a:rPr lang="ru-RU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59C0-4BED-BC80-1CC8EB475A1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28</a:t>
                    </a:r>
                    <a:r>
                      <a:rPr lang="ru-RU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9C0-4BED-BC80-1CC8EB475A15}"/>
                </c:ext>
              </c:extLst>
            </c:dLbl>
            <c:dLbl>
              <c:idx val="3"/>
              <c:layout>
                <c:manualLayout>
                  <c:x val="1.4016309465986335E-3"/>
                  <c:y val="-1.9572953431953848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40</a:t>
                    </a:r>
                    <a:r>
                      <a:rPr lang="ru-RU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59C0-4BED-BC80-1CC8EB475A15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24</a:t>
                    </a:r>
                    <a:r>
                      <a:rPr lang="ru-RU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9C0-4BED-BC80-1CC8EB475A15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44</a:t>
                    </a:r>
                    <a:r>
                      <a:rPr lang="ru-RU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59C0-4BED-BC80-1CC8EB475A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Эффективность</c:v>
                </c:pt>
                <c:pt idx="1">
                  <c:v>Вовлеченность</c:v>
                </c:pt>
                <c:pt idx="2">
                  <c:v>Результат</c:v>
                </c:pt>
                <c:pt idx="3">
                  <c:v>Усилия</c:v>
                </c:pt>
                <c:pt idx="4">
                  <c:v>Работаю в команде</c:v>
                </c:pt>
                <c:pt idx="5">
                  <c:v>Понимаю себя и других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52</c:v>
                </c:pt>
                <c:pt idx="1">
                  <c:v>76</c:v>
                </c:pt>
                <c:pt idx="2">
                  <c:v>28</c:v>
                </c:pt>
                <c:pt idx="3">
                  <c:v>40</c:v>
                </c:pt>
                <c:pt idx="4">
                  <c:v>24</c:v>
                </c:pt>
                <c:pt idx="5">
                  <c:v>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59C0-4BED-BC80-1CC8EB475A15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Низкий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4</a:t>
                    </a:r>
                    <a:r>
                      <a:rPr lang="ru-RU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59C0-4BED-BC80-1CC8EB475A1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16</a:t>
                    </a:r>
                    <a:r>
                      <a:rPr lang="ru-RU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59C0-4BED-BC80-1CC8EB475A1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16</a:t>
                    </a:r>
                    <a:r>
                      <a:rPr lang="ru-RU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59C0-4BED-BC80-1CC8EB475A15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20</a:t>
                    </a:r>
                    <a:r>
                      <a:rPr lang="ru-RU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59C0-4BED-BC80-1CC8EB475A15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40</a:t>
                    </a:r>
                    <a:r>
                      <a:rPr lang="ru-RU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59C0-4BED-BC80-1CC8EB475A15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8</a:t>
                    </a:r>
                    <a:r>
                      <a:rPr lang="ru-RU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59C0-4BED-BC80-1CC8EB475A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Эффективность</c:v>
                </c:pt>
                <c:pt idx="1">
                  <c:v>Вовлеченность</c:v>
                </c:pt>
                <c:pt idx="2">
                  <c:v>Результат</c:v>
                </c:pt>
                <c:pt idx="3">
                  <c:v>Усилия</c:v>
                </c:pt>
                <c:pt idx="4">
                  <c:v>Работаю в команде</c:v>
                </c:pt>
                <c:pt idx="5">
                  <c:v>Понимаю себя и других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  <c:pt idx="0">
                  <c:v>4</c:v>
                </c:pt>
                <c:pt idx="1">
                  <c:v>16</c:v>
                </c:pt>
                <c:pt idx="2">
                  <c:v>16</c:v>
                </c:pt>
                <c:pt idx="3">
                  <c:v>20</c:v>
                </c:pt>
                <c:pt idx="4">
                  <c:v>40</c:v>
                </c:pt>
                <c:pt idx="5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59C0-4BED-BC80-1CC8EB475A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0953088"/>
        <c:axId val="100967168"/>
      </c:barChart>
      <c:catAx>
        <c:axId val="1009530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00967168"/>
        <c:crosses val="autoZero"/>
        <c:auto val="1"/>
        <c:lblAlgn val="ctr"/>
        <c:lblOffset val="100"/>
        <c:noMultiLvlLbl val="0"/>
      </c:catAx>
      <c:valAx>
        <c:axId val="1009671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0953088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Высокий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000"/>
                      <a:t>20</a:t>
                    </a:r>
                    <a:r>
                      <a:rPr lang="ru-RU" sz="100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26C-4E36-BF13-527E58B73760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000"/>
                      <a:t>15</a:t>
                    </a:r>
                    <a:r>
                      <a:rPr lang="ru-RU" sz="100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26C-4E36-BF13-527E58B73760}"/>
                </c:ext>
              </c:extLst>
            </c:dLbl>
            <c:dLbl>
              <c:idx val="2"/>
              <c:layout>
                <c:manualLayout>
                  <c:x val="0"/>
                  <c:y val="5.5555555555555558E-3"/>
                </c:manualLayout>
              </c:layout>
              <c:tx>
                <c:rich>
                  <a:bodyPr/>
                  <a:lstStyle/>
                  <a:p>
                    <a:r>
                      <a:rPr lang="en-US" sz="1000"/>
                      <a:t>45</a:t>
                    </a:r>
                    <a:r>
                      <a:rPr lang="ru-RU" sz="100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26C-4E36-BF13-527E58B73760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1000"/>
                      <a:t>20</a:t>
                    </a:r>
                    <a:r>
                      <a:rPr lang="ru-RU" sz="100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26C-4E36-BF13-527E58B73760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sz="1000"/>
                      <a:t>25</a:t>
                    </a:r>
                    <a:r>
                      <a:rPr lang="ru-RU" sz="100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26C-4E36-BF13-527E58B73760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sz="1000"/>
                      <a:t>65</a:t>
                    </a:r>
                    <a:r>
                      <a:rPr lang="ru-RU" sz="100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26C-4E36-BF13-527E58B7376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Эффективнось</c:v>
                </c:pt>
                <c:pt idx="1">
                  <c:v>Вовлеченость</c:v>
                </c:pt>
                <c:pt idx="2">
                  <c:v>Результат</c:v>
                </c:pt>
                <c:pt idx="3">
                  <c:v>Усилия</c:v>
                </c:pt>
                <c:pt idx="4">
                  <c:v>Работаю в команде</c:v>
                </c:pt>
                <c:pt idx="5">
                  <c:v>Понимаю себя и других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20</c:v>
                </c:pt>
                <c:pt idx="1">
                  <c:v>15</c:v>
                </c:pt>
                <c:pt idx="2">
                  <c:v>45</c:v>
                </c:pt>
                <c:pt idx="3">
                  <c:v>20</c:v>
                </c:pt>
                <c:pt idx="4">
                  <c:v>25</c:v>
                </c:pt>
                <c:pt idx="5">
                  <c:v>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26C-4E36-BF13-527E58B7376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Средний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000"/>
                      <a:t>80</a:t>
                    </a:r>
                    <a:r>
                      <a:rPr lang="ru-RU" sz="100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26C-4E36-BF13-527E58B73760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000"/>
                      <a:t>55</a:t>
                    </a:r>
                    <a:r>
                      <a:rPr lang="ru-RU" sz="100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26C-4E36-BF13-527E58B73760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1000"/>
                      <a:t>40</a:t>
                    </a:r>
                    <a:r>
                      <a:rPr lang="ru-RU" sz="100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26C-4E36-BF13-527E58B73760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1000"/>
                      <a:t>60</a:t>
                    </a:r>
                    <a:r>
                      <a:rPr lang="ru-RU" sz="100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226C-4E36-BF13-527E58B73760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sz="1000"/>
                      <a:t>55</a:t>
                    </a:r>
                    <a:r>
                      <a:rPr lang="ru-RU" sz="100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26C-4E36-BF13-527E58B73760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sz="1000"/>
                      <a:t>25</a:t>
                    </a:r>
                    <a:r>
                      <a:rPr lang="ru-RU" sz="100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226C-4E36-BF13-527E58B7376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Эффективнось</c:v>
                </c:pt>
                <c:pt idx="1">
                  <c:v>Вовлеченость</c:v>
                </c:pt>
                <c:pt idx="2">
                  <c:v>Результат</c:v>
                </c:pt>
                <c:pt idx="3">
                  <c:v>Усилия</c:v>
                </c:pt>
                <c:pt idx="4">
                  <c:v>Работаю в команде</c:v>
                </c:pt>
                <c:pt idx="5">
                  <c:v>Понимаю себя и других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80</c:v>
                </c:pt>
                <c:pt idx="1">
                  <c:v>55</c:v>
                </c:pt>
                <c:pt idx="2">
                  <c:v>40</c:v>
                </c:pt>
                <c:pt idx="3">
                  <c:v>60</c:v>
                </c:pt>
                <c:pt idx="4">
                  <c:v>55</c:v>
                </c:pt>
                <c:pt idx="5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226C-4E36-BF13-527E58B73760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Низкий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000"/>
                      <a:t>0</a:t>
                    </a:r>
                    <a:r>
                      <a:rPr lang="ru-RU" sz="100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226C-4E36-BF13-527E58B73760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000"/>
                      <a:t>30</a:t>
                    </a:r>
                    <a:r>
                      <a:rPr lang="ru-RU" sz="100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226C-4E36-BF13-527E58B73760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1000"/>
                      <a:t>15</a:t>
                    </a:r>
                    <a:r>
                      <a:rPr lang="ru-RU" sz="100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226C-4E36-BF13-527E58B73760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1000"/>
                      <a:t>20</a:t>
                    </a:r>
                    <a:r>
                      <a:rPr lang="ru-RU" sz="100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226C-4E36-BF13-527E58B73760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sz="1000"/>
                      <a:t>20</a:t>
                    </a:r>
                    <a:r>
                      <a:rPr lang="ru-RU" sz="100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226C-4E36-BF13-527E58B73760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sz="1000"/>
                      <a:t>10</a:t>
                    </a:r>
                    <a:r>
                      <a:rPr lang="ru-RU" sz="100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26C-4E36-BF13-527E58B7376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Эффективнось</c:v>
                </c:pt>
                <c:pt idx="1">
                  <c:v>Вовлеченость</c:v>
                </c:pt>
                <c:pt idx="2">
                  <c:v>Результат</c:v>
                </c:pt>
                <c:pt idx="3">
                  <c:v>Усилия</c:v>
                </c:pt>
                <c:pt idx="4">
                  <c:v>Работаю в команде</c:v>
                </c:pt>
                <c:pt idx="5">
                  <c:v>Понимаю себя и других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  <c:pt idx="0">
                  <c:v>0</c:v>
                </c:pt>
                <c:pt idx="1">
                  <c:v>30</c:v>
                </c:pt>
                <c:pt idx="2">
                  <c:v>15</c:v>
                </c:pt>
                <c:pt idx="3">
                  <c:v>20</c:v>
                </c:pt>
                <c:pt idx="4">
                  <c:v>20</c:v>
                </c:pt>
                <c:pt idx="5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226C-4E36-BF13-527E58B737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2481920"/>
        <c:axId val="102483456"/>
      </c:barChart>
      <c:catAx>
        <c:axId val="1024819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02483456"/>
        <c:crosses val="autoZero"/>
        <c:auto val="1"/>
        <c:lblAlgn val="ctr"/>
        <c:lblOffset val="100"/>
        <c:noMultiLvlLbl val="0"/>
      </c:catAx>
      <c:valAx>
        <c:axId val="10248345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248192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Высокий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3.7479506161763702E-3"/>
                  <c:y val="1.8099547511312208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63</a:t>
                    </a:r>
                    <a:r>
                      <a:rPr lang="ru-RU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109-40A3-8DC6-64149F8420D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mtClean="0"/>
                      <a:t>17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109-40A3-8DC6-64149F8420D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mtClean="0"/>
                      <a:t>33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109-40A3-8DC6-64149F8420D6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mtClean="0"/>
                      <a:t>8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109-40A3-8DC6-64149F8420D6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smtClean="0"/>
                      <a:t>33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109-40A3-8DC6-64149F8420D6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smtClean="0"/>
                      <a:t>38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109-40A3-8DC6-64149F8420D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Эффективнось</c:v>
                </c:pt>
                <c:pt idx="1">
                  <c:v>Вовлеченость</c:v>
                </c:pt>
                <c:pt idx="2">
                  <c:v>Результат</c:v>
                </c:pt>
                <c:pt idx="3">
                  <c:v>Усилия</c:v>
                </c:pt>
                <c:pt idx="4">
                  <c:v>Работаю в команде</c:v>
                </c:pt>
                <c:pt idx="5">
                  <c:v>Понимаю себя и других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63</c:v>
                </c:pt>
                <c:pt idx="1">
                  <c:v>17</c:v>
                </c:pt>
                <c:pt idx="2">
                  <c:v>33</c:v>
                </c:pt>
                <c:pt idx="3">
                  <c:v>8</c:v>
                </c:pt>
                <c:pt idx="4">
                  <c:v>33</c:v>
                </c:pt>
                <c:pt idx="5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109-40A3-8DC6-64149F8420D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Средний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mtClean="0"/>
                      <a:t>33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109-40A3-8DC6-64149F8420D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mtClean="0"/>
                      <a:t>50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109-40A3-8DC6-64149F8420D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mtClean="0"/>
                      <a:t>42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109-40A3-8DC6-64149F8420D6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mtClean="0"/>
                      <a:t>54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109-40A3-8DC6-64149F8420D6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smtClean="0"/>
                      <a:t>50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109-40A3-8DC6-64149F8420D6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smtClean="0"/>
                      <a:t>50</a:t>
                    </a:r>
                    <a:r>
                      <a:rPr lang="ru-RU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6109-40A3-8DC6-64149F8420D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Эффективнось</c:v>
                </c:pt>
                <c:pt idx="1">
                  <c:v>Вовлеченость</c:v>
                </c:pt>
                <c:pt idx="2">
                  <c:v>Результат</c:v>
                </c:pt>
                <c:pt idx="3">
                  <c:v>Усилия</c:v>
                </c:pt>
                <c:pt idx="4">
                  <c:v>Работаю в команде</c:v>
                </c:pt>
                <c:pt idx="5">
                  <c:v>Понимаю себя и других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33</c:v>
                </c:pt>
                <c:pt idx="1">
                  <c:v>50</c:v>
                </c:pt>
                <c:pt idx="2">
                  <c:v>42</c:v>
                </c:pt>
                <c:pt idx="3">
                  <c:v>54</c:v>
                </c:pt>
                <c:pt idx="4">
                  <c:v>50</c:v>
                </c:pt>
                <c:pt idx="5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6109-40A3-8DC6-64149F8420D6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Низкий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mtClean="0"/>
                      <a:t>4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6109-40A3-8DC6-64149F8420D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mtClean="0"/>
                      <a:t>33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6109-40A3-8DC6-64149F8420D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mtClean="0"/>
                      <a:t>25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6109-40A3-8DC6-64149F8420D6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mtClean="0"/>
                      <a:t>38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6109-40A3-8DC6-64149F8420D6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smtClean="0"/>
                      <a:t>17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6109-40A3-8DC6-64149F8420D6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smtClean="0"/>
                      <a:t>12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6109-40A3-8DC6-64149F8420D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Эффективнось</c:v>
                </c:pt>
                <c:pt idx="1">
                  <c:v>Вовлеченость</c:v>
                </c:pt>
                <c:pt idx="2">
                  <c:v>Результат</c:v>
                </c:pt>
                <c:pt idx="3">
                  <c:v>Усилия</c:v>
                </c:pt>
                <c:pt idx="4">
                  <c:v>Работаю в команде</c:v>
                </c:pt>
                <c:pt idx="5">
                  <c:v>Понимаю себя и других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  <c:pt idx="0">
                  <c:v>4</c:v>
                </c:pt>
                <c:pt idx="1">
                  <c:v>33</c:v>
                </c:pt>
                <c:pt idx="2">
                  <c:v>25</c:v>
                </c:pt>
                <c:pt idx="3">
                  <c:v>38</c:v>
                </c:pt>
                <c:pt idx="4">
                  <c:v>17</c:v>
                </c:pt>
                <c:pt idx="5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6109-40A3-8DC6-64149F8420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2630144"/>
        <c:axId val="102631680"/>
      </c:barChart>
      <c:catAx>
        <c:axId val="1026301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02631680"/>
        <c:crosses val="autoZero"/>
        <c:auto val="1"/>
        <c:lblAlgn val="ctr"/>
        <c:lblOffset val="100"/>
        <c:noMultiLvlLbl val="0"/>
      </c:catAx>
      <c:valAx>
        <c:axId val="1026316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2630144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Высокий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000" smtClean="0"/>
                      <a:t>57</a:t>
                    </a:r>
                    <a:r>
                      <a:rPr lang="ru-RU" sz="100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894-427C-AC56-0F325B5EB843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mtClean="0"/>
                      <a:t>24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894-427C-AC56-0F325B5EB843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mtClean="0"/>
                      <a:t>67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894-427C-AC56-0F325B5EB843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mtClean="0"/>
                      <a:t>29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894-427C-AC56-0F325B5EB843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smtClean="0"/>
                      <a:t>38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894-427C-AC56-0F325B5EB843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smtClean="0"/>
                      <a:t>67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894-427C-AC56-0F325B5EB84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Эффективнось</c:v>
                </c:pt>
                <c:pt idx="1">
                  <c:v>Вовлеченость</c:v>
                </c:pt>
                <c:pt idx="2">
                  <c:v>Результат</c:v>
                </c:pt>
                <c:pt idx="3">
                  <c:v>Усилия</c:v>
                </c:pt>
                <c:pt idx="4">
                  <c:v>Работаю в команде</c:v>
                </c:pt>
                <c:pt idx="5">
                  <c:v>Понимаю себя и других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57</c:v>
                </c:pt>
                <c:pt idx="1">
                  <c:v>24</c:v>
                </c:pt>
                <c:pt idx="2">
                  <c:v>67</c:v>
                </c:pt>
                <c:pt idx="3">
                  <c:v>29</c:v>
                </c:pt>
                <c:pt idx="4">
                  <c:v>38</c:v>
                </c:pt>
                <c:pt idx="5">
                  <c:v>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894-427C-AC56-0F325B5EB84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Средний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000" smtClean="0"/>
                      <a:t>38</a:t>
                    </a:r>
                    <a:r>
                      <a:rPr lang="ru-RU" sz="1000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894-427C-AC56-0F325B5EB843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mtClean="0"/>
                      <a:t>62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894-427C-AC56-0F325B5EB843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mtClean="0"/>
                      <a:t>29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894-427C-AC56-0F325B5EB843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mtClean="0"/>
                      <a:t>62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894-427C-AC56-0F325B5EB843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smtClean="0"/>
                      <a:t>48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894-427C-AC56-0F325B5EB843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smtClean="0"/>
                      <a:t>24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D894-427C-AC56-0F325B5EB84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Эффективнось</c:v>
                </c:pt>
                <c:pt idx="1">
                  <c:v>Вовлеченость</c:v>
                </c:pt>
                <c:pt idx="2">
                  <c:v>Результат</c:v>
                </c:pt>
                <c:pt idx="3">
                  <c:v>Усилия</c:v>
                </c:pt>
                <c:pt idx="4">
                  <c:v>Работаю в команде</c:v>
                </c:pt>
                <c:pt idx="5">
                  <c:v>Понимаю себя и других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38</c:v>
                </c:pt>
                <c:pt idx="1">
                  <c:v>62</c:v>
                </c:pt>
                <c:pt idx="2">
                  <c:v>29</c:v>
                </c:pt>
                <c:pt idx="3">
                  <c:v>62</c:v>
                </c:pt>
                <c:pt idx="4">
                  <c:v>48</c:v>
                </c:pt>
                <c:pt idx="5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D894-427C-AC56-0F325B5EB843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Низкий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000" smtClean="0"/>
                      <a:t>5</a:t>
                    </a:r>
                    <a:r>
                      <a:rPr lang="ru-RU" sz="1000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D894-427C-AC56-0F325B5EB843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mtClean="0"/>
                      <a:t>14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D894-427C-AC56-0F325B5EB843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mtClean="0"/>
                      <a:t>4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D894-427C-AC56-0F325B5EB843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mtClean="0"/>
                      <a:t>9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D894-427C-AC56-0F325B5EB843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smtClean="0"/>
                      <a:t>14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D894-427C-AC56-0F325B5EB843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smtClean="0"/>
                      <a:t>9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D894-427C-AC56-0F325B5EB84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Эффективнось</c:v>
                </c:pt>
                <c:pt idx="1">
                  <c:v>Вовлеченость</c:v>
                </c:pt>
                <c:pt idx="2">
                  <c:v>Результат</c:v>
                </c:pt>
                <c:pt idx="3">
                  <c:v>Усилия</c:v>
                </c:pt>
                <c:pt idx="4">
                  <c:v>Работаю в команде</c:v>
                </c:pt>
                <c:pt idx="5">
                  <c:v>Понимаю себя и других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  <c:pt idx="0">
                  <c:v>5</c:v>
                </c:pt>
                <c:pt idx="1">
                  <c:v>14</c:v>
                </c:pt>
                <c:pt idx="2">
                  <c:v>4</c:v>
                </c:pt>
                <c:pt idx="3">
                  <c:v>9</c:v>
                </c:pt>
                <c:pt idx="4">
                  <c:v>14</c:v>
                </c:pt>
                <c:pt idx="5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D894-427C-AC56-0F325B5EB8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4171008"/>
        <c:axId val="104172544"/>
      </c:barChart>
      <c:catAx>
        <c:axId val="1041710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04172544"/>
        <c:crosses val="autoZero"/>
        <c:auto val="1"/>
        <c:lblAlgn val="ctr"/>
        <c:lblOffset val="100"/>
        <c:noMultiLvlLbl val="0"/>
      </c:catAx>
      <c:valAx>
        <c:axId val="1041725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4171008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Высокий уровень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6.9444444444444441E-3"/>
                  <c:y val="7.9365079365079361E-3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30%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30D-47A1-AEC6-5EADDBB798E9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b="1"/>
                      <a:t>52%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30D-47A1-AEC6-5EADDBB798E9}"/>
                </c:ext>
              </c:extLst>
            </c:dLbl>
            <c:dLbl>
              <c:idx val="2"/>
              <c:layout>
                <c:manualLayout>
                  <c:x val="-6.9444444444444441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26%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30D-47A1-AEC6-5EADDBB798E9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b="1"/>
                      <a:t>41%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30D-47A1-AEC6-5EADDBB798E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Познавательная активность</c:v>
                </c:pt>
                <c:pt idx="1">
                  <c:v>Мотивация достижения</c:v>
                </c:pt>
                <c:pt idx="2">
                  <c:v>Тревожность</c:v>
                </c:pt>
                <c:pt idx="3">
                  <c:v>Гнев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30</c:v>
                </c:pt>
                <c:pt idx="1">
                  <c:v>52</c:v>
                </c:pt>
                <c:pt idx="2">
                  <c:v>26</c:v>
                </c:pt>
                <c:pt idx="3">
                  <c:v>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30D-47A1-AEC6-5EADDBB798E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Средний уровень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b="1"/>
                      <a:t>63%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30D-47A1-AEC6-5EADDBB798E9}"/>
                </c:ext>
              </c:extLst>
            </c:dLbl>
            <c:dLbl>
              <c:idx val="1"/>
              <c:layout>
                <c:manualLayout>
                  <c:x val="6.9444444444444441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44%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30D-47A1-AEC6-5EADDBB798E9}"/>
                </c:ext>
              </c:extLst>
            </c:dLbl>
            <c:dLbl>
              <c:idx val="2"/>
              <c:layout>
                <c:manualLayout>
                  <c:x val="-6.9444444444444441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30%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30D-47A1-AEC6-5EADDBB798E9}"/>
                </c:ext>
              </c:extLst>
            </c:dLbl>
            <c:dLbl>
              <c:idx val="3"/>
              <c:layout>
                <c:manualLayout>
                  <c:x val="4.6296296296297144E-3"/>
                  <c:y val="1.1904761904761977E-2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22%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30D-47A1-AEC6-5EADDBB798E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Познавательная активность</c:v>
                </c:pt>
                <c:pt idx="1">
                  <c:v>Мотивация достижения</c:v>
                </c:pt>
                <c:pt idx="2">
                  <c:v>Тревожность</c:v>
                </c:pt>
                <c:pt idx="3">
                  <c:v>Гнев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63</c:v>
                </c:pt>
                <c:pt idx="1">
                  <c:v>44</c:v>
                </c:pt>
                <c:pt idx="2">
                  <c:v>30</c:v>
                </c:pt>
                <c:pt idx="3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D30D-47A1-AEC6-5EADDBB798E9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Низкий уровень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b="1"/>
                      <a:t>7%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30D-47A1-AEC6-5EADDBB798E9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b="1"/>
                      <a:t>4%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30D-47A1-AEC6-5EADDBB798E9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b="1"/>
                      <a:t>44%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D30D-47A1-AEC6-5EADDBB798E9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b="1"/>
                      <a:t>37%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D30D-47A1-AEC6-5EADDBB798E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Познавательная активность</c:v>
                </c:pt>
                <c:pt idx="1">
                  <c:v>Мотивация достижения</c:v>
                </c:pt>
                <c:pt idx="2">
                  <c:v>Тревожность</c:v>
                </c:pt>
                <c:pt idx="3">
                  <c:v>Гнев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7</c:v>
                </c:pt>
                <c:pt idx="1">
                  <c:v>4</c:v>
                </c:pt>
                <c:pt idx="2">
                  <c:v>44</c:v>
                </c:pt>
                <c:pt idx="3">
                  <c:v>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D30D-47A1-AEC6-5EADDBB798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4258560"/>
        <c:axId val="109073152"/>
      </c:barChart>
      <c:catAx>
        <c:axId val="1042585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09073152"/>
        <c:crosses val="autoZero"/>
        <c:auto val="1"/>
        <c:lblAlgn val="ctr"/>
        <c:lblOffset val="100"/>
        <c:noMultiLvlLbl val="0"/>
      </c:catAx>
      <c:valAx>
        <c:axId val="1090731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425856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Высокий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mtClean="0"/>
                      <a:t>32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3DA-41BC-8B43-9816A7B599F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mtClean="0"/>
                      <a:t>36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3DA-41BC-8B43-9816A7B599F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mtClean="0"/>
                      <a:t>40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3DA-41BC-8B43-9816A7B599F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mtClean="0"/>
                      <a:t>32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3DA-41BC-8B43-9816A7B599F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Познавательная активность</c:v>
                </c:pt>
                <c:pt idx="1">
                  <c:v>Мотивация достижения</c:v>
                </c:pt>
                <c:pt idx="2">
                  <c:v>Тревожность</c:v>
                </c:pt>
                <c:pt idx="3">
                  <c:v>Гнев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32</c:v>
                </c:pt>
                <c:pt idx="1">
                  <c:v>36</c:v>
                </c:pt>
                <c:pt idx="2">
                  <c:v>40</c:v>
                </c:pt>
                <c:pt idx="3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3DA-41BC-8B43-9816A7B599F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Средний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mtClean="0"/>
                      <a:t>36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3DA-41BC-8B43-9816A7B599F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mtClean="0"/>
                      <a:t>48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3DA-41BC-8B43-9816A7B599F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mtClean="0"/>
                      <a:t>32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3DA-41BC-8B43-9816A7B599F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mtClean="0"/>
                      <a:t>40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3DA-41BC-8B43-9816A7B599F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Познавательная активность</c:v>
                </c:pt>
                <c:pt idx="1">
                  <c:v>Мотивация достижения</c:v>
                </c:pt>
                <c:pt idx="2">
                  <c:v>Тревожность</c:v>
                </c:pt>
                <c:pt idx="3">
                  <c:v>Гнев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36</c:v>
                </c:pt>
                <c:pt idx="1">
                  <c:v>48</c:v>
                </c:pt>
                <c:pt idx="2">
                  <c:v>32</c:v>
                </c:pt>
                <c:pt idx="3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23DA-41BC-8B43-9816A7B599F2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Низкий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mtClean="0"/>
                      <a:t>32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23DA-41BC-8B43-9816A7B599F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mtClean="0"/>
                      <a:t>16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3DA-41BC-8B43-9816A7B599F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mtClean="0"/>
                      <a:t>28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23DA-41BC-8B43-9816A7B599F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mtClean="0"/>
                      <a:t>28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23DA-41BC-8B43-9816A7B599F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Познавательная активность</c:v>
                </c:pt>
                <c:pt idx="1">
                  <c:v>Мотивация достижения</c:v>
                </c:pt>
                <c:pt idx="2">
                  <c:v>Тревожность</c:v>
                </c:pt>
                <c:pt idx="3">
                  <c:v>Гнев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32</c:v>
                </c:pt>
                <c:pt idx="1">
                  <c:v>16</c:v>
                </c:pt>
                <c:pt idx="2">
                  <c:v>28</c:v>
                </c:pt>
                <c:pt idx="3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23DA-41BC-8B43-9816A7B599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9401216"/>
        <c:axId val="109402752"/>
      </c:barChart>
      <c:catAx>
        <c:axId val="1094012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09402752"/>
        <c:crosses val="autoZero"/>
        <c:auto val="1"/>
        <c:lblAlgn val="ctr"/>
        <c:lblOffset val="100"/>
        <c:noMultiLvlLbl val="0"/>
      </c:catAx>
      <c:valAx>
        <c:axId val="1094027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9401216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Высокий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mtClean="0"/>
                      <a:t>10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679-439E-8130-54DAFFF86CE0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mtClean="0"/>
                      <a:t>50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679-439E-8130-54DAFFF86CE0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mtClean="0"/>
                      <a:t>60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679-439E-8130-54DAFFF86CE0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mtClean="0"/>
                      <a:t>50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679-439E-8130-54DAFFF86CE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Познавательная активность</c:v>
                </c:pt>
                <c:pt idx="1">
                  <c:v>Мотивация достижения</c:v>
                </c:pt>
                <c:pt idx="2">
                  <c:v>Тревожность</c:v>
                </c:pt>
                <c:pt idx="3">
                  <c:v>Гнев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10</c:v>
                </c:pt>
                <c:pt idx="1">
                  <c:v>50</c:v>
                </c:pt>
                <c:pt idx="2">
                  <c:v>60</c:v>
                </c:pt>
                <c:pt idx="3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679-439E-8130-54DAFFF86CE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Средний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mtClean="0"/>
                      <a:t>55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679-439E-8130-54DAFFF86CE0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mtClean="0"/>
                      <a:t>50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679-439E-8130-54DAFFF86CE0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mtClean="0"/>
                      <a:t>25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679-439E-8130-54DAFFF86CE0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mtClean="0"/>
                      <a:t>35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679-439E-8130-54DAFFF86CE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Познавательная активность</c:v>
                </c:pt>
                <c:pt idx="1">
                  <c:v>Мотивация достижения</c:v>
                </c:pt>
                <c:pt idx="2">
                  <c:v>Тревожность</c:v>
                </c:pt>
                <c:pt idx="3">
                  <c:v>Гнев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55</c:v>
                </c:pt>
                <c:pt idx="1">
                  <c:v>50</c:v>
                </c:pt>
                <c:pt idx="2">
                  <c:v>25</c:v>
                </c:pt>
                <c:pt idx="3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2679-439E-8130-54DAFFF86CE0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Низкий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mtClean="0"/>
                      <a:t>35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2679-439E-8130-54DAFFF86CE0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mtClean="0"/>
                      <a:t>0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679-439E-8130-54DAFFF86CE0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mtClean="0"/>
                      <a:t>15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2679-439E-8130-54DAFFF86CE0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mtClean="0"/>
                      <a:t>15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2679-439E-8130-54DAFFF86CE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Познавательная активность</c:v>
                </c:pt>
                <c:pt idx="1">
                  <c:v>Мотивация достижения</c:v>
                </c:pt>
                <c:pt idx="2">
                  <c:v>Тревожность</c:v>
                </c:pt>
                <c:pt idx="3">
                  <c:v>Гнев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35</c:v>
                </c:pt>
                <c:pt idx="1">
                  <c:v>0</c:v>
                </c:pt>
                <c:pt idx="2">
                  <c:v>15</c:v>
                </c:pt>
                <c:pt idx="3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2679-439E-8130-54DAFFF86C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9724800"/>
        <c:axId val="109726336"/>
      </c:barChart>
      <c:catAx>
        <c:axId val="1097248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09726336"/>
        <c:crosses val="autoZero"/>
        <c:auto val="1"/>
        <c:lblAlgn val="ctr"/>
        <c:lblOffset val="100"/>
        <c:noMultiLvlLbl val="0"/>
      </c:catAx>
      <c:valAx>
        <c:axId val="1097263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972480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Высокий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mtClean="0"/>
                      <a:t>12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716-4619-815F-28A2C06CA21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mtClean="0"/>
                      <a:t>33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16-4619-815F-28A2C06CA21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mtClean="0"/>
                      <a:t>42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716-4619-815F-28A2C06CA21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mtClean="0"/>
                      <a:t>50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716-4619-815F-28A2C06CA21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Познавательная активность</c:v>
                </c:pt>
                <c:pt idx="1">
                  <c:v>Мотивация дотижения</c:v>
                </c:pt>
                <c:pt idx="2">
                  <c:v>Тревожность</c:v>
                </c:pt>
                <c:pt idx="3">
                  <c:v>Гнев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12</c:v>
                </c:pt>
                <c:pt idx="1">
                  <c:v>33</c:v>
                </c:pt>
                <c:pt idx="2">
                  <c:v>42</c:v>
                </c:pt>
                <c:pt idx="3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716-4619-815F-28A2C06CA21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Средний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mtClean="0"/>
                      <a:t>42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716-4619-815F-28A2C06CA21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mtClean="0"/>
                      <a:t>54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716-4619-815F-28A2C06CA21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mtClean="0"/>
                      <a:t>29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716-4619-815F-28A2C06CA21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mtClean="0"/>
                      <a:t>25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716-4619-815F-28A2C06CA21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Познавательная активность</c:v>
                </c:pt>
                <c:pt idx="1">
                  <c:v>Мотивация дотижения</c:v>
                </c:pt>
                <c:pt idx="2">
                  <c:v>Тревожность</c:v>
                </c:pt>
                <c:pt idx="3">
                  <c:v>Гнев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42</c:v>
                </c:pt>
                <c:pt idx="1">
                  <c:v>54</c:v>
                </c:pt>
                <c:pt idx="2">
                  <c:v>29</c:v>
                </c:pt>
                <c:pt idx="3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8716-4619-815F-28A2C06CA212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Низкий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mtClean="0"/>
                      <a:t>46</a:t>
                    </a:r>
                    <a:r>
                      <a:rPr lang="ru-RU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716-4619-815F-28A2C06CA21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mtClean="0"/>
                      <a:t>13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716-4619-815F-28A2C06CA21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mtClean="0"/>
                      <a:t>29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8716-4619-815F-28A2C06CA21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mtClean="0"/>
                      <a:t>25</a:t>
                    </a:r>
                    <a:r>
                      <a:rPr lang="ru-RU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8716-4619-815F-28A2C06CA21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Познавательная активность</c:v>
                </c:pt>
                <c:pt idx="1">
                  <c:v>Мотивация дотижения</c:v>
                </c:pt>
                <c:pt idx="2">
                  <c:v>Тревожность</c:v>
                </c:pt>
                <c:pt idx="3">
                  <c:v>Гнев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46</c:v>
                </c:pt>
                <c:pt idx="1">
                  <c:v>13</c:v>
                </c:pt>
                <c:pt idx="2">
                  <c:v>29</c:v>
                </c:pt>
                <c:pt idx="3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8716-4619-815F-28A2C06CA2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2733312"/>
        <c:axId val="82761984"/>
      </c:barChart>
      <c:catAx>
        <c:axId val="827333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82761984"/>
        <c:crosses val="autoZero"/>
        <c:auto val="1"/>
        <c:lblAlgn val="ctr"/>
        <c:lblOffset val="100"/>
        <c:noMultiLvlLbl val="0"/>
      </c:catAx>
      <c:valAx>
        <c:axId val="827619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2733312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2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FF2FEB3-68D3-4CDD-AE4E-4DC32F827D43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887F687-1786-4982-972E-95849ABE741E}">
      <dgm:prSet phldrT="[Текст]"/>
      <dgm:spPr/>
      <dgm:t>
        <a:bodyPr/>
        <a:lstStyle/>
        <a:p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Обучение  в деятельности</a:t>
          </a:r>
          <a:endParaRPr lang="ru-RU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AF6F756-97A0-477C-8B34-B91F949FF476}" type="parTrans" cxnId="{D59C1659-180B-45AF-8353-15007526D700}">
      <dgm:prSet/>
      <dgm:spPr/>
      <dgm:t>
        <a:bodyPr/>
        <a:lstStyle/>
        <a:p>
          <a:endParaRPr lang="ru-RU"/>
        </a:p>
      </dgm:t>
    </dgm:pt>
    <dgm:pt modelId="{FEED1881-E093-4D57-B854-BCA58431E513}" type="sibTrans" cxnId="{D59C1659-180B-45AF-8353-15007526D700}">
      <dgm:prSet/>
      <dgm:spPr/>
      <dgm:t>
        <a:bodyPr/>
        <a:lstStyle/>
        <a:p>
          <a:endParaRPr lang="ru-RU"/>
        </a:p>
      </dgm:t>
    </dgm:pt>
    <dgm:pt modelId="{437051F0-97BD-4CBF-BB7F-49B4C34483B5}">
      <dgm:prSet phldrT="[Текст]" custT="1"/>
      <dgm:spPr/>
      <dgm:t>
        <a:bodyPr/>
        <a:lstStyle/>
        <a:p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Выбор ребенком целей и траектории, сложности заданий</a:t>
          </a:r>
          <a:endParaRPr lang="ru-RU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4C52356-BC99-430F-AFBB-5CA1B6CAE7DC}" type="parTrans" cxnId="{4E8D5C41-59E0-49C9-AFC1-4DDF68F01559}">
      <dgm:prSet/>
      <dgm:spPr/>
      <dgm:t>
        <a:bodyPr/>
        <a:lstStyle/>
        <a:p>
          <a:endParaRPr lang="ru-RU"/>
        </a:p>
      </dgm:t>
    </dgm:pt>
    <dgm:pt modelId="{D1FFDD04-D9FB-4371-A598-C4D5B3FE4DFF}" type="sibTrans" cxnId="{4E8D5C41-59E0-49C9-AFC1-4DDF68F01559}">
      <dgm:prSet/>
      <dgm:spPr/>
      <dgm:t>
        <a:bodyPr/>
        <a:lstStyle/>
        <a:p>
          <a:endParaRPr lang="ru-RU"/>
        </a:p>
      </dgm:t>
    </dgm:pt>
    <dgm:pt modelId="{93DBD507-41FA-43D3-942B-79C15985E333}">
      <dgm:prSet phldrT="[Текст]"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Обучение ключевым компетенциям 21 века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B53EF58-775D-4E04-BF4A-20F24EF178E5}" type="parTrans" cxnId="{40A969BA-FE14-4D13-A03B-10C3AD2955A3}">
      <dgm:prSet/>
      <dgm:spPr/>
      <dgm:t>
        <a:bodyPr/>
        <a:lstStyle/>
        <a:p>
          <a:endParaRPr lang="ru-RU"/>
        </a:p>
      </dgm:t>
    </dgm:pt>
    <dgm:pt modelId="{37D22AB9-34AE-49E8-BDF5-ACA38F77718B}" type="sibTrans" cxnId="{40A969BA-FE14-4D13-A03B-10C3AD2955A3}">
      <dgm:prSet/>
      <dgm:spPr/>
      <dgm:t>
        <a:bodyPr/>
        <a:lstStyle/>
        <a:p>
          <a:endParaRPr lang="ru-RU"/>
        </a:p>
      </dgm:t>
    </dgm:pt>
    <dgm:pt modelId="{DCBBBEF4-F214-423F-9050-0ED251AD2329}">
      <dgm:prSet phldrT="[Текст]"/>
      <dgm:spPr/>
      <dgm:t>
        <a:bodyPr/>
        <a:lstStyle/>
        <a:p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От знаний – к навыкам</a:t>
          </a:r>
          <a:endParaRPr lang="ru-RU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38407F8-5E94-4841-98DD-31D08F5B98D1}" type="parTrans" cxnId="{16879C29-AE30-4314-A1CF-C812D107E81E}">
      <dgm:prSet/>
      <dgm:spPr/>
      <dgm:t>
        <a:bodyPr/>
        <a:lstStyle/>
        <a:p>
          <a:endParaRPr lang="ru-RU"/>
        </a:p>
      </dgm:t>
    </dgm:pt>
    <dgm:pt modelId="{38381258-A53A-48B9-B156-A30230A9761E}" type="sibTrans" cxnId="{16879C29-AE30-4314-A1CF-C812D107E81E}">
      <dgm:prSet/>
      <dgm:spPr/>
      <dgm:t>
        <a:bodyPr/>
        <a:lstStyle/>
        <a:p>
          <a:endParaRPr lang="ru-RU"/>
        </a:p>
      </dgm:t>
    </dgm:pt>
    <dgm:pt modelId="{3A9F730E-8D77-4CAE-A9B7-29D27E2433AA}">
      <dgm:prSet phldrT="[Текст]" custT="1"/>
      <dgm:spPr/>
      <dgm:t>
        <a:bodyPr/>
        <a:lstStyle/>
        <a:p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Мотивация, 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интерактивность, формирующее оценивание;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5D83106-E6B8-4946-897C-1816E2EB8FB7}" type="parTrans" cxnId="{B9288BBA-5F3C-4C46-A6D8-8960090EDC86}">
      <dgm:prSet/>
      <dgm:spPr/>
      <dgm:t>
        <a:bodyPr/>
        <a:lstStyle/>
        <a:p>
          <a:endParaRPr lang="ru-RU"/>
        </a:p>
      </dgm:t>
    </dgm:pt>
    <dgm:pt modelId="{F2E80E2F-7771-499B-9621-99ECE96E7F53}" type="sibTrans" cxnId="{B9288BBA-5F3C-4C46-A6D8-8960090EDC86}">
      <dgm:prSet/>
      <dgm:spPr/>
      <dgm:t>
        <a:bodyPr/>
        <a:lstStyle/>
        <a:p>
          <a:endParaRPr lang="ru-RU"/>
        </a:p>
      </dgm:t>
    </dgm:pt>
    <dgm:pt modelId="{E244398C-AC42-4210-8C73-71C472AD146C}">
      <dgm:prSet phldrT="[Текст]"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Уровневая система сложности заданий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5DAF9B1-E1AD-4F91-BF2B-644F86E997DC}" type="parTrans" cxnId="{00DD906D-1D31-435B-B783-BC03C0BB9560}">
      <dgm:prSet/>
      <dgm:spPr/>
      <dgm:t>
        <a:bodyPr/>
        <a:lstStyle/>
        <a:p>
          <a:endParaRPr lang="ru-RU"/>
        </a:p>
      </dgm:t>
    </dgm:pt>
    <dgm:pt modelId="{2765C8D7-AB91-4EE6-A079-749319A97D88}" type="sibTrans" cxnId="{00DD906D-1D31-435B-B783-BC03C0BB9560}">
      <dgm:prSet/>
      <dgm:spPr/>
      <dgm:t>
        <a:bodyPr/>
        <a:lstStyle/>
        <a:p>
          <a:endParaRPr lang="ru-RU"/>
        </a:p>
      </dgm:t>
    </dgm:pt>
    <dgm:pt modelId="{F961BAB2-3500-496F-8255-7E38856969FD}">
      <dgm:prSet phldrT="[Текст]"/>
      <dgm:spPr/>
      <dgm:t>
        <a:bodyPr/>
        <a:lstStyle/>
        <a:p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Непрерывное измерение- рост относительного самого себя</a:t>
          </a:r>
          <a:endParaRPr lang="ru-RU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73344CE-C984-4672-A933-0E3567C05D5E}" type="parTrans" cxnId="{9533E6AD-AA04-4314-BC59-458E433C6094}">
      <dgm:prSet/>
      <dgm:spPr/>
      <dgm:t>
        <a:bodyPr/>
        <a:lstStyle/>
        <a:p>
          <a:endParaRPr lang="ru-RU"/>
        </a:p>
      </dgm:t>
    </dgm:pt>
    <dgm:pt modelId="{6329E338-4B68-481C-A779-79378DBB0849}" type="sibTrans" cxnId="{9533E6AD-AA04-4314-BC59-458E433C6094}">
      <dgm:prSet/>
      <dgm:spPr/>
      <dgm:t>
        <a:bodyPr/>
        <a:lstStyle/>
        <a:p>
          <a:endParaRPr lang="ru-RU"/>
        </a:p>
      </dgm:t>
    </dgm:pt>
    <dgm:pt modelId="{F0010CA7-CF11-4818-A303-29CE0EC0D52B}">
      <dgm:prSet phldrT="[Текст]" custT="1"/>
      <dgm:spPr/>
      <dgm:t>
        <a:bodyPr/>
        <a:lstStyle/>
        <a:p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Самостоятельная постановка целей 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 оценка прогресса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E6D6490-D120-4CE7-B739-458D8EE965A8}" type="parTrans" cxnId="{EF88AEE3-28A2-469F-8B06-433EDC892C42}">
      <dgm:prSet/>
      <dgm:spPr/>
      <dgm:t>
        <a:bodyPr/>
        <a:lstStyle/>
        <a:p>
          <a:endParaRPr lang="ru-RU"/>
        </a:p>
      </dgm:t>
    </dgm:pt>
    <dgm:pt modelId="{FCDB0628-931E-4B5D-AAC0-6CAF08FB8858}" type="sibTrans" cxnId="{EF88AEE3-28A2-469F-8B06-433EDC892C42}">
      <dgm:prSet/>
      <dgm:spPr/>
      <dgm:t>
        <a:bodyPr/>
        <a:lstStyle/>
        <a:p>
          <a:endParaRPr lang="ru-RU"/>
        </a:p>
      </dgm:t>
    </dgm:pt>
    <dgm:pt modelId="{F06F22AB-E406-4400-8B13-5CF348B3EF3F}">
      <dgm:prSet phldrT="[Текст]"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Платформа – инструмент персонализированной оценки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7A00A0C-5D43-455E-845A-F4D4F150B353}" type="parTrans" cxnId="{D604174F-73E0-46FA-9426-45E74694DA37}">
      <dgm:prSet/>
      <dgm:spPr/>
      <dgm:t>
        <a:bodyPr/>
        <a:lstStyle/>
        <a:p>
          <a:endParaRPr lang="ru-RU"/>
        </a:p>
      </dgm:t>
    </dgm:pt>
    <dgm:pt modelId="{06216515-FF89-49FE-A5F2-114FAF06019B}" type="sibTrans" cxnId="{D604174F-73E0-46FA-9426-45E74694DA37}">
      <dgm:prSet/>
      <dgm:spPr/>
      <dgm:t>
        <a:bodyPr/>
        <a:lstStyle/>
        <a:p>
          <a:endParaRPr lang="ru-RU"/>
        </a:p>
      </dgm:t>
    </dgm:pt>
    <dgm:pt modelId="{B820810F-86E1-49F9-AF0C-49B0809D0803}">
      <dgm:prSet phldrT="[Текст]"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Свобода  выбора содержания учителей и учеником, планирование учебного материала 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1F068AC-2DD4-4111-8C0C-40B28980BBCF}" type="parTrans" cxnId="{1475355B-D9D5-4B1F-9723-5089951109EE}">
      <dgm:prSet/>
      <dgm:spPr/>
      <dgm:t>
        <a:bodyPr/>
        <a:lstStyle/>
        <a:p>
          <a:endParaRPr lang="ru-RU"/>
        </a:p>
      </dgm:t>
    </dgm:pt>
    <dgm:pt modelId="{EB324CD4-3EB3-4B19-A66C-283A66CDF2E7}" type="sibTrans" cxnId="{1475355B-D9D5-4B1F-9723-5089951109EE}">
      <dgm:prSet/>
      <dgm:spPr/>
      <dgm:t>
        <a:bodyPr/>
        <a:lstStyle/>
        <a:p>
          <a:endParaRPr lang="ru-RU"/>
        </a:p>
      </dgm:t>
    </dgm:pt>
    <dgm:pt modelId="{57AD9121-5679-4B37-9B1E-22629D7D9621}">
      <dgm:prSet phldrT="[Текст]"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Сочетание индивидуальной и групповой форм работы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74DE237-A086-4860-83C7-628B22BB6D2A}" type="parTrans" cxnId="{EDD368A5-47CD-4F52-BA78-343A7567900C}">
      <dgm:prSet/>
      <dgm:spPr/>
    </dgm:pt>
    <dgm:pt modelId="{9E19086D-66F6-4BE6-89BF-161ED30BF38E}" type="sibTrans" cxnId="{EDD368A5-47CD-4F52-BA78-343A7567900C}">
      <dgm:prSet/>
      <dgm:spPr/>
    </dgm:pt>
    <dgm:pt modelId="{575C7854-B1E7-49CF-AC72-68FDED0B505E}">
      <dgm:prSet phldrT="[Текст]"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Оценка предметных и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метапредметных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умений;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1209B0E-1534-42BA-997F-4A8620F8665B}" type="parTrans" cxnId="{C0226AD8-E796-41C2-B6D8-BDBF39C2E0C1}">
      <dgm:prSet/>
      <dgm:spPr/>
    </dgm:pt>
    <dgm:pt modelId="{40A299AE-7462-4D1C-AF44-9032CDC108D6}" type="sibTrans" cxnId="{C0226AD8-E796-41C2-B6D8-BDBF39C2E0C1}">
      <dgm:prSet/>
      <dgm:spPr/>
    </dgm:pt>
    <dgm:pt modelId="{8E68627C-6F13-4D6C-9729-049E9D5946D3}" type="pres">
      <dgm:prSet presAssocID="{BFF2FEB3-68D3-4CDD-AE4E-4DC32F827D43}" presName="Name0" presStyleCnt="0">
        <dgm:presLayoutVars>
          <dgm:dir/>
          <dgm:animLvl val="lvl"/>
          <dgm:resizeHandles val="exact"/>
        </dgm:presLayoutVars>
      </dgm:prSet>
      <dgm:spPr/>
    </dgm:pt>
    <dgm:pt modelId="{507E93BC-504C-4B63-8B88-CA6A8B36030C}" type="pres">
      <dgm:prSet presAssocID="{9887F687-1786-4982-972E-95849ABE741E}" presName="linNode" presStyleCnt="0"/>
      <dgm:spPr/>
    </dgm:pt>
    <dgm:pt modelId="{5BC79954-8CA1-4AED-8CD4-EB635EB48AB5}" type="pres">
      <dgm:prSet presAssocID="{9887F687-1786-4982-972E-95849ABE741E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E8CA6F-954C-403E-8D21-434A4963502B}" type="pres">
      <dgm:prSet presAssocID="{9887F687-1786-4982-972E-95849ABE741E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9873E8-D175-495B-A177-5D25603A56E7}" type="pres">
      <dgm:prSet presAssocID="{FEED1881-E093-4D57-B854-BCA58431E513}" presName="sp" presStyleCnt="0"/>
      <dgm:spPr/>
    </dgm:pt>
    <dgm:pt modelId="{E63F49A8-B08E-4170-AA3E-8722F8AB6D81}" type="pres">
      <dgm:prSet presAssocID="{DCBBBEF4-F214-423F-9050-0ED251AD2329}" presName="linNode" presStyleCnt="0"/>
      <dgm:spPr/>
    </dgm:pt>
    <dgm:pt modelId="{1CC5B2FE-9F90-47A3-A42F-5A5E632BBDC4}" type="pres">
      <dgm:prSet presAssocID="{DCBBBEF4-F214-423F-9050-0ED251AD2329}" presName="parentText" presStyleLbl="node1" presStyleIdx="1" presStyleCnt="3" custLinFactNeighborY="1157">
        <dgm:presLayoutVars>
          <dgm:chMax val="1"/>
          <dgm:bulletEnabled val="1"/>
        </dgm:presLayoutVars>
      </dgm:prSet>
      <dgm:spPr/>
    </dgm:pt>
    <dgm:pt modelId="{FCC88A45-E218-4E12-B4BC-8A19BFC411DE}" type="pres">
      <dgm:prSet presAssocID="{DCBBBEF4-F214-423F-9050-0ED251AD2329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2F1AFB-8A4A-485C-8915-C4DD1A6A4E01}" type="pres">
      <dgm:prSet presAssocID="{38381258-A53A-48B9-B156-A30230A9761E}" presName="sp" presStyleCnt="0"/>
      <dgm:spPr/>
    </dgm:pt>
    <dgm:pt modelId="{DA19B4CB-CE1D-4BB9-A70A-4345FFA6831E}" type="pres">
      <dgm:prSet presAssocID="{F961BAB2-3500-496F-8255-7E38856969FD}" presName="linNode" presStyleCnt="0"/>
      <dgm:spPr/>
    </dgm:pt>
    <dgm:pt modelId="{ED8F0428-A000-48AE-B505-684EDBD90B99}" type="pres">
      <dgm:prSet presAssocID="{F961BAB2-3500-496F-8255-7E38856969FD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FD85357A-BBE5-4505-84E3-C78D2C049F74}" type="pres">
      <dgm:prSet presAssocID="{F961BAB2-3500-496F-8255-7E38856969FD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F9B7AD1-881A-4AC6-A950-8CD0FAA4E297}" type="presOf" srcId="{575C7854-B1E7-49CF-AC72-68FDED0B505E}" destId="{FD85357A-BBE5-4505-84E3-C78D2C049F74}" srcOrd="0" destOrd="1" presId="urn:microsoft.com/office/officeart/2005/8/layout/vList5"/>
    <dgm:cxn modelId="{9DB525B1-13FE-4679-8FF5-0A6D82EC7146}" type="presOf" srcId="{437051F0-97BD-4CBF-BB7F-49B4C34483B5}" destId="{91E8CA6F-954C-403E-8D21-434A4963502B}" srcOrd="0" destOrd="0" presId="urn:microsoft.com/office/officeart/2005/8/layout/vList5"/>
    <dgm:cxn modelId="{16879C29-AE30-4314-A1CF-C812D107E81E}" srcId="{BFF2FEB3-68D3-4CDD-AE4E-4DC32F827D43}" destId="{DCBBBEF4-F214-423F-9050-0ED251AD2329}" srcOrd="1" destOrd="0" parTransId="{538407F8-5E94-4841-98DD-31D08F5B98D1}" sibTransId="{38381258-A53A-48B9-B156-A30230A9761E}"/>
    <dgm:cxn modelId="{B9288BBA-5F3C-4C46-A6D8-8960090EDC86}" srcId="{DCBBBEF4-F214-423F-9050-0ED251AD2329}" destId="{3A9F730E-8D77-4CAE-A9B7-29D27E2433AA}" srcOrd="0" destOrd="0" parTransId="{15D83106-E6B8-4946-897C-1816E2EB8FB7}" sibTransId="{F2E80E2F-7771-499B-9621-99ECE96E7F53}"/>
    <dgm:cxn modelId="{40A969BA-FE14-4D13-A03B-10C3AD2955A3}" srcId="{9887F687-1786-4982-972E-95849ABE741E}" destId="{93DBD507-41FA-43D3-942B-79C15985E333}" srcOrd="1" destOrd="0" parTransId="{2B53EF58-775D-4E04-BF4A-20F24EF178E5}" sibTransId="{37D22AB9-34AE-49E8-BDF5-ACA38F77718B}"/>
    <dgm:cxn modelId="{B7088D87-8B78-41AC-A819-D5B57CCAC1EE}" type="presOf" srcId="{57AD9121-5679-4B37-9B1E-22629D7D9621}" destId="{FCC88A45-E218-4E12-B4BC-8A19BFC411DE}" srcOrd="0" destOrd="2" presId="urn:microsoft.com/office/officeart/2005/8/layout/vList5"/>
    <dgm:cxn modelId="{D604174F-73E0-46FA-9426-45E74694DA37}" srcId="{F961BAB2-3500-496F-8255-7E38856969FD}" destId="{F06F22AB-E406-4400-8B13-5CF348B3EF3F}" srcOrd="2" destOrd="0" parTransId="{87A00A0C-5D43-455E-845A-F4D4F150B353}" sibTransId="{06216515-FF89-49FE-A5F2-114FAF06019B}"/>
    <dgm:cxn modelId="{9533E6AD-AA04-4314-BC59-458E433C6094}" srcId="{BFF2FEB3-68D3-4CDD-AE4E-4DC32F827D43}" destId="{F961BAB2-3500-496F-8255-7E38856969FD}" srcOrd="2" destOrd="0" parTransId="{E73344CE-C984-4672-A933-0E3567C05D5E}" sibTransId="{6329E338-4B68-481C-A779-79378DBB0849}"/>
    <dgm:cxn modelId="{932AF12C-D078-4D6F-ACD3-92A708C927DB}" type="presOf" srcId="{BFF2FEB3-68D3-4CDD-AE4E-4DC32F827D43}" destId="{8E68627C-6F13-4D6C-9729-049E9D5946D3}" srcOrd="0" destOrd="0" presId="urn:microsoft.com/office/officeart/2005/8/layout/vList5"/>
    <dgm:cxn modelId="{EF88AEE3-28A2-469F-8B06-433EDC892C42}" srcId="{F961BAB2-3500-496F-8255-7E38856969FD}" destId="{F0010CA7-CF11-4818-A303-29CE0EC0D52B}" srcOrd="0" destOrd="0" parTransId="{DE6D6490-D120-4CE7-B739-458D8EE965A8}" sibTransId="{FCDB0628-931E-4B5D-AAC0-6CAF08FB8858}"/>
    <dgm:cxn modelId="{00DD906D-1D31-435B-B783-BC03C0BB9560}" srcId="{DCBBBEF4-F214-423F-9050-0ED251AD2329}" destId="{E244398C-AC42-4210-8C73-71C472AD146C}" srcOrd="1" destOrd="0" parTransId="{95DAF9B1-E1AD-4F91-BF2B-644F86E997DC}" sibTransId="{2765C8D7-AB91-4EE6-A079-749319A97D88}"/>
    <dgm:cxn modelId="{6007CCB3-319D-4A33-87FB-ACB4ACB59752}" type="presOf" srcId="{9887F687-1786-4982-972E-95849ABE741E}" destId="{5BC79954-8CA1-4AED-8CD4-EB635EB48AB5}" srcOrd="0" destOrd="0" presId="urn:microsoft.com/office/officeart/2005/8/layout/vList5"/>
    <dgm:cxn modelId="{EA8FBF72-81EA-4DE2-B0B2-4EFCFF736C69}" type="presOf" srcId="{B820810F-86E1-49F9-AF0C-49B0809D0803}" destId="{91E8CA6F-954C-403E-8D21-434A4963502B}" srcOrd="0" destOrd="2" presId="urn:microsoft.com/office/officeart/2005/8/layout/vList5"/>
    <dgm:cxn modelId="{C0226AD8-E796-41C2-B6D8-BDBF39C2E0C1}" srcId="{F961BAB2-3500-496F-8255-7E38856969FD}" destId="{575C7854-B1E7-49CF-AC72-68FDED0B505E}" srcOrd="1" destOrd="0" parTransId="{61209B0E-1534-42BA-997F-4A8620F8665B}" sibTransId="{40A299AE-7462-4D1C-AF44-9032CDC108D6}"/>
    <dgm:cxn modelId="{EDD368A5-47CD-4F52-BA78-343A7567900C}" srcId="{DCBBBEF4-F214-423F-9050-0ED251AD2329}" destId="{57AD9121-5679-4B37-9B1E-22629D7D9621}" srcOrd="2" destOrd="0" parTransId="{D74DE237-A086-4860-83C7-628B22BB6D2A}" sibTransId="{9E19086D-66F6-4BE6-89BF-161ED30BF38E}"/>
    <dgm:cxn modelId="{D9131EC4-9731-4FB9-A9E6-C0FE97508623}" type="presOf" srcId="{93DBD507-41FA-43D3-942B-79C15985E333}" destId="{91E8CA6F-954C-403E-8D21-434A4963502B}" srcOrd="0" destOrd="1" presId="urn:microsoft.com/office/officeart/2005/8/layout/vList5"/>
    <dgm:cxn modelId="{3F897AB9-B1FF-41DE-957E-7E90682A4FA8}" type="presOf" srcId="{DCBBBEF4-F214-423F-9050-0ED251AD2329}" destId="{1CC5B2FE-9F90-47A3-A42F-5A5E632BBDC4}" srcOrd="0" destOrd="0" presId="urn:microsoft.com/office/officeart/2005/8/layout/vList5"/>
    <dgm:cxn modelId="{EB155A9F-6A8B-401A-A992-AEBD8FAB5F12}" type="presOf" srcId="{F0010CA7-CF11-4818-A303-29CE0EC0D52B}" destId="{FD85357A-BBE5-4505-84E3-C78D2C049F74}" srcOrd="0" destOrd="0" presId="urn:microsoft.com/office/officeart/2005/8/layout/vList5"/>
    <dgm:cxn modelId="{57DF8CF5-F7AF-4D99-A8EC-A64829E8E058}" type="presOf" srcId="{F06F22AB-E406-4400-8B13-5CF348B3EF3F}" destId="{FD85357A-BBE5-4505-84E3-C78D2C049F74}" srcOrd="0" destOrd="2" presId="urn:microsoft.com/office/officeart/2005/8/layout/vList5"/>
    <dgm:cxn modelId="{729F8FD1-D33B-47BF-9694-7A78914B36F7}" type="presOf" srcId="{F961BAB2-3500-496F-8255-7E38856969FD}" destId="{ED8F0428-A000-48AE-B505-684EDBD90B99}" srcOrd="0" destOrd="0" presId="urn:microsoft.com/office/officeart/2005/8/layout/vList5"/>
    <dgm:cxn modelId="{1475355B-D9D5-4B1F-9723-5089951109EE}" srcId="{9887F687-1786-4982-972E-95849ABE741E}" destId="{B820810F-86E1-49F9-AF0C-49B0809D0803}" srcOrd="2" destOrd="0" parTransId="{81F068AC-2DD4-4111-8C0C-40B28980BBCF}" sibTransId="{EB324CD4-3EB3-4B19-A66C-283A66CDF2E7}"/>
    <dgm:cxn modelId="{4E8D5C41-59E0-49C9-AFC1-4DDF68F01559}" srcId="{9887F687-1786-4982-972E-95849ABE741E}" destId="{437051F0-97BD-4CBF-BB7F-49B4C34483B5}" srcOrd="0" destOrd="0" parTransId="{C4C52356-BC99-430F-AFBB-5CA1B6CAE7DC}" sibTransId="{D1FFDD04-D9FB-4371-A598-C4D5B3FE4DFF}"/>
    <dgm:cxn modelId="{D59C1659-180B-45AF-8353-15007526D700}" srcId="{BFF2FEB3-68D3-4CDD-AE4E-4DC32F827D43}" destId="{9887F687-1786-4982-972E-95849ABE741E}" srcOrd="0" destOrd="0" parTransId="{0AF6F756-97A0-477C-8B34-B91F949FF476}" sibTransId="{FEED1881-E093-4D57-B854-BCA58431E513}"/>
    <dgm:cxn modelId="{ABD5455D-8790-4591-BB9C-C494B63971A3}" type="presOf" srcId="{E244398C-AC42-4210-8C73-71C472AD146C}" destId="{FCC88A45-E218-4E12-B4BC-8A19BFC411DE}" srcOrd="0" destOrd="1" presId="urn:microsoft.com/office/officeart/2005/8/layout/vList5"/>
    <dgm:cxn modelId="{BC8F9314-A632-4BF4-A887-82CDEB7E03B3}" type="presOf" srcId="{3A9F730E-8D77-4CAE-A9B7-29D27E2433AA}" destId="{FCC88A45-E218-4E12-B4BC-8A19BFC411DE}" srcOrd="0" destOrd="0" presId="urn:microsoft.com/office/officeart/2005/8/layout/vList5"/>
    <dgm:cxn modelId="{5732EAE7-567D-4DA5-8E3F-CA0FCFE08A08}" type="presParOf" srcId="{8E68627C-6F13-4D6C-9729-049E9D5946D3}" destId="{507E93BC-504C-4B63-8B88-CA6A8B36030C}" srcOrd="0" destOrd="0" presId="urn:microsoft.com/office/officeart/2005/8/layout/vList5"/>
    <dgm:cxn modelId="{C1E348F2-56A1-463B-889B-16CB3B88725B}" type="presParOf" srcId="{507E93BC-504C-4B63-8B88-CA6A8B36030C}" destId="{5BC79954-8CA1-4AED-8CD4-EB635EB48AB5}" srcOrd="0" destOrd="0" presId="urn:microsoft.com/office/officeart/2005/8/layout/vList5"/>
    <dgm:cxn modelId="{2D8E928F-2729-41CB-AB34-1EDF605775AD}" type="presParOf" srcId="{507E93BC-504C-4B63-8B88-CA6A8B36030C}" destId="{91E8CA6F-954C-403E-8D21-434A4963502B}" srcOrd="1" destOrd="0" presId="urn:microsoft.com/office/officeart/2005/8/layout/vList5"/>
    <dgm:cxn modelId="{72A6C6B4-1909-4D08-8303-870A3630B5BC}" type="presParOf" srcId="{8E68627C-6F13-4D6C-9729-049E9D5946D3}" destId="{429873E8-D175-495B-A177-5D25603A56E7}" srcOrd="1" destOrd="0" presId="urn:microsoft.com/office/officeart/2005/8/layout/vList5"/>
    <dgm:cxn modelId="{745E5CE5-4CA2-4584-956B-CD3E4CFD75F6}" type="presParOf" srcId="{8E68627C-6F13-4D6C-9729-049E9D5946D3}" destId="{E63F49A8-B08E-4170-AA3E-8722F8AB6D81}" srcOrd="2" destOrd="0" presId="urn:microsoft.com/office/officeart/2005/8/layout/vList5"/>
    <dgm:cxn modelId="{1FF834B5-4590-4B96-A432-987010EEA1A3}" type="presParOf" srcId="{E63F49A8-B08E-4170-AA3E-8722F8AB6D81}" destId="{1CC5B2FE-9F90-47A3-A42F-5A5E632BBDC4}" srcOrd="0" destOrd="0" presId="urn:microsoft.com/office/officeart/2005/8/layout/vList5"/>
    <dgm:cxn modelId="{08D60E96-8757-4B4B-AC27-5F234D763DD5}" type="presParOf" srcId="{E63F49A8-B08E-4170-AA3E-8722F8AB6D81}" destId="{FCC88A45-E218-4E12-B4BC-8A19BFC411DE}" srcOrd="1" destOrd="0" presId="urn:microsoft.com/office/officeart/2005/8/layout/vList5"/>
    <dgm:cxn modelId="{7A4D9170-76B1-4F10-8E2E-7F5CE07974C7}" type="presParOf" srcId="{8E68627C-6F13-4D6C-9729-049E9D5946D3}" destId="{052F1AFB-8A4A-485C-8915-C4DD1A6A4E01}" srcOrd="3" destOrd="0" presId="urn:microsoft.com/office/officeart/2005/8/layout/vList5"/>
    <dgm:cxn modelId="{F03D8B4E-68B3-423D-8727-4F0FCC4B0281}" type="presParOf" srcId="{8E68627C-6F13-4D6C-9729-049E9D5946D3}" destId="{DA19B4CB-CE1D-4BB9-A70A-4345FFA6831E}" srcOrd="4" destOrd="0" presId="urn:microsoft.com/office/officeart/2005/8/layout/vList5"/>
    <dgm:cxn modelId="{4D9CCB42-A52E-41EA-AE52-64EBCD9AE6C4}" type="presParOf" srcId="{DA19B4CB-CE1D-4BB9-A70A-4345FFA6831E}" destId="{ED8F0428-A000-48AE-B505-684EDBD90B99}" srcOrd="0" destOrd="0" presId="urn:microsoft.com/office/officeart/2005/8/layout/vList5"/>
    <dgm:cxn modelId="{C4229046-8A0A-40FA-AA95-3CA7C9C0CC54}" type="presParOf" srcId="{DA19B4CB-CE1D-4BB9-A70A-4345FFA6831E}" destId="{FD85357A-BBE5-4505-84E3-C78D2C049F7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E8CA6F-954C-403E-8D21-434A4963502B}">
      <dsp:nvSpPr>
        <dsp:cNvPr id="0" name=""/>
        <dsp:cNvSpPr/>
      </dsp:nvSpPr>
      <dsp:spPr>
        <a:xfrm rot="5400000">
          <a:off x="4305697" y="-1601810"/>
          <a:ext cx="1083759" cy="456242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Выбор ребенком целей и траектории, сложности заданий</a:t>
          </a:r>
          <a:endParaRPr lang="ru-RU" sz="1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Обучение ключевым компетенциям 21 века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Свобода  выбора содержания учителей и учеником, планирование учебного материала 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2566364" y="190428"/>
        <a:ext cx="4509521" cy="977949"/>
      </dsp:txXfrm>
    </dsp:sp>
    <dsp:sp modelId="{5BC79954-8CA1-4AED-8CD4-EB635EB48AB5}">
      <dsp:nvSpPr>
        <dsp:cNvPr id="0" name=""/>
        <dsp:cNvSpPr/>
      </dsp:nvSpPr>
      <dsp:spPr>
        <a:xfrm>
          <a:off x="0" y="2052"/>
          <a:ext cx="2566364" cy="13546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Обучение  в деятельности</a:t>
          </a:r>
          <a:endParaRPr lang="ru-RU" sz="21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6131" y="68183"/>
        <a:ext cx="2434102" cy="1222437"/>
      </dsp:txXfrm>
    </dsp:sp>
    <dsp:sp modelId="{FCC88A45-E218-4E12-B4BC-8A19BFC411DE}">
      <dsp:nvSpPr>
        <dsp:cNvPr id="0" name=""/>
        <dsp:cNvSpPr/>
      </dsp:nvSpPr>
      <dsp:spPr>
        <a:xfrm rot="5400000">
          <a:off x="4305697" y="-179375"/>
          <a:ext cx="1083759" cy="456242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Мотивация, 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интерактивность, формирующее оценивание;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Уровневая система сложности заданий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Сочетание индивидуальной и групповой форм работы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2566364" y="1612863"/>
        <a:ext cx="4509521" cy="977949"/>
      </dsp:txXfrm>
    </dsp:sp>
    <dsp:sp modelId="{1CC5B2FE-9F90-47A3-A42F-5A5E632BBDC4}">
      <dsp:nvSpPr>
        <dsp:cNvPr id="0" name=""/>
        <dsp:cNvSpPr/>
      </dsp:nvSpPr>
      <dsp:spPr>
        <a:xfrm>
          <a:off x="0" y="1440161"/>
          <a:ext cx="2566364" cy="13546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От знаний – к навыкам</a:t>
          </a:r>
          <a:endParaRPr lang="ru-RU" sz="21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6131" y="1506292"/>
        <a:ext cx="2434102" cy="1222437"/>
      </dsp:txXfrm>
    </dsp:sp>
    <dsp:sp modelId="{FD85357A-BBE5-4505-84E3-C78D2C049F74}">
      <dsp:nvSpPr>
        <dsp:cNvPr id="0" name=""/>
        <dsp:cNvSpPr/>
      </dsp:nvSpPr>
      <dsp:spPr>
        <a:xfrm rot="5400000">
          <a:off x="4305697" y="1243059"/>
          <a:ext cx="1083759" cy="456242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Самостоятельная постановка целей 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 оценка прогресса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Оценка предметных и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метапредметных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умений;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Платформа – инструмент персонализированной оценки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2566364" y="3035298"/>
        <a:ext cx="4509521" cy="977949"/>
      </dsp:txXfrm>
    </dsp:sp>
    <dsp:sp modelId="{ED8F0428-A000-48AE-B505-684EDBD90B99}">
      <dsp:nvSpPr>
        <dsp:cNvPr id="0" name=""/>
        <dsp:cNvSpPr/>
      </dsp:nvSpPr>
      <dsp:spPr>
        <a:xfrm>
          <a:off x="0" y="2846922"/>
          <a:ext cx="2566364" cy="13546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Непрерывное измерение- рост относительного самого себя</a:t>
          </a:r>
          <a:endParaRPr lang="ru-RU" sz="21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6131" y="2913053"/>
        <a:ext cx="2434102" cy="12224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4D0846AD-7F30-4843-B894-E736FE9B44D5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9106E8C0-01C7-4710-90EE-8C105F7B04AC}" type="slidenum">
              <a:rPr lang="ru-RU" smtClean="0"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846AD-7F30-4843-B894-E736FE9B44D5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6E8C0-01C7-4710-90EE-8C105F7B04A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846AD-7F30-4843-B894-E736FE9B44D5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6E8C0-01C7-4710-90EE-8C105F7B04A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846AD-7F30-4843-B894-E736FE9B44D5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6E8C0-01C7-4710-90EE-8C105F7B04A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846AD-7F30-4843-B894-E736FE9B44D5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6E8C0-01C7-4710-90EE-8C105F7B04A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846AD-7F30-4843-B894-E736FE9B44D5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6E8C0-01C7-4710-90EE-8C105F7B04A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846AD-7F30-4843-B894-E736FE9B44D5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6E8C0-01C7-4710-90EE-8C105F7B04A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846AD-7F30-4843-B894-E736FE9B44D5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6E8C0-01C7-4710-90EE-8C105F7B04A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846AD-7F30-4843-B894-E736FE9B44D5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6E8C0-01C7-4710-90EE-8C105F7B04A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846AD-7F30-4843-B894-E736FE9B44D5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6E8C0-01C7-4710-90EE-8C105F7B04AC}" type="slidenum">
              <a:rPr lang="ru-RU" smtClean="0"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846AD-7F30-4843-B894-E736FE9B44D5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6E8C0-01C7-4710-90EE-8C105F7B04A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4D0846AD-7F30-4843-B894-E736FE9B44D5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9106E8C0-01C7-4710-90EE-8C105F7B04A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psyera.ru/4626/motivaciya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psyera.ru/4626/motivaciya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psyera.ru/4626/motivaciya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psyera.ru/4626/motivaciya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psyera.ru/4626/motivaciya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1" y="2708476"/>
            <a:ext cx="3474720" cy="23047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Родительское  собрание </a:t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5-х  классов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17.12.2020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40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6984894" cy="889168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/>
              <a:t>Самооценка 5 «Д»</a:t>
            </a:r>
            <a:endParaRPr lang="ru-RU" sz="32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5822953"/>
              </p:ext>
            </p:extLst>
          </p:nvPr>
        </p:nvGraphicFramePr>
        <p:xfrm>
          <a:off x="1042988" y="2324100"/>
          <a:ext cx="6777037" cy="3508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410935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 algn="ctr">
              <a:buNone/>
            </a:pPr>
            <a:endParaRPr lang="ru-RU" dirty="0" smtClean="0"/>
          </a:p>
          <a:p>
            <a:pPr marL="68580" indent="0" algn="ctr">
              <a:buNone/>
            </a:pPr>
            <a:r>
              <a:rPr lang="ru-RU" b="1" dirty="0" smtClean="0"/>
              <a:t>Мотивация учения и эмоционального отношения к учению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140807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1988840"/>
            <a:ext cx="6880610" cy="745152"/>
          </a:xfrm>
        </p:spPr>
        <p:txBody>
          <a:bodyPr>
            <a:normAutofit fontScale="90000"/>
          </a:bodyPr>
          <a:lstStyle/>
          <a:p>
            <a:pPr marL="68580" lvl="0" algn="ctr">
              <a:spcBef>
                <a:spcPct val="20000"/>
              </a:spcBef>
            </a:pPr>
            <a:r>
              <a:rPr lang="ru-RU" sz="2400" b="1" dirty="0" smtClean="0">
                <a:solidFill>
                  <a:srgbClr val="3E3D2D"/>
                </a:solidFill>
                <a:ea typeface="+mn-ea"/>
                <a:cs typeface="+mn-cs"/>
              </a:rPr>
              <a:t/>
            </a:r>
            <a:br>
              <a:rPr lang="ru-RU" sz="2400" b="1" dirty="0" smtClean="0">
                <a:solidFill>
                  <a:srgbClr val="3E3D2D"/>
                </a:solidFill>
                <a:ea typeface="+mn-ea"/>
                <a:cs typeface="+mn-cs"/>
              </a:rPr>
            </a:br>
            <a:r>
              <a:rPr lang="ru-RU" sz="2400" b="1" dirty="0">
                <a:solidFill>
                  <a:srgbClr val="3E3D2D"/>
                </a:solidFill>
                <a:ea typeface="+mn-ea"/>
                <a:cs typeface="+mn-cs"/>
              </a:rPr>
              <a:t/>
            </a:r>
            <a:br>
              <a:rPr lang="ru-RU" sz="2400" b="1" dirty="0">
                <a:solidFill>
                  <a:srgbClr val="3E3D2D"/>
                </a:solidFill>
                <a:ea typeface="+mn-ea"/>
                <a:cs typeface="+mn-cs"/>
              </a:rPr>
            </a:br>
            <a:r>
              <a:rPr lang="ru-RU" sz="2400" b="1" dirty="0" smtClean="0">
                <a:solidFill>
                  <a:srgbClr val="3E3D2D"/>
                </a:solidFill>
                <a:ea typeface="+mn-ea"/>
                <a:cs typeface="+mn-cs"/>
              </a:rPr>
              <a:t/>
            </a:r>
            <a:br>
              <a:rPr lang="ru-RU" sz="2400" b="1" dirty="0" smtClean="0">
                <a:solidFill>
                  <a:srgbClr val="3E3D2D"/>
                </a:solidFill>
                <a:ea typeface="+mn-ea"/>
                <a:cs typeface="+mn-cs"/>
              </a:rPr>
            </a:br>
            <a:r>
              <a:rPr lang="ru-RU" sz="2400" b="1" dirty="0">
                <a:solidFill>
                  <a:srgbClr val="3E3D2D"/>
                </a:solidFill>
                <a:ea typeface="+mn-ea"/>
                <a:cs typeface="+mn-cs"/>
              </a:rPr>
              <a:t/>
            </a:r>
            <a:br>
              <a:rPr lang="ru-RU" sz="2400" b="1" dirty="0">
                <a:solidFill>
                  <a:srgbClr val="3E3D2D"/>
                </a:solidFill>
                <a:ea typeface="+mn-ea"/>
                <a:cs typeface="+mn-cs"/>
              </a:rPr>
            </a:br>
            <a:r>
              <a:rPr lang="ru-RU" sz="2400" b="1" dirty="0" smtClean="0">
                <a:solidFill>
                  <a:srgbClr val="3E3D2D"/>
                </a:solidFill>
                <a:ea typeface="+mn-ea"/>
                <a:cs typeface="+mn-cs"/>
              </a:rPr>
              <a:t>Мотивация </a:t>
            </a:r>
            <a:r>
              <a:rPr lang="ru-RU" sz="2400" b="1" dirty="0">
                <a:solidFill>
                  <a:srgbClr val="3E3D2D"/>
                </a:solidFill>
                <a:ea typeface="+mn-ea"/>
                <a:cs typeface="+mn-cs"/>
              </a:rPr>
              <a:t>учения и эмоционального отношения к </a:t>
            </a:r>
            <a:r>
              <a:rPr lang="ru-RU" sz="2400" b="1" dirty="0" smtClean="0">
                <a:solidFill>
                  <a:srgbClr val="3E3D2D"/>
                </a:solidFill>
                <a:ea typeface="+mn-ea"/>
                <a:cs typeface="+mn-cs"/>
              </a:rPr>
              <a:t>учению</a:t>
            </a:r>
            <a:br>
              <a:rPr lang="ru-RU" sz="2400" b="1" dirty="0" smtClean="0">
                <a:solidFill>
                  <a:srgbClr val="3E3D2D"/>
                </a:solidFill>
                <a:ea typeface="+mn-ea"/>
                <a:cs typeface="+mn-cs"/>
              </a:rPr>
            </a:br>
            <a:r>
              <a:rPr lang="ru-RU" sz="2400" b="1" dirty="0" smtClean="0">
                <a:solidFill>
                  <a:srgbClr val="3E3D2D"/>
                </a:solidFill>
                <a:ea typeface="+mn-ea"/>
                <a:cs typeface="+mn-cs"/>
              </a:rPr>
              <a:t>5 «А» класс</a:t>
            </a:r>
            <a:r>
              <a:rPr lang="ru-RU" sz="2400" b="1" dirty="0">
                <a:solidFill>
                  <a:srgbClr val="3E3D2D"/>
                </a:solidFill>
                <a:ea typeface="+mn-ea"/>
                <a:cs typeface="+mn-cs"/>
              </a:rPr>
              <a:t/>
            </a:r>
            <a:br>
              <a:rPr lang="ru-RU" sz="2400" b="1" dirty="0">
                <a:solidFill>
                  <a:srgbClr val="3E3D2D"/>
                </a:solidFill>
                <a:ea typeface="+mn-ea"/>
                <a:cs typeface="+mn-cs"/>
              </a:rPr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5421580"/>
              </p:ext>
            </p:extLst>
          </p:nvPr>
        </p:nvGraphicFramePr>
        <p:xfrm>
          <a:off x="1042988" y="2324100"/>
          <a:ext cx="6777037" cy="3508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553535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027664"/>
            <a:ext cx="6952618" cy="103318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/>
              <a:t>Уровни мотивации учения 5 «А»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b="1" dirty="0">
                <a:latin typeface="Times New Roman"/>
              </a:rPr>
              <a:t> I уровень</a:t>
            </a:r>
            <a:r>
              <a:rPr lang="ru-RU" dirty="0">
                <a:latin typeface="Times New Roman"/>
              </a:rPr>
              <a:t> </a:t>
            </a:r>
            <a:r>
              <a:rPr lang="ru-RU" u="sng" dirty="0">
                <a:latin typeface="Times New Roman"/>
              </a:rPr>
              <a:t>(0 чел. – 0%)</a:t>
            </a:r>
            <a:r>
              <a:rPr lang="ru-RU" dirty="0">
                <a:latin typeface="Times New Roman"/>
              </a:rPr>
              <a:t>— выраженное преобладание познавательной мотивации и мотивации достижения и положительным эмоциональным отношением к учению. При существенном преобладании познавательной мотивации носит продуктивный характер. При доминировании мотивации достижения может в случае неуспеха вести к срыву.</a:t>
            </a:r>
            <a:br>
              <a:rPr lang="ru-RU" dirty="0">
                <a:latin typeface="Times New Roman"/>
              </a:rPr>
            </a:br>
            <a:endParaRPr lang="ru-RU" dirty="0" smtClean="0">
              <a:latin typeface="Times New Roman"/>
            </a:endParaRPr>
          </a:p>
          <a:p>
            <a:r>
              <a:rPr lang="ru-RU" b="1" dirty="0" smtClean="0">
                <a:latin typeface="Times New Roman"/>
              </a:rPr>
              <a:t>II </a:t>
            </a:r>
            <a:r>
              <a:rPr lang="ru-RU" b="1" dirty="0">
                <a:latin typeface="Times New Roman"/>
              </a:rPr>
              <a:t>уровень</a:t>
            </a:r>
            <a:r>
              <a:rPr lang="ru-RU" dirty="0">
                <a:latin typeface="Times New Roman"/>
              </a:rPr>
              <a:t> </a:t>
            </a:r>
            <a:r>
              <a:rPr lang="ru-RU" u="sng" dirty="0">
                <a:latin typeface="Times New Roman"/>
              </a:rPr>
              <a:t>(6 чел. – 22%)</a:t>
            </a:r>
            <a:r>
              <a:rPr lang="ru-RU" dirty="0">
                <a:latin typeface="Times New Roman"/>
              </a:rPr>
              <a:t>— продуктивная </a:t>
            </a:r>
            <a:r>
              <a:rPr lang="ru-RU" dirty="0">
                <a:solidFill>
                  <a:srgbClr val="0000FF"/>
                </a:solidFill>
                <a:latin typeface="Times New Roman"/>
                <a:hlinkClick r:id="rId2" tooltip="Мотивация"/>
              </a:rPr>
              <a:t>мотивация</a:t>
            </a:r>
            <a:r>
              <a:rPr lang="ru-RU" dirty="0">
                <a:latin typeface="Times New Roman"/>
              </a:rPr>
              <a:t>, позитивное отношение к учению, соответствие социальному нормативу.</a:t>
            </a:r>
            <a:br>
              <a:rPr lang="ru-RU" dirty="0">
                <a:latin typeface="Times New Roman"/>
              </a:rPr>
            </a:br>
            <a:endParaRPr lang="ru-RU" dirty="0" smtClean="0">
              <a:latin typeface="Times New Roman"/>
            </a:endParaRPr>
          </a:p>
          <a:p>
            <a:r>
              <a:rPr lang="ru-RU" b="1" dirty="0" smtClean="0">
                <a:latin typeface="Times New Roman"/>
              </a:rPr>
              <a:t>III </a:t>
            </a:r>
            <a:r>
              <a:rPr lang="ru-RU" b="1" dirty="0">
                <a:latin typeface="Times New Roman"/>
              </a:rPr>
              <a:t>уровень</a:t>
            </a:r>
            <a:r>
              <a:rPr lang="ru-RU" dirty="0">
                <a:latin typeface="Times New Roman"/>
              </a:rPr>
              <a:t> </a:t>
            </a:r>
            <a:r>
              <a:rPr lang="ru-RU" u="sng" dirty="0">
                <a:latin typeface="Times New Roman"/>
              </a:rPr>
              <a:t>(12 чел. – 44%)</a:t>
            </a:r>
            <a:r>
              <a:rPr lang="ru-RU" dirty="0">
                <a:latin typeface="Times New Roman"/>
              </a:rPr>
              <a:t>— средний уровень, примерно равная выраженность позитивной и негативной мотивации учения, амбивалентное отношение к учению.</a:t>
            </a:r>
            <a:br>
              <a:rPr lang="ru-RU" dirty="0">
                <a:latin typeface="Times New Roman"/>
              </a:rPr>
            </a:br>
            <a:endParaRPr lang="ru-RU" dirty="0" smtClean="0">
              <a:latin typeface="Times New Roman"/>
            </a:endParaRPr>
          </a:p>
          <a:p>
            <a:r>
              <a:rPr lang="ru-RU" b="1" dirty="0" smtClean="0">
                <a:latin typeface="Times New Roman"/>
              </a:rPr>
              <a:t>IV </a:t>
            </a:r>
            <a:r>
              <a:rPr lang="ru-RU" b="1" dirty="0">
                <a:latin typeface="Times New Roman"/>
              </a:rPr>
              <a:t>уровень</a:t>
            </a:r>
            <a:r>
              <a:rPr lang="ru-RU" dirty="0">
                <a:latin typeface="Times New Roman"/>
              </a:rPr>
              <a:t> </a:t>
            </a:r>
            <a:r>
              <a:rPr lang="ru-RU" u="sng" dirty="0">
                <a:latin typeface="Times New Roman"/>
              </a:rPr>
              <a:t>(0 чел. – 0%)</a:t>
            </a:r>
            <a:r>
              <a:rPr lang="ru-RU" dirty="0">
                <a:latin typeface="Times New Roman"/>
              </a:rPr>
              <a:t>— сниженная мотивация, переживание «школьной скуки», отрицательное эмоциональное отношение к учению,</a:t>
            </a:r>
            <a:br>
              <a:rPr lang="ru-RU" dirty="0">
                <a:latin typeface="Times New Roman"/>
              </a:rPr>
            </a:br>
            <a:endParaRPr lang="ru-RU" dirty="0" smtClean="0">
              <a:latin typeface="Times New Roman"/>
            </a:endParaRPr>
          </a:p>
          <a:p>
            <a:r>
              <a:rPr lang="ru-RU" b="1" dirty="0" smtClean="0">
                <a:latin typeface="Times New Roman"/>
              </a:rPr>
              <a:t>V </a:t>
            </a:r>
            <a:r>
              <a:rPr lang="ru-RU" b="1" dirty="0">
                <a:latin typeface="Times New Roman"/>
              </a:rPr>
              <a:t>уровень</a:t>
            </a:r>
            <a:r>
              <a:rPr lang="ru-RU" dirty="0">
                <a:latin typeface="Times New Roman"/>
              </a:rPr>
              <a:t> </a:t>
            </a:r>
            <a:r>
              <a:rPr lang="ru-RU" u="sng" dirty="0">
                <a:latin typeface="Times New Roman"/>
              </a:rPr>
              <a:t>(9 чел. – 34%)</a:t>
            </a:r>
            <a:r>
              <a:rPr lang="ru-RU" dirty="0">
                <a:latin typeface="Times New Roman"/>
              </a:rPr>
              <a:t>— резко отрицательное отношение к учению.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38403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060848"/>
            <a:ext cx="7024626" cy="61387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b="1" dirty="0">
                <a:solidFill>
                  <a:srgbClr val="3E3D2D"/>
                </a:solidFill>
              </a:rPr>
              <a:t>Мотивация учения и эмоционального отношения к учению</a:t>
            </a:r>
            <a:br>
              <a:rPr lang="ru-RU" sz="2200" b="1" dirty="0">
                <a:solidFill>
                  <a:srgbClr val="3E3D2D"/>
                </a:solidFill>
              </a:rPr>
            </a:br>
            <a:r>
              <a:rPr lang="ru-RU" sz="2200" b="1" dirty="0">
                <a:solidFill>
                  <a:srgbClr val="3E3D2D"/>
                </a:solidFill>
              </a:rPr>
              <a:t>5 </a:t>
            </a:r>
            <a:r>
              <a:rPr lang="ru-RU" sz="2200" b="1" dirty="0" smtClean="0">
                <a:solidFill>
                  <a:srgbClr val="3E3D2D"/>
                </a:solidFill>
              </a:rPr>
              <a:t>«Б» </a:t>
            </a:r>
            <a:r>
              <a:rPr lang="ru-RU" sz="2200" b="1" dirty="0">
                <a:solidFill>
                  <a:srgbClr val="3E3D2D"/>
                </a:solidFill>
              </a:rPr>
              <a:t>класс</a:t>
            </a:r>
            <a:br>
              <a:rPr lang="ru-RU" sz="2200" b="1" dirty="0">
                <a:solidFill>
                  <a:srgbClr val="3E3D2D"/>
                </a:solidFill>
              </a:rPr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2989152"/>
              </p:ext>
            </p:extLst>
          </p:nvPr>
        </p:nvGraphicFramePr>
        <p:xfrm>
          <a:off x="1042988" y="2324100"/>
          <a:ext cx="6777037" cy="3508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464077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027664"/>
            <a:ext cx="7024626" cy="889168"/>
          </a:xfrm>
        </p:spPr>
        <p:txBody>
          <a:bodyPr/>
          <a:lstStyle/>
          <a:p>
            <a:pPr algn="ctr"/>
            <a:r>
              <a:rPr lang="ru-RU" sz="2800" b="1" dirty="0">
                <a:solidFill>
                  <a:srgbClr val="94C600"/>
                </a:solidFill>
              </a:rPr>
              <a:t>Уровни мотивации учения 5 </a:t>
            </a:r>
            <a:r>
              <a:rPr lang="ru-RU" sz="2800" b="1" dirty="0" smtClean="0">
                <a:solidFill>
                  <a:srgbClr val="94C600"/>
                </a:solidFill>
              </a:rPr>
              <a:t>«Б»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b="1" dirty="0">
                <a:latin typeface="Times New Roman"/>
              </a:rPr>
              <a:t> I уровень</a:t>
            </a:r>
            <a:r>
              <a:rPr lang="ru-RU" dirty="0">
                <a:latin typeface="Times New Roman"/>
              </a:rPr>
              <a:t> </a:t>
            </a:r>
            <a:r>
              <a:rPr lang="ru-RU" u="sng" dirty="0">
                <a:latin typeface="Times New Roman"/>
              </a:rPr>
              <a:t>(0 чел. – 0%)</a:t>
            </a:r>
            <a:r>
              <a:rPr lang="ru-RU" dirty="0">
                <a:latin typeface="Times New Roman"/>
              </a:rPr>
              <a:t>— выраженное преобладание познавательной мотивации и мотивации достижения и положительным эмоциональным отношением к учению. При существенном преобладании познавательной мотивации носит продуктивный характер. При доминировании мотивации достижения может в случае неуспеха вести к срыву.</a:t>
            </a:r>
            <a:br>
              <a:rPr lang="ru-RU" dirty="0">
                <a:latin typeface="Times New Roman"/>
              </a:rPr>
            </a:br>
            <a:endParaRPr lang="ru-RU" dirty="0" smtClean="0">
              <a:latin typeface="Times New Roman"/>
            </a:endParaRPr>
          </a:p>
          <a:p>
            <a:r>
              <a:rPr lang="ru-RU" b="1" dirty="0" smtClean="0">
                <a:latin typeface="Times New Roman"/>
              </a:rPr>
              <a:t>II </a:t>
            </a:r>
            <a:r>
              <a:rPr lang="ru-RU" b="1" dirty="0">
                <a:latin typeface="Times New Roman"/>
              </a:rPr>
              <a:t>уровень</a:t>
            </a:r>
            <a:r>
              <a:rPr lang="ru-RU" dirty="0">
                <a:latin typeface="Times New Roman"/>
              </a:rPr>
              <a:t> </a:t>
            </a:r>
            <a:r>
              <a:rPr lang="ru-RU" u="sng" dirty="0">
                <a:latin typeface="Times New Roman"/>
              </a:rPr>
              <a:t>(4 чел. – 16%)</a:t>
            </a:r>
            <a:r>
              <a:rPr lang="ru-RU" dirty="0">
                <a:latin typeface="Times New Roman"/>
              </a:rPr>
              <a:t>— продуктивная </a:t>
            </a:r>
            <a:r>
              <a:rPr lang="ru-RU" dirty="0">
                <a:solidFill>
                  <a:srgbClr val="0000FF"/>
                </a:solidFill>
                <a:latin typeface="Times New Roman"/>
                <a:hlinkClick r:id="rId2" tooltip="Мотивация"/>
              </a:rPr>
              <a:t>мотивация</a:t>
            </a:r>
            <a:r>
              <a:rPr lang="ru-RU" dirty="0">
                <a:latin typeface="Times New Roman"/>
              </a:rPr>
              <a:t>, позитивное отношение к учению, соответствие социальному нормативу.</a:t>
            </a:r>
            <a:br>
              <a:rPr lang="ru-RU" dirty="0">
                <a:latin typeface="Times New Roman"/>
              </a:rPr>
            </a:br>
            <a:endParaRPr lang="ru-RU" dirty="0" smtClean="0">
              <a:latin typeface="Times New Roman"/>
            </a:endParaRPr>
          </a:p>
          <a:p>
            <a:r>
              <a:rPr lang="ru-RU" b="1" dirty="0" smtClean="0">
                <a:latin typeface="Times New Roman"/>
              </a:rPr>
              <a:t>III </a:t>
            </a:r>
            <a:r>
              <a:rPr lang="ru-RU" b="1" dirty="0">
                <a:latin typeface="Times New Roman"/>
              </a:rPr>
              <a:t>уровень</a:t>
            </a:r>
            <a:r>
              <a:rPr lang="ru-RU" dirty="0">
                <a:latin typeface="Times New Roman"/>
              </a:rPr>
              <a:t> </a:t>
            </a:r>
            <a:r>
              <a:rPr lang="ru-RU" u="sng" dirty="0">
                <a:latin typeface="Times New Roman"/>
              </a:rPr>
              <a:t>(9 чел. – 36%)</a:t>
            </a:r>
            <a:r>
              <a:rPr lang="ru-RU" dirty="0">
                <a:latin typeface="Times New Roman"/>
              </a:rPr>
              <a:t>— средний уровень, примерно равная выраженность позитивной и негативной мотивации учения, амбивалентное отношение к учению.</a:t>
            </a:r>
            <a:br>
              <a:rPr lang="ru-RU" dirty="0">
                <a:latin typeface="Times New Roman"/>
              </a:rPr>
            </a:br>
            <a:endParaRPr lang="ru-RU" dirty="0" smtClean="0">
              <a:latin typeface="Times New Roman"/>
            </a:endParaRPr>
          </a:p>
          <a:p>
            <a:r>
              <a:rPr lang="ru-RU" b="1" dirty="0" smtClean="0">
                <a:latin typeface="Times New Roman"/>
              </a:rPr>
              <a:t>IV </a:t>
            </a:r>
            <a:r>
              <a:rPr lang="ru-RU" b="1" dirty="0">
                <a:latin typeface="Times New Roman"/>
              </a:rPr>
              <a:t>уровень</a:t>
            </a:r>
            <a:r>
              <a:rPr lang="ru-RU" dirty="0">
                <a:latin typeface="Times New Roman"/>
              </a:rPr>
              <a:t> </a:t>
            </a:r>
            <a:r>
              <a:rPr lang="ru-RU" u="sng" dirty="0">
                <a:latin typeface="Times New Roman"/>
              </a:rPr>
              <a:t>(7 чел. – 28%)</a:t>
            </a:r>
            <a:r>
              <a:rPr lang="ru-RU" dirty="0">
                <a:latin typeface="Times New Roman"/>
              </a:rPr>
              <a:t>— сниженная мотивация, переживание «школьной скуки», отрицательное эмоциональное отношение к учению,</a:t>
            </a:r>
            <a:br>
              <a:rPr lang="ru-RU" dirty="0">
                <a:latin typeface="Times New Roman"/>
              </a:rPr>
            </a:br>
            <a:endParaRPr lang="ru-RU" dirty="0" smtClean="0">
              <a:latin typeface="Times New Roman"/>
            </a:endParaRPr>
          </a:p>
          <a:p>
            <a:r>
              <a:rPr lang="ru-RU" b="1" dirty="0" smtClean="0">
                <a:latin typeface="Times New Roman"/>
              </a:rPr>
              <a:t>V </a:t>
            </a:r>
            <a:r>
              <a:rPr lang="ru-RU" b="1" dirty="0">
                <a:latin typeface="Times New Roman"/>
              </a:rPr>
              <a:t>уровень</a:t>
            </a:r>
            <a:r>
              <a:rPr lang="ru-RU" dirty="0">
                <a:latin typeface="Times New Roman"/>
              </a:rPr>
              <a:t> </a:t>
            </a:r>
            <a:r>
              <a:rPr lang="ru-RU" u="sng" dirty="0">
                <a:latin typeface="Times New Roman"/>
              </a:rPr>
              <a:t>(5 чел. – 20%)</a:t>
            </a:r>
            <a:r>
              <a:rPr lang="ru-RU" dirty="0">
                <a:latin typeface="Times New Roman"/>
              </a:rPr>
              <a:t>— резко отрицательное отношение к учению.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99903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060848"/>
            <a:ext cx="7096634" cy="18182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rgbClr val="3E3D2D"/>
                </a:solidFill>
              </a:rPr>
              <a:t>Мотивация учения и эмоционального отношения к учению</a:t>
            </a:r>
            <a:br>
              <a:rPr lang="ru-RU" sz="2000" b="1" dirty="0">
                <a:solidFill>
                  <a:srgbClr val="3E3D2D"/>
                </a:solidFill>
              </a:rPr>
            </a:br>
            <a:r>
              <a:rPr lang="ru-RU" sz="2000" b="1" dirty="0">
                <a:solidFill>
                  <a:srgbClr val="3E3D2D"/>
                </a:solidFill>
              </a:rPr>
              <a:t>5 </a:t>
            </a:r>
            <a:r>
              <a:rPr lang="ru-RU" sz="2000" b="1" dirty="0" smtClean="0">
                <a:solidFill>
                  <a:srgbClr val="3E3D2D"/>
                </a:solidFill>
              </a:rPr>
              <a:t>«В» </a:t>
            </a:r>
            <a:r>
              <a:rPr lang="ru-RU" sz="2000" b="1" dirty="0">
                <a:solidFill>
                  <a:srgbClr val="3E3D2D"/>
                </a:solidFill>
              </a:rPr>
              <a:t>класс</a:t>
            </a:r>
            <a:br>
              <a:rPr lang="ru-RU" sz="2000" b="1" dirty="0">
                <a:solidFill>
                  <a:srgbClr val="3E3D2D"/>
                </a:solidFill>
              </a:rPr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3095231"/>
              </p:ext>
            </p:extLst>
          </p:nvPr>
        </p:nvGraphicFramePr>
        <p:xfrm>
          <a:off x="1042988" y="2324100"/>
          <a:ext cx="6777037" cy="3508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765099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b="1" dirty="0">
                <a:solidFill>
                  <a:srgbClr val="94C600"/>
                </a:solidFill>
              </a:rPr>
              <a:t>Уровни мотивации учения 5 </a:t>
            </a:r>
            <a:r>
              <a:rPr lang="ru-RU" sz="2800" b="1" dirty="0" smtClean="0">
                <a:solidFill>
                  <a:srgbClr val="94C600"/>
                </a:solidFill>
              </a:rPr>
              <a:t>«В»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b="1" dirty="0">
                <a:latin typeface="Times New Roman"/>
              </a:rPr>
              <a:t> I уровень</a:t>
            </a:r>
            <a:r>
              <a:rPr lang="ru-RU" dirty="0">
                <a:latin typeface="Times New Roman"/>
              </a:rPr>
              <a:t> </a:t>
            </a:r>
            <a:r>
              <a:rPr lang="ru-RU" u="sng" dirty="0">
                <a:latin typeface="Times New Roman"/>
              </a:rPr>
              <a:t>(0 чел. – 0%)</a:t>
            </a:r>
            <a:r>
              <a:rPr lang="ru-RU" dirty="0">
                <a:latin typeface="Times New Roman"/>
              </a:rPr>
              <a:t>— выраженное преобладание познавательной мотивации и мотивации достижения и положительным эмоциональным отношением к учению. При существенном преобладании познавательной мотивации носит продуктивный характер. При доминировании мотивации достижения может в случае неуспеха вести к срыву.</a:t>
            </a:r>
            <a:br>
              <a:rPr lang="ru-RU" dirty="0">
                <a:latin typeface="Times New Roman"/>
              </a:rPr>
            </a:br>
            <a:endParaRPr lang="ru-RU" dirty="0" smtClean="0">
              <a:latin typeface="Times New Roman"/>
            </a:endParaRPr>
          </a:p>
          <a:p>
            <a:r>
              <a:rPr lang="ru-RU" b="1" dirty="0" smtClean="0">
                <a:latin typeface="Times New Roman"/>
              </a:rPr>
              <a:t>II </a:t>
            </a:r>
            <a:r>
              <a:rPr lang="ru-RU" b="1" dirty="0">
                <a:latin typeface="Times New Roman"/>
              </a:rPr>
              <a:t>уровень</a:t>
            </a:r>
            <a:r>
              <a:rPr lang="ru-RU" dirty="0">
                <a:latin typeface="Times New Roman"/>
              </a:rPr>
              <a:t> </a:t>
            </a:r>
            <a:r>
              <a:rPr lang="ru-RU" u="sng" dirty="0">
                <a:latin typeface="Times New Roman"/>
              </a:rPr>
              <a:t>(2 чел. – 10%)</a:t>
            </a:r>
            <a:r>
              <a:rPr lang="ru-RU" dirty="0">
                <a:latin typeface="Times New Roman"/>
              </a:rPr>
              <a:t>— продуктивная </a:t>
            </a:r>
            <a:r>
              <a:rPr lang="ru-RU" dirty="0">
                <a:solidFill>
                  <a:srgbClr val="0000FF"/>
                </a:solidFill>
                <a:latin typeface="Times New Roman"/>
                <a:hlinkClick r:id="rId2" tooltip="Мотивация"/>
              </a:rPr>
              <a:t>мотивация</a:t>
            </a:r>
            <a:r>
              <a:rPr lang="ru-RU" dirty="0">
                <a:latin typeface="Times New Roman"/>
              </a:rPr>
              <a:t>, позитивное отношение к учению, соответствие социальному нормативу.</a:t>
            </a:r>
            <a:br>
              <a:rPr lang="ru-RU" dirty="0">
                <a:latin typeface="Times New Roman"/>
              </a:rPr>
            </a:br>
            <a:endParaRPr lang="ru-RU" dirty="0" smtClean="0">
              <a:latin typeface="Times New Roman"/>
            </a:endParaRPr>
          </a:p>
          <a:p>
            <a:r>
              <a:rPr lang="ru-RU" b="1" dirty="0" smtClean="0">
                <a:latin typeface="Times New Roman"/>
              </a:rPr>
              <a:t>III </a:t>
            </a:r>
            <a:r>
              <a:rPr lang="ru-RU" b="1" dirty="0">
                <a:latin typeface="Times New Roman"/>
              </a:rPr>
              <a:t>уровень</a:t>
            </a:r>
            <a:r>
              <a:rPr lang="ru-RU" dirty="0">
                <a:latin typeface="Times New Roman"/>
              </a:rPr>
              <a:t> </a:t>
            </a:r>
            <a:r>
              <a:rPr lang="ru-RU" u="sng" dirty="0">
                <a:latin typeface="Times New Roman"/>
              </a:rPr>
              <a:t>(4 чел. – 20%)</a:t>
            </a:r>
            <a:r>
              <a:rPr lang="ru-RU" dirty="0">
                <a:latin typeface="Times New Roman"/>
              </a:rPr>
              <a:t>— средний уровень, примерно равная выраженность позитивной и негативной мотивации учения, амбивалентное отношение к учению.</a:t>
            </a:r>
            <a:br>
              <a:rPr lang="ru-RU" dirty="0">
                <a:latin typeface="Times New Roman"/>
              </a:rPr>
            </a:br>
            <a:endParaRPr lang="ru-RU" dirty="0" smtClean="0">
              <a:latin typeface="Times New Roman"/>
            </a:endParaRPr>
          </a:p>
          <a:p>
            <a:r>
              <a:rPr lang="ru-RU" b="1" dirty="0" smtClean="0">
                <a:latin typeface="Times New Roman"/>
              </a:rPr>
              <a:t>IV </a:t>
            </a:r>
            <a:r>
              <a:rPr lang="ru-RU" b="1" dirty="0">
                <a:latin typeface="Times New Roman"/>
              </a:rPr>
              <a:t>уровень</a:t>
            </a:r>
            <a:r>
              <a:rPr lang="ru-RU" dirty="0">
                <a:latin typeface="Times New Roman"/>
              </a:rPr>
              <a:t> </a:t>
            </a:r>
            <a:r>
              <a:rPr lang="ru-RU" u="sng" dirty="0">
                <a:latin typeface="Times New Roman"/>
              </a:rPr>
              <a:t>(8 чел. – 40%)</a:t>
            </a:r>
            <a:r>
              <a:rPr lang="ru-RU" dirty="0">
                <a:latin typeface="Times New Roman"/>
              </a:rPr>
              <a:t>— сниженная мотивация, переживание «школьной скуки», отрицательное эмоциональное отношение к учению,</a:t>
            </a:r>
            <a:br>
              <a:rPr lang="ru-RU" dirty="0">
                <a:latin typeface="Times New Roman"/>
              </a:rPr>
            </a:br>
            <a:endParaRPr lang="ru-RU" dirty="0" smtClean="0">
              <a:latin typeface="Times New Roman"/>
            </a:endParaRPr>
          </a:p>
          <a:p>
            <a:r>
              <a:rPr lang="ru-RU" b="1" dirty="0" smtClean="0">
                <a:latin typeface="Times New Roman"/>
              </a:rPr>
              <a:t>V </a:t>
            </a:r>
            <a:r>
              <a:rPr lang="ru-RU" b="1" dirty="0">
                <a:latin typeface="Times New Roman"/>
              </a:rPr>
              <a:t>уровень</a:t>
            </a:r>
            <a:r>
              <a:rPr lang="ru-RU" dirty="0">
                <a:latin typeface="Times New Roman"/>
              </a:rPr>
              <a:t> </a:t>
            </a:r>
            <a:r>
              <a:rPr lang="ru-RU" u="sng" dirty="0">
                <a:latin typeface="Times New Roman"/>
              </a:rPr>
              <a:t>(6 чел. – 30%)</a:t>
            </a:r>
            <a:r>
              <a:rPr lang="ru-RU" dirty="0">
                <a:latin typeface="Times New Roman"/>
              </a:rPr>
              <a:t>— резко отрицательное отношение к учению.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11927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484784"/>
            <a:ext cx="6840878" cy="81716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800" b="1" dirty="0">
                <a:solidFill>
                  <a:srgbClr val="3E3D2D"/>
                </a:solidFill>
              </a:rPr>
              <a:t>Мотивация учения и эмоционального отношения к учению</a:t>
            </a:r>
            <a:br>
              <a:rPr lang="ru-RU" sz="1800" b="1" dirty="0">
                <a:solidFill>
                  <a:srgbClr val="3E3D2D"/>
                </a:solidFill>
              </a:rPr>
            </a:br>
            <a:r>
              <a:rPr lang="ru-RU" sz="1800" b="1" dirty="0">
                <a:solidFill>
                  <a:srgbClr val="3E3D2D"/>
                </a:solidFill>
              </a:rPr>
              <a:t>5 </a:t>
            </a:r>
            <a:r>
              <a:rPr lang="ru-RU" sz="1800" b="1" dirty="0" smtClean="0">
                <a:solidFill>
                  <a:srgbClr val="3E3D2D"/>
                </a:solidFill>
              </a:rPr>
              <a:t>«Г» </a:t>
            </a:r>
            <a:r>
              <a:rPr lang="ru-RU" sz="1800" b="1" dirty="0">
                <a:solidFill>
                  <a:srgbClr val="3E3D2D"/>
                </a:solidFill>
              </a:rPr>
              <a:t>класс</a:t>
            </a:r>
            <a:br>
              <a:rPr lang="ru-RU" sz="1800" b="1" dirty="0">
                <a:solidFill>
                  <a:srgbClr val="3E3D2D"/>
                </a:solidFill>
              </a:rPr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2581925"/>
              </p:ext>
            </p:extLst>
          </p:nvPr>
        </p:nvGraphicFramePr>
        <p:xfrm>
          <a:off x="1042988" y="2324100"/>
          <a:ext cx="6777037" cy="3508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985768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b="1" dirty="0">
                <a:solidFill>
                  <a:srgbClr val="94C600"/>
                </a:solidFill>
              </a:rPr>
              <a:t>Уровни мотивации учения 5 </a:t>
            </a:r>
            <a:r>
              <a:rPr lang="ru-RU" sz="2800" b="1" dirty="0" smtClean="0">
                <a:solidFill>
                  <a:srgbClr val="94C600"/>
                </a:solidFill>
              </a:rPr>
              <a:t>«Г»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b="1" dirty="0">
                <a:latin typeface="Times New Roman"/>
              </a:rPr>
              <a:t> I уровень</a:t>
            </a:r>
            <a:r>
              <a:rPr lang="ru-RU" dirty="0">
                <a:latin typeface="Times New Roman"/>
              </a:rPr>
              <a:t> </a:t>
            </a:r>
            <a:r>
              <a:rPr lang="ru-RU" u="sng" dirty="0">
                <a:latin typeface="Times New Roman"/>
              </a:rPr>
              <a:t>(0 чел. – 0%)</a:t>
            </a:r>
            <a:r>
              <a:rPr lang="ru-RU" dirty="0">
                <a:latin typeface="Times New Roman"/>
              </a:rPr>
              <a:t>— выраженное преобладание познавательной мотивации и мотивации достижения и положительным эмоциональным отношением к учению. При существенном преобладании познавательной мотивации носит продуктивный характер. При доминировании мотивации достижения может в случае неуспеха вести к срыву.</a:t>
            </a:r>
            <a:br>
              <a:rPr lang="ru-RU" dirty="0">
                <a:latin typeface="Times New Roman"/>
              </a:rPr>
            </a:br>
            <a:endParaRPr lang="ru-RU" dirty="0" smtClean="0">
              <a:latin typeface="Times New Roman"/>
            </a:endParaRPr>
          </a:p>
          <a:p>
            <a:r>
              <a:rPr lang="ru-RU" b="1" dirty="0" smtClean="0">
                <a:latin typeface="Times New Roman"/>
              </a:rPr>
              <a:t>II </a:t>
            </a:r>
            <a:r>
              <a:rPr lang="ru-RU" b="1" dirty="0">
                <a:latin typeface="Times New Roman"/>
              </a:rPr>
              <a:t>уровень</a:t>
            </a:r>
            <a:r>
              <a:rPr lang="ru-RU" dirty="0">
                <a:latin typeface="Times New Roman"/>
              </a:rPr>
              <a:t> </a:t>
            </a:r>
            <a:r>
              <a:rPr lang="ru-RU" u="sng" dirty="0">
                <a:latin typeface="Times New Roman"/>
              </a:rPr>
              <a:t>(3 чел. – 13%)</a:t>
            </a:r>
            <a:r>
              <a:rPr lang="ru-RU" dirty="0">
                <a:latin typeface="Times New Roman"/>
              </a:rPr>
              <a:t>— продуктивная </a:t>
            </a:r>
            <a:r>
              <a:rPr lang="ru-RU" dirty="0">
                <a:solidFill>
                  <a:srgbClr val="0000FF"/>
                </a:solidFill>
                <a:latin typeface="Times New Roman"/>
                <a:hlinkClick r:id="rId2" tooltip="Мотивация"/>
              </a:rPr>
              <a:t>мотивация</a:t>
            </a:r>
            <a:r>
              <a:rPr lang="ru-RU" dirty="0">
                <a:latin typeface="Times New Roman"/>
              </a:rPr>
              <a:t>, позитивное отношение к учению, соответствие социальному нормативу.</a:t>
            </a:r>
            <a:br>
              <a:rPr lang="ru-RU" dirty="0">
                <a:latin typeface="Times New Roman"/>
              </a:rPr>
            </a:br>
            <a:endParaRPr lang="ru-RU" dirty="0" smtClean="0">
              <a:latin typeface="Times New Roman"/>
            </a:endParaRPr>
          </a:p>
          <a:p>
            <a:r>
              <a:rPr lang="ru-RU" b="1" dirty="0" smtClean="0">
                <a:latin typeface="Times New Roman"/>
              </a:rPr>
              <a:t>III </a:t>
            </a:r>
            <a:r>
              <a:rPr lang="ru-RU" b="1" dirty="0">
                <a:latin typeface="Times New Roman"/>
              </a:rPr>
              <a:t>уровень</a:t>
            </a:r>
            <a:r>
              <a:rPr lang="ru-RU" dirty="0">
                <a:latin typeface="Times New Roman"/>
              </a:rPr>
              <a:t> </a:t>
            </a:r>
            <a:r>
              <a:rPr lang="ru-RU" u="sng" dirty="0">
                <a:latin typeface="Times New Roman"/>
              </a:rPr>
              <a:t>(6 чел. – 25%)</a:t>
            </a:r>
            <a:r>
              <a:rPr lang="ru-RU" dirty="0">
                <a:latin typeface="Times New Roman"/>
              </a:rPr>
              <a:t>— средний уровень, примерно равная выраженность позитивной и негативной мотивации учения, амбивалентное отношение к учению.</a:t>
            </a:r>
            <a:br>
              <a:rPr lang="ru-RU" dirty="0">
                <a:latin typeface="Times New Roman"/>
              </a:rPr>
            </a:br>
            <a:endParaRPr lang="ru-RU" dirty="0" smtClean="0">
              <a:latin typeface="Times New Roman"/>
            </a:endParaRPr>
          </a:p>
          <a:p>
            <a:r>
              <a:rPr lang="ru-RU" b="1" dirty="0" smtClean="0">
                <a:latin typeface="Times New Roman"/>
              </a:rPr>
              <a:t>IV </a:t>
            </a:r>
            <a:r>
              <a:rPr lang="ru-RU" b="1" dirty="0">
                <a:latin typeface="Times New Roman"/>
              </a:rPr>
              <a:t>уровень</a:t>
            </a:r>
            <a:r>
              <a:rPr lang="ru-RU" dirty="0">
                <a:latin typeface="Times New Roman"/>
              </a:rPr>
              <a:t> </a:t>
            </a:r>
            <a:r>
              <a:rPr lang="ru-RU" u="sng" dirty="0">
                <a:latin typeface="Times New Roman"/>
              </a:rPr>
              <a:t>(8 чел. – 33%)</a:t>
            </a:r>
            <a:r>
              <a:rPr lang="ru-RU" dirty="0">
                <a:latin typeface="Times New Roman"/>
              </a:rPr>
              <a:t>— сниженная мотивация, переживание «школьной скуки», отрицательное эмоциональное отношение к учению,</a:t>
            </a:r>
            <a:br>
              <a:rPr lang="ru-RU" dirty="0">
                <a:latin typeface="Times New Roman"/>
              </a:rPr>
            </a:br>
            <a:endParaRPr lang="ru-RU" dirty="0" smtClean="0">
              <a:latin typeface="Times New Roman"/>
            </a:endParaRPr>
          </a:p>
          <a:p>
            <a:r>
              <a:rPr lang="ru-RU" b="1" dirty="0" smtClean="0">
                <a:latin typeface="Times New Roman"/>
              </a:rPr>
              <a:t>V </a:t>
            </a:r>
            <a:r>
              <a:rPr lang="ru-RU" b="1" dirty="0">
                <a:latin typeface="Times New Roman"/>
              </a:rPr>
              <a:t>уровень</a:t>
            </a:r>
            <a:r>
              <a:rPr lang="ru-RU" dirty="0">
                <a:latin typeface="Times New Roman"/>
              </a:rPr>
              <a:t> </a:t>
            </a:r>
            <a:r>
              <a:rPr lang="ru-RU" u="sng" dirty="0">
                <a:latin typeface="Times New Roman"/>
              </a:rPr>
              <a:t>(7 чел. – 29%)</a:t>
            </a:r>
            <a:r>
              <a:rPr lang="ru-RU" dirty="0">
                <a:latin typeface="Times New Roman"/>
              </a:rPr>
              <a:t>— резко отрицательное отношение к учению.</a:t>
            </a:r>
            <a:r>
              <a:rPr lang="ru-RU" u="sng" dirty="0">
                <a:latin typeface="Times New Roman"/>
              </a:rPr>
              <a:t>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3147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Персонализированная модель образования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40850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1600" b="1" dirty="0">
                <a:solidFill>
                  <a:srgbClr val="3E3D2D"/>
                </a:solidFill>
              </a:rPr>
              <a:t>Мотивация учения и эмоционального отношения к учению</a:t>
            </a:r>
            <a:br>
              <a:rPr lang="ru-RU" sz="1600" b="1" dirty="0">
                <a:solidFill>
                  <a:srgbClr val="3E3D2D"/>
                </a:solidFill>
              </a:rPr>
            </a:br>
            <a:r>
              <a:rPr lang="ru-RU" sz="1600" b="1" dirty="0">
                <a:solidFill>
                  <a:srgbClr val="3E3D2D"/>
                </a:solidFill>
              </a:rPr>
              <a:t>5 </a:t>
            </a:r>
            <a:r>
              <a:rPr lang="ru-RU" sz="1600" b="1" dirty="0" smtClean="0">
                <a:solidFill>
                  <a:srgbClr val="3E3D2D"/>
                </a:solidFill>
              </a:rPr>
              <a:t>«Д» </a:t>
            </a:r>
            <a:r>
              <a:rPr lang="ru-RU" sz="1600" b="1" dirty="0">
                <a:solidFill>
                  <a:srgbClr val="3E3D2D"/>
                </a:solidFill>
              </a:rPr>
              <a:t>класс</a:t>
            </a:r>
            <a:r>
              <a:rPr lang="ru-RU" sz="1800" b="1" dirty="0">
                <a:solidFill>
                  <a:srgbClr val="3E3D2D"/>
                </a:solidFill>
              </a:rPr>
              <a:t/>
            </a:r>
            <a:br>
              <a:rPr lang="ru-RU" sz="1800" b="1" dirty="0">
                <a:solidFill>
                  <a:srgbClr val="3E3D2D"/>
                </a:solidFill>
              </a:rPr>
            </a:br>
            <a:endParaRPr lang="ru-RU" sz="1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5233119"/>
              </p:ext>
            </p:extLst>
          </p:nvPr>
        </p:nvGraphicFramePr>
        <p:xfrm>
          <a:off x="1042988" y="2324100"/>
          <a:ext cx="6777037" cy="3508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524261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b="1" dirty="0">
                <a:solidFill>
                  <a:srgbClr val="94C600"/>
                </a:solidFill>
              </a:rPr>
              <a:t>Уровни мотивации учения 5 </a:t>
            </a:r>
            <a:r>
              <a:rPr lang="ru-RU" sz="2800" b="1" dirty="0" smtClean="0">
                <a:solidFill>
                  <a:srgbClr val="94C600"/>
                </a:solidFill>
              </a:rPr>
              <a:t>«Д»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b="1" dirty="0">
                <a:latin typeface="Times New Roman"/>
              </a:rPr>
              <a:t> I уровень</a:t>
            </a:r>
            <a:r>
              <a:rPr lang="ru-RU" dirty="0">
                <a:latin typeface="Times New Roman"/>
              </a:rPr>
              <a:t> </a:t>
            </a:r>
            <a:r>
              <a:rPr lang="ru-RU" u="sng" dirty="0">
                <a:latin typeface="Times New Roman"/>
              </a:rPr>
              <a:t>(0 чел. – 0%)</a:t>
            </a:r>
            <a:r>
              <a:rPr lang="ru-RU" dirty="0">
                <a:latin typeface="Times New Roman"/>
              </a:rPr>
              <a:t>— выраженное преобладание познавательной мотивации и мотивации достижения и положительным эмоциональным отношением к учению. При существенном преобладании познавательной мотивации носит продуктивный характер. При доминировании мотивации достижения может в случае неуспеха вести к срыву.</a:t>
            </a:r>
            <a:br>
              <a:rPr lang="ru-RU" dirty="0">
                <a:latin typeface="Times New Roman"/>
              </a:rPr>
            </a:br>
            <a:endParaRPr lang="ru-RU" dirty="0" smtClean="0">
              <a:latin typeface="Times New Roman"/>
            </a:endParaRPr>
          </a:p>
          <a:p>
            <a:r>
              <a:rPr lang="ru-RU" b="1" dirty="0" smtClean="0">
                <a:latin typeface="Times New Roman"/>
              </a:rPr>
              <a:t>II </a:t>
            </a:r>
            <a:r>
              <a:rPr lang="ru-RU" b="1" dirty="0">
                <a:latin typeface="Times New Roman"/>
              </a:rPr>
              <a:t>уровень</a:t>
            </a:r>
            <a:r>
              <a:rPr lang="ru-RU" dirty="0">
                <a:latin typeface="Times New Roman"/>
              </a:rPr>
              <a:t> </a:t>
            </a:r>
            <a:r>
              <a:rPr lang="ru-RU" u="sng" dirty="0">
                <a:latin typeface="Times New Roman"/>
              </a:rPr>
              <a:t>(7 чел. – 33%)</a:t>
            </a:r>
            <a:r>
              <a:rPr lang="ru-RU" dirty="0">
                <a:latin typeface="Times New Roman"/>
              </a:rPr>
              <a:t>— продуктивная </a:t>
            </a:r>
            <a:r>
              <a:rPr lang="ru-RU" dirty="0">
                <a:solidFill>
                  <a:srgbClr val="0000FF"/>
                </a:solidFill>
                <a:latin typeface="Times New Roman"/>
                <a:hlinkClick r:id="rId2" tooltip="Мотивация"/>
              </a:rPr>
              <a:t>мотивация</a:t>
            </a:r>
            <a:r>
              <a:rPr lang="ru-RU" dirty="0">
                <a:latin typeface="Times New Roman"/>
              </a:rPr>
              <a:t>, позитивное отношение к учению, соответствие социальному нормативу.</a:t>
            </a:r>
            <a:br>
              <a:rPr lang="ru-RU" dirty="0">
                <a:latin typeface="Times New Roman"/>
              </a:rPr>
            </a:br>
            <a:endParaRPr lang="ru-RU" dirty="0" smtClean="0">
              <a:latin typeface="Times New Roman"/>
            </a:endParaRPr>
          </a:p>
          <a:p>
            <a:r>
              <a:rPr lang="ru-RU" b="1" dirty="0" smtClean="0">
                <a:latin typeface="Times New Roman"/>
              </a:rPr>
              <a:t>III </a:t>
            </a:r>
            <a:r>
              <a:rPr lang="ru-RU" b="1" dirty="0">
                <a:latin typeface="Times New Roman"/>
              </a:rPr>
              <a:t>уровень</a:t>
            </a:r>
            <a:r>
              <a:rPr lang="ru-RU" dirty="0">
                <a:latin typeface="Times New Roman"/>
              </a:rPr>
              <a:t> </a:t>
            </a:r>
            <a:r>
              <a:rPr lang="ru-RU" u="sng" dirty="0">
                <a:latin typeface="Times New Roman"/>
              </a:rPr>
              <a:t>(5 чел. – 24%)</a:t>
            </a:r>
            <a:r>
              <a:rPr lang="ru-RU" dirty="0">
                <a:latin typeface="Times New Roman"/>
              </a:rPr>
              <a:t>— средний уровень, примерно равная выраженность позитивной и негативной мотивации учения, амбивалентное отношение к учению.</a:t>
            </a:r>
            <a:br>
              <a:rPr lang="ru-RU" dirty="0">
                <a:latin typeface="Times New Roman"/>
              </a:rPr>
            </a:br>
            <a:endParaRPr lang="ru-RU" dirty="0" smtClean="0">
              <a:latin typeface="Times New Roman"/>
            </a:endParaRPr>
          </a:p>
          <a:p>
            <a:r>
              <a:rPr lang="ru-RU" b="1" dirty="0" smtClean="0">
                <a:latin typeface="Times New Roman"/>
              </a:rPr>
              <a:t>IV </a:t>
            </a:r>
            <a:r>
              <a:rPr lang="ru-RU" b="1" dirty="0">
                <a:latin typeface="Times New Roman"/>
              </a:rPr>
              <a:t>уровень</a:t>
            </a:r>
            <a:r>
              <a:rPr lang="ru-RU" dirty="0">
                <a:latin typeface="Times New Roman"/>
              </a:rPr>
              <a:t> </a:t>
            </a:r>
            <a:r>
              <a:rPr lang="ru-RU" u="sng" dirty="0">
                <a:latin typeface="Times New Roman"/>
              </a:rPr>
              <a:t>(5 чел. – 24%)</a:t>
            </a:r>
            <a:r>
              <a:rPr lang="ru-RU" dirty="0">
                <a:latin typeface="Times New Roman"/>
              </a:rPr>
              <a:t>— сниженная мотивация, переживание «школьной скуки», отрицательное эмоциональное отношение к учению,</a:t>
            </a:r>
            <a:br>
              <a:rPr lang="ru-RU" dirty="0">
                <a:latin typeface="Times New Roman"/>
              </a:rPr>
            </a:br>
            <a:endParaRPr lang="ru-RU" dirty="0" smtClean="0">
              <a:latin typeface="Times New Roman"/>
            </a:endParaRPr>
          </a:p>
          <a:p>
            <a:r>
              <a:rPr lang="ru-RU" b="1" dirty="0" smtClean="0">
                <a:latin typeface="Times New Roman"/>
              </a:rPr>
              <a:t>V </a:t>
            </a:r>
            <a:r>
              <a:rPr lang="ru-RU" b="1" dirty="0">
                <a:latin typeface="Times New Roman"/>
              </a:rPr>
              <a:t>уровень</a:t>
            </a:r>
            <a:r>
              <a:rPr lang="ru-RU" dirty="0">
                <a:latin typeface="Times New Roman"/>
              </a:rPr>
              <a:t> </a:t>
            </a:r>
            <a:r>
              <a:rPr lang="ru-RU" u="sng" dirty="0">
                <a:latin typeface="Times New Roman"/>
              </a:rPr>
              <a:t>(4 чел. – 19%)</a:t>
            </a:r>
            <a:r>
              <a:rPr lang="ru-RU" dirty="0">
                <a:latin typeface="Times New Roman"/>
              </a:rPr>
              <a:t>— резко отрицательное отношение к учению.</a:t>
            </a:r>
            <a:endParaRPr lang="ru-RU" dirty="0"/>
          </a:p>
          <a:p>
            <a:pPr marL="6858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7865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764704"/>
            <a:ext cx="7992888" cy="158417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Персонализированное обучение как способ развития 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субъектности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учащихся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2420888"/>
            <a:ext cx="7848872" cy="3411741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Субъектность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это личностное  свойство  человека, которое раскрывает сущность человеческого способа  бытия; </a:t>
            </a:r>
          </a:p>
          <a:p>
            <a:pPr marL="6858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Характеризующееся такими качествами, как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активность и деятельность,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амостоятельность,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амоконтроль и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саморегуляция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48240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764704"/>
            <a:ext cx="7024744" cy="72008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принципы ПМО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7414273"/>
              </p:ext>
            </p:extLst>
          </p:nvPr>
        </p:nvGraphicFramePr>
        <p:xfrm>
          <a:off x="755576" y="1628800"/>
          <a:ext cx="7128791" cy="42036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42921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/>
              <a:t>Мониторинг 5 классов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5604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b="1" dirty="0">
                <a:solidFill>
                  <a:srgbClr val="94C600"/>
                </a:solidFill>
              </a:rPr>
              <a:t>Самооценка </a:t>
            </a:r>
            <a:r>
              <a:rPr lang="ru-RU" sz="3200" b="1" dirty="0" smtClean="0">
                <a:solidFill>
                  <a:srgbClr val="94C600"/>
                </a:solidFill>
              </a:rPr>
              <a:t>5 «А»</a:t>
            </a:r>
            <a:endParaRPr lang="ru-RU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070880"/>
              </p:ext>
            </p:extLst>
          </p:nvPr>
        </p:nvGraphicFramePr>
        <p:xfrm>
          <a:off x="1042988" y="2324100"/>
          <a:ext cx="6777037" cy="3508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256989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b="1" dirty="0">
                <a:solidFill>
                  <a:srgbClr val="94C600"/>
                </a:solidFill>
              </a:rPr>
              <a:t>Самооценка 5 </a:t>
            </a:r>
            <a:r>
              <a:rPr lang="ru-RU" sz="3200" b="1" dirty="0" smtClean="0">
                <a:solidFill>
                  <a:srgbClr val="94C600"/>
                </a:solidFill>
              </a:rPr>
              <a:t>«Б»</a:t>
            </a: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8124878"/>
              </p:ext>
            </p:extLst>
          </p:nvPr>
        </p:nvGraphicFramePr>
        <p:xfrm>
          <a:off x="1042988" y="2324100"/>
          <a:ext cx="6777037" cy="3508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289736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6912886" cy="961176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/>
              <a:t>Самооценка 5 «В»</a:t>
            </a:r>
            <a:endParaRPr lang="ru-RU" sz="3200" b="1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2312299"/>
              </p:ext>
            </p:extLst>
          </p:nvPr>
        </p:nvGraphicFramePr>
        <p:xfrm>
          <a:off x="1042988" y="2324100"/>
          <a:ext cx="6777037" cy="3508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163831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b="1" dirty="0">
                <a:solidFill>
                  <a:srgbClr val="94C600"/>
                </a:solidFill>
              </a:rPr>
              <a:t>Самооценка 5 </a:t>
            </a:r>
            <a:r>
              <a:rPr lang="ru-RU" sz="3200" b="1" dirty="0" smtClean="0">
                <a:solidFill>
                  <a:srgbClr val="94C600"/>
                </a:solidFill>
              </a:rPr>
              <a:t>«Г»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5320282"/>
              </p:ext>
            </p:extLst>
          </p:nvPr>
        </p:nvGraphicFramePr>
        <p:xfrm>
          <a:off x="1042988" y="2324100"/>
          <a:ext cx="6777037" cy="3508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106774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269</TotalTime>
  <Words>739</Words>
  <Application>Microsoft Office PowerPoint</Application>
  <PresentationFormat>Экран (4:3)</PresentationFormat>
  <Paragraphs>215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5" baseType="lpstr">
      <vt:lpstr>Century Gothic</vt:lpstr>
      <vt:lpstr>Times New Roman</vt:lpstr>
      <vt:lpstr>Wingdings 2</vt:lpstr>
      <vt:lpstr>Остин</vt:lpstr>
      <vt:lpstr>Родительское  собрание   5-х  классов 17.12.2020</vt:lpstr>
      <vt:lpstr>Персонализированная модель образования </vt:lpstr>
      <vt:lpstr>Персонализированное обучение как способ развития  субъектности  учащихся</vt:lpstr>
      <vt:lpstr>Основные принципы ПМО</vt:lpstr>
      <vt:lpstr>Мониторинг 5 классов</vt:lpstr>
      <vt:lpstr>Самооценка 5 «А»</vt:lpstr>
      <vt:lpstr>Самооценка 5 «Б»</vt:lpstr>
      <vt:lpstr>Самооценка 5 «В»</vt:lpstr>
      <vt:lpstr>Самооценка 5 «Г»</vt:lpstr>
      <vt:lpstr>Самооценка 5 «Д»</vt:lpstr>
      <vt:lpstr>Презентация PowerPoint</vt:lpstr>
      <vt:lpstr>    Мотивация учения и эмоционального отношения к учению 5 «А» класс </vt:lpstr>
      <vt:lpstr>Уровни мотивации учения 5 «А»</vt:lpstr>
      <vt:lpstr>Мотивация учения и эмоционального отношения к учению 5 «Б» класс </vt:lpstr>
      <vt:lpstr>Уровни мотивации учения 5 «Б»</vt:lpstr>
      <vt:lpstr>Мотивация учения и эмоционального отношения к учению 5 «В» класс </vt:lpstr>
      <vt:lpstr>Уровни мотивации учения 5 «В»</vt:lpstr>
      <vt:lpstr>Мотивация учения и эмоционального отношения к учению 5 «Г» класс </vt:lpstr>
      <vt:lpstr>Уровни мотивации учения 5 «Г»</vt:lpstr>
      <vt:lpstr>Мотивация учения и эмоционального отношения к учению 5 «Д» класс </vt:lpstr>
      <vt:lpstr>Уровни мотивации учения 5 «Д»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HOME</dc:creator>
  <cp:lastModifiedBy>Елена Павловна</cp:lastModifiedBy>
  <cp:revision>25</cp:revision>
  <dcterms:created xsi:type="dcterms:W3CDTF">2007-12-31T19:06:51Z</dcterms:created>
  <dcterms:modified xsi:type="dcterms:W3CDTF">2020-12-17T06:49:39Z</dcterms:modified>
</cp:coreProperties>
</file>