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6EBC"/>
    <a:srgbClr val="FBFDB1"/>
    <a:srgbClr val="FDFEDA"/>
    <a:srgbClr val="F7FB51"/>
    <a:srgbClr val="9842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8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78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62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00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6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8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6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8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1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22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40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65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88A2F1-260F-4038-8B1D-D4CC6A572645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8CFBCBA-48E9-47A8-B607-406E7007C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9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125" y="1492369"/>
            <a:ext cx="7656090" cy="2785297"/>
          </a:xfrm>
        </p:spPr>
        <p:txBody>
          <a:bodyPr>
            <a:noAutofit/>
          </a:bodyPr>
          <a:lstStyle/>
          <a:p>
            <a:pPr algn="ctr"/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alt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эффективных технологий профориентационной работы в урочной и внеурочной деятельности </a:t>
            </a: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alt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учетом возрастных особенностей </a:t>
            </a: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учащихся</a:t>
            </a:r>
            <a:b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МБОУ</a:t>
            </a: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Лицей </a:t>
            </a:r>
            <a:r>
              <a:rPr lang="ru-RU" altLang="ru-RU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г.Нижний</a:t>
            </a:r>
            <a:r>
              <a:rPr lang="ru-RU" altLang="ru-RU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 Тагил</a:t>
            </a:r>
            <a:endParaRPr lang="ru-RU" sz="3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033" y="4259179"/>
            <a:ext cx="2175219" cy="17668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(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реализация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программы «Инженерная лаборатория будущего»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)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2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53894"/>
            <a:ext cx="1007708" cy="82022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80689" y="1913066"/>
            <a:ext cx="10584613" cy="1690603"/>
            <a:chOff x="871268" y="2931897"/>
            <a:chExt cx="10584613" cy="169060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71268" y="3381556"/>
              <a:ext cx="3364301" cy="1240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otumChe" panose="020B0609000101010101" pitchFamily="49" charset="-127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участие в НПК,</a:t>
              </a:r>
            </a:p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руководство НИР учащихся</a:t>
              </a:r>
            </a:p>
            <a:p>
              <a:pPr algn="ctr"/>
              <a:endPara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73592" y="3381555"/>
              <a:ext cx="3519578" cy="1240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выездные каникулярные школы и сессии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31193" y="3381555"/>
              <a:ext cx="3424688" cy="1240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проведение Дней науки с практическими занятиями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6021238" y="2931897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479320" y="2931897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8563156" y="2931897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32913" y="6504317"/>
            <a:ext cx="11680166" cy="2157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32913" y="589284"/>
            <a:ext cx="11680166" cy="1261254"/>
            <a:chOff x="293298" y="696943"/>
            <a:chExt cx="11680166" cy="12612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93298" y="1078303"/>
              <a:ext cx="11680166" cy="87989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93298" y="696943"/>
              <a:ext cx="11680166" cy="113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spc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Формы взаимодействия МБОУ Лицей с участниками сетевого взаимодействия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0689" y="3646802"/>
            <a:ext cx="10584613" cy="1690603"/>
            <a:chOff x="871268" y="2931897"/>
            <a:chExt cx="10584613" cy="169060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71268" y="3381556"/>
              <a:ext cx="3364301" cy="124094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проведение лекционных и семинарских занятий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73592" y="3381555"/>
              <a:ext cx="3519578" cy="1240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проведение профориентационной работы 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031193" y="3381555"/>
              <a:ext cx="3424688" cy="124094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rPr>
                <a:t>рецензирование НИР учащихся</a:t>
              </a: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6042805" y="2940526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1969697" y="2931897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10115913" y="2931897"/>
              <a:ext cx="241539" cy="406525"/>
            </a:xfrm>
            <a:prstGeom prst="downArrow">
              <a:avLst/>
            </a:prstGeom>
            <a:solidFill>
              <a:srgbClr val="9842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56858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649" y="1123837"/>
            <a:ext cx="3053752" cy="460118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Формы </a:t>
            </a:r>
            <a:r>
              <a:rPr lang="ru-RU" sz="2800" b="1" dirty="0"/>
              <a:t>взаимодействия МБОУ </a:t>
            </a:r>
            <a:r>
              <a:rPr lang="ru-RU" sz="2800" b="1" dirty="0" smtClean="0"/>
              <a:t>Лицей</a:t>
            </a:r>
            <a:br>
              <a:rPr lang="ru-RU" sz="2800" b="1" dirty="0" smtClean="0"/>
            </a:br>
            <a:r>
              <a:rPr lang="ru-RU" sz="2800" b="1" dirty="0" smtClean="0"/>
              <a:t> с АО «НПК «Уралвагонзавод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606069" y="767751"/>
            <a:ext cx="7815021" cy="5328971"/>
            <a:chOff x="688975" y="1573213"/>
            <a:chExt cx="7196138" cy="4906962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4" y="1573213"/>
              <a:ext cx="3817938" cy="240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86" y="3835214"/>
              <a:ext cx="3526594" cy="264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3922713"/>
              <a:ext cx="3817938" cy="255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" y="1573213"/>
              <a:ext cx="3378200" cy="237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53894"/>
            <a:ext cx="1007708" cy="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12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4" y="1247527"/>
            <a:ext cx="3209027" cy="460118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Нижний Тагил,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Энтузиастов, 15.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8(3435)331849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liceum@nm.ru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www.lyceum-nt.ru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53894"/>
            <a:ext cx="1007708" cy="820228"/>
          </a:xfrm>
          <a:prstGeom prst="rect">
            <a:avLst/>
          </a:prstGeom>
        </p:spPr>
      </p:pic>
      <p:pic>
        <p:nvPicPr>
          <p:cNvPr id="5" name="Picture 3" descr="C:\Documents and Settings\Ася\фото\фото лице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3657" t="5327" r="12623" b="9233"/>
          <a:stretch/>
        </p:blipFill>
        <p:spPr bwMode="auto">
          <a:xfrm>
            <a:off x="4864338" y="2102493"/>
            <a:ext cx="5405640" cy="4022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98007" y="756100"/>
            <a:ext cx="88566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Муниципальное бюджетное общеобразовательное учреждение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Лицей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80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86005" y="1500995"/>
            <a:ext cx="7867463" cy="267315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учитель\Рабочий стол\616751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6105"/>
            <a:ext cx="14097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034" y="4888495"/>
            <a:ext cx="1397480" cy="11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28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801" y="1143000"/>
            <a:ext cx="3078657" cy="2687128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инженерные кадры, воспитанные российскими  школами и вузами, будут основой для модернизации экономики»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                                        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В.В.Путин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09" b="6309"/>
          <a:stretch>
            <a:fillRect/>
          </a:stretch>
        </p:blipFill>
        <p:spPr>
          <a:xfrm>
            <a:off x="101801" y="3860240"/>
            <a:ext cx="3229962" cy="212178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34028" y="810883"/>
            <a:ext cx="8020349" cy="1000664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Инженерное образование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России –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приоритетная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стратегическая   политическая задача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РФ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802716" y="1931280"/>
            <a:ext cx="7170084" cy="4164060"/>
            <a:chOff x="3802716" y="1931280"/>
            <a:chExt cx="7170084" cy="416406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0003" y="2062558"/>
              <a:ext cx="2500630" cy="2417736"/>
            </a:xfrm>
            <a:prstGeom prst="rect">
              <a:avLst/>
            </a:prstGeom>
          </p:spPr>
        </p:pic>
        <p:sp>
          <p:nvSpPr>
            <p:cNvPr id="12" name="Стрелка вправо 11"/>
            <p:cNvSpPr/>
            <p:nvPr/>
          </p:nvSpPr>
          <p:spPr>
            <a:xfrm rot="3014487">
              <a:off x="6511811" y="4620421"/>
              <a:ext cx="952532" cy="1163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 rot="20845146">
              <a:off x="7048829" y="2850666"/>
              <a:ext cx="707365" cy="120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 rot="7383299">
              <a:off x="4568856" y="4425468"/>
              <a:ext cx="690095" cy="1218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02716" y="4876965"/>
              <a:ext cx="2584024" cy="1218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FF00"/>
                  </a:solidFill>
                </a:rPr>
                <a:t>Дефицит в квалифицированных молодых кадрах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44169" y="5128629"/>
              <a:ext cx="3592202" cy="6840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Низкая заинтересованность выпускников возвращаться в город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44202" y="3614800"/>
              <a:ext cx="3128598" cy="10919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Низкая информированность выпускников о возможностях построения карьеры в Н. Тагиле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44202" y="1931280"/>
              <a:ext cx="3128598" cy="1207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Недостаточный уровень взаимодействия между </a:t>
              </a:r>
            </a:p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ОО – выпускниками – родителями - работодателями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Стрелка вправо 18"/>
            <p:cNvSpPr/>
            <p:nvPr/>
          </p:nvSpPr>
          <p:spPr>
            <a:xfrm rot="896444">
              <a:off x="7049880" y="3873764"/>
              <a:ext cx="707365" cy="120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2"/>
            <p:cNvSpPr/>
            <p:nvPr/>
          </p:nvSpPr>
          <p:spPr>
            <a:xfrm rot="10800000">
              <a:off x="6521570" y="5417140"/>
              <a:ext cx="398748" cy="13827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9352428" y="3219305"/>
              <a:ext cx="112146" cy="32160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9352428" y="4760329"/>
              <a:ext cx="112146" cy="32160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10764"/>
            <a:ext cx="1007708" cy="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53894"/>
            <a:ext cx="1007708" cy="82022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32913" y="569344"/>
            <a:ext cx="11680166" cy="6150732"/>
            <a:chOff x="232913" y="569344"/>
            <a:chExt cx="11680166" cy="615073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32913" y="569344"/>
              <a:ext cx="11680166" cy="1104181"/>
              <a:chOff x="232913" y="569344"/>
              <a:chExt cx="11680166" cy="1104181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32913" y="793631"/>
                <a:ext cx="11680166" cy="87989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32913" y="569344"/>
                <a:ext cx="11680166" cy="8798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spc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Требования к кадрам</a:t>
                </a:r>
                <a:endParaRPr lang="ru-RU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86597" y="1897812"/>
              <a:ext cx="10869283" cy="3725886"/>
              <a:chOff x="586597" y="1897812"/>
              <a:chExt cx="10869283" cy="3725886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86597" y="1897812"/>
                <a:ext cx="108692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727CA3"/>
                  </a:buClr>
                  <a:buSzPct val="76000"/>
                  <a:defRPr/>
                </a:pPr>
                <a:r>
                  <a:rPr lang="ru-RU" sz="3200" b="1" dirty="0"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Современным производствам нужны </a:t>
                </a:r>
                <a:endParaRPr lang="ru-RU" sz="3200" b="1" dirty="0" smtClean="0"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endParaRPr>
              </a:p>
              <a:p>
                <a:pPr algn="ctr">
                  <a:buClr>
                    <a:srgbClr val="727CA3"/>
                  </a:buClr>
                  <a:buSzPct val="76000"/>
                  <a:defRPr/>
                </a:pPr>
                <a:r>
                  <a:rPr lang="ru-RU" sz="3200" b="1" dirty="0" smtClean="0"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три </a:t>
                </a:r>
                <a:r>
                  <a:rPr lang="ru-RU" sz="3200" b="1" dirty="0"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основных типа </a:t>
                </a:r>
                <a:r>
                  <a:rPr lang="ru-RU" sz="3200" b="1" dirty="0" smtClean="0"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специалистов</a:t>
                </a:r>
                <a:endParaRPr lang="ru-RU" sz="3200" b="1" dirty="0"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871268" y="3381555"/>
                <a:ext cx="3364301" cy="22421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«Техник» </a:t>
                </a:r>
              </a:p>
              <a:p>
                <a:pPr algn="ctr"/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(работа на высокотехнологичном оборудовании, обслуживание и ремонт)</a:t>
                </a:r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373592" y="3381555"/>
                <a:ext cx="3519578" cy="22421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«Линейный 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инженер» </a:t>
                </a:r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(обслуживание основных технологических процессов)</a:t>
                </a:r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031192" y="3381289"/>
                <a:ext cx="3424688" cy="224240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«Инновационный инженер» </a:t>
                </a:r>
                <a:endPara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DotumChe" panose="020B0609000101010101" pitchFamily="49" charset="-127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DotumChe" panose="020B0609000101010101" pitchFamily="49" charset="-127"/>
                    <a:cs typeface="Times New Roman" panose="02020603050405020304" pitchFamily="18" charset="0"/>
                  </a:rPr>
                  <a:t>(разработка и внедрение новых технических изделий и технологий)</a:t>
                </a:r>
                <a:endPara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>
                <a:off x="6021238" y="2931897"/>
                <a:ext cx="241539" cy="406525"/>
              </a:xfrm>
              <a:prstGeom prst="downArrow">
                <a:avLst/>
              </a:prstGeom>
              <a:solidFill>
                <a:srgbClr val="98429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трелка вниз 12"/>
              <p:cNvSpPr/>
              <p:nvPr/>
            </p:nvSpPr>
            <p:spPr>
              <a:xfrm>
                <a:off x="3479320" y="2931897"/>
                <a:ext cx="241539" cy="406525"/>
              </a:xfrm>
              <a:prstGeom prst="downArrow">
                <a:avLst/>
              </a:prstGeom>
              <a:solidFill>
                <a:srgbClr val="98429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трелка вниз 13"/>
              <p:cNvSpPr/>
              <p:nvPr/>
            </p:nvSpPr>
            <p:spPr>
              <a:xfrm>
                <a:off x="8563156" y="2931897"/>
                <a:ext cx="241539" cy="406525"/>
              </a:xfrm>
              <a:prstGeom prst="downArrow">
                <a:avLst/>
              </a:prstGeom>
              <a:solidFill>
                <a:srgbClr val="98429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32913" y="6504317"/>
              <a:ext cx="11680166" cy="215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805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10764"/>
            <a:ext cx="1007708" cy="82022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32913" y="569344"/>
            <a:ext cx="11800936" cy="6150732"/>
            <a:chOff x="232913" y="569344"/>
            <a:chExt cx="11800936" cy="615073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50166" y="569344"/>
              <a:ext cx="11783683" cy="4849841"/>
              <a:chOff x="250166" y="569344"/>
              <a:chExt cx="11783683" cy="4849841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452757" y="1865102"/>
                <a:ext cx="9162836" cy="3554083"/>
              </a:xfrm>
              <a:prstGeom prst="rect">
                <a:avLst/>
              </a:prstGeom>
              <a:solidFill>
                <a:srgbClr val="FBFDB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250166" y="569344"/>
                <a:ext cx="11783683" cy="1104181"/>
                <a:chOff x="250166" y="569344"/>
                <a:chExt cx="11783683" cy="1104181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250166" y="793631"/>
                  <a:ext cx="11783683" cy="87989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250166" y="569344"/>
                  <a:ext cx="11783683" cy="87989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000" b="1" spc="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Цель проекта:</a:t>
                  </a:r>
                  <a:endParaRPr lang="ru-RU" sz="4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  <p:sp>
            <p:nvSpPr>
              <p:cNvPr id="2" name="Прямоугольник 1"/>
              <p:cNvSpPr/>
              <p:nvPr/>
            </p:nvSpPr>
            <p:spPr>
              <a:xfrm>
                <a:off x="1880555" y="1982395"/>
                <a:ext cx="8307239" cy="3319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925" indent="33337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altLang="ru-RU" sz="2800" b="1" dirty="0" smtClean="0">
                    <a:latin typeface="+mj-lt"/>
                    <a:cs typeface="Times New Roman" panose="02020603050405020304" pitchFamily="18" charset="0"/>
                  </a:rPr>
                  <a:t>Реализация системы трудового воспитания и профориентации, обеспечивающей высокий уровень развития потребности учащихся  в общественно значимой трудовой деятельности, адекватное своим способностям профессиональное самоопределение и социальную адаптацию</a:t>
                </a:r>
                <a:endParaRPr lang="ru-RU" altLang="ru-RU" sz="2800" b="1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232913" y="6504317"/>
              <a:ext cx="11680166" cy="215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0761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62520"/>
            <a:ext cx="1007708" cy="82022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2913" y="334467"/>
            <a:ext cx="11680166" cy="6385609"/>
            <a:chOff x="232913" y="334467"/>
            <a:chExt cx="11680166" cy="638560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32913" y="334467"/>
              <a:ext cx="11680166" cy="6385609"/>
              <a:chOff x="232913" y="334467"/>
              <a:chExt cx="11680166" cy="638560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-576" t="512" r="576" b="38517"/>
              <a:stretch/>
            </p:blipFill>
            <p:spPr>
              <a:xfrm>
                <a:off x="3445049" y="4615132"/>
                <a:ext cx="4603157" cy="2104944"/>
              </a:xfrm>
              <a:prstGeom prst="rect">
                <a:avLst/>
              </a:prstGeom>
            </p:spPr>
          </p:pic>
          <p:grpSp>
            <p:nvGrpSpPr>
              <p:cNvPr id="4" name="Группа 3"/>
              <p:cNvGrpSpPr/>
              <p:nvPr/>
            </p:nvGrpSpPr>
            <p:grpSpPr>
              <a:xfrm>
                <a:off x="405439" y="1292066"/>
                <a:ext cx="11212186" cy="3980371"/>
                <a:chOff x="603847" y="1673524"/>
                <a:chExt cx="11212186" cy="3980371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6498565" y="4001395"/>
                  <a:ext cx="4671203" cy="16525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DotumChe" panose="020B0609000101010101" pitchFamily="49" charset="-127"/>
                      <a:cs typeface="Times New Roman" panose="02020603050405020304" pitchFamily="18" charset="0"/>
                    </a:rPr>
                    <a:t>4) обеспечение предпрофильной  и профильной  подготовки на старшей ступени обучения через организацию сетевого взаимодействия.</a:t>
                  </a: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6987397" y="2018818"/>
                  <a:ext cx="4828636" cy="1811311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DotumChe" panose="020B0609000101010101" pitchFamily="49" charset="-127"/>
                      <a:cs typeface="Times New Roman" panose="02020603050405020304" pitchFamily="18" charset="0"/>
                    </a:rPr>
                    <a:t>2) создание системы специализированной подготовки учащихся, ориентированной на реализацию профессионального самоопределения учащихся;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8" name="Стрелка вниз 17"/>
                <p:cNvSpPr/>
                <p:nvPr/>
              </p:nvSpPr>
              <p:spPr>
                <a:xfrm>
                  <a:off x="11050434" y="1673525"/>
                  <a:ext cx="238668" cy="625311"/>
                </a:xfrm>
                <a:prstGeom prst="downArrow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1305461" y="2018818"/>
                  <a:ext cx="5233358" cy="181280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DotumChe" panose="020B0609000101010101" pitchFamily="49" charset="-127"/>
                      <a:cs typeface="Times New Roman" panose="02020603050405020304" pitchFamily="18" charset="0"/>
                    </a:rPr>
                    <a:t>1) организация деятельности для обеспечения непрерывности и преемственности между основным, профессиональным образованием и производством;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603847" y="4001395"/>
                  <a:ext cx="4994696" cy="1652499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  <a:ea typeface="DotumChe" panose="020B0609000101010101" pitchFamily="49" charset="-127"/>
                      <a:cs typeface="Times New Roman" panose="02020603050405020304" pitchFamily="18" charset="0"/>
                    </a:rPr>
                    <a:t>3) организация профориентационной значимой практической деятельности по реализации дальнейших профессиональных намерений учащихся;</a:t>
                  </a:r>
                  <a:endParaRPr lang="ru-RU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13" name="Стрелка вниз 12"/>
                <p:cNvSpPr/>
                <p:nvPr/>
              </p:nvSpPr>
              <p:spPr>
                <a:xfrm>
                  <a:off x="5953662" y="1681779"/>
                  <a:ext cx="238668" cy="625311"/>
                </a:xfrm>
                <a:prstGeom prst="downArrow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Стрелка вниз 18"/>
                <p:cNvSpPr/>
                <p:nvPr/>
              </p:nvSpPr>
              <p:spPr>
                <a:xfrm>
                  <a:off x="730365" y="1673525"/>
                  <a:ext cx="245859" cy="2574983"/>
                </a:xfrm>
                <a:prstGeom prst="downArrow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Стрелка вниз 19"/>
                <p:cNvSpPr/>
                <p:nvPr/>
              </p:nvSpPr>
              <p:spPr>
                <a:xfrm>
                  <a:off x="6679355" y="1673524"/>
                  <a:ext cx="245859" cy="2574983"/>
                </a:xfrm>
                <a:prstGeom prst="downArrow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232913" y="334467"/>
                <a:ext cx="11680166" cy="1107852"/>
                <a:chOff x="232913" y="211108"/>
                <a:chExt cx="11680166" cy="1107852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232913" y="439066"/>
                  <a:ext cx="11680166" cy="87989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232913" y="211108"/>
                  <a:ext cx="11680166" cy="87989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Задачи сетевого  сотрудничества</a:t>
                  </a:r>
                  <a:r>
                    <a:rPr lang="ru-RU" sz="40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</a:t>
                  </a:r>
                  <a:endParaRPr lang="ru-RU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</p:grpSp>
        </p:grpSp>
        <p:sp>
          <p:nvSpPr>
            <p:cNvPr id="16" name="Прямоугольник 15"/>
            <p:cNvSpPr/>
            <p:nvPr/>
          </p:nvSpPr>
          <p:spPr>
            <a:xfrm>
              <a:off x="232913" y="6504317"/>
              <a:ext cx="11680166" cy="2157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1849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55" y="5208657"/>
            <a:ext cx="2620840" cy="145639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72528" y="465827"/>
            <a:ext cx="11783683" cy="1043796"/>
            <a:chOff x="181154" y="569344"/>
            <a:chExt cx="11783683" cy="104379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1154" y="793631"/>
              <a:ext cx="11783683" cy="81950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81154" y="569344"/>
              <a:ext cx="11783683" cy="8798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spc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Новизна проекта</a:t>
              </a:r>
              <a:endPara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35" name="Рисунок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217" y="5662520"/>
            <a:ext cx="1007708" cy="820228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3403834" y="2297235"/>
            <a:ext cx="4666936" cy="3380876"/>
            <a:chOff x="3403834" y="2297235"/>
            <a:chExt cx="4666936" cy="3380876"/>
          </a:xfrm>
        </p:grpSpPr>
        <p:sp>
          <p:nvSpPr>
            <p:cNvPr id="33" name="Овал 32"/>
            <p:cNvSpPr/>
            <p:nvPr/>
          </p:nvSpPr>
          <p:spPr>
            <a:xfrm>
              <a:off x="5525566" y="3578584"/>
              <a:ext cx="711647" cy="7332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 rot="166827">
              <a:off x="3403834" y="3846672"/>
              <a:ext cx="2382402" cy="13546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право 26"/>
            <p:cNvSpPr/>
            <p:nvPr/>
          </p:nvSpPr>
          <p:spPr>
            <a:xfrm rot="2210708">
              <a:off x="4423155" y="3329168"/>
              <a:ext cx="1576651" cy="1324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 rot="19512986">
              <a:off x="4142576" y="4542562"/>
              <a:ext cx="1884478" cy="133374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2534371">
              <a:off x="5928606" y="4315991"/>
              <a:ext cx="1576651" cy="1324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6200000">
              <a:off x="5179449" y="4823542"/>
              <a:ext cx="1576651" cy="1324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 rot="9714544">
              <a:off x="5958001" y="3508603"/>
              <a:ext cx="2112769" cy="13024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2557" y="2661870"/>
              <a:ext cx="457200" cy="457200"/>
            </a:xfrm>
            <a:prstGeom prst="rect">
              <a:avLst/>
            </a:prstGeom>
          </p:spPr>
        </p:pic>
        <p:sp>
          <p:nvSpPr>
            <p:cNvPr id="38" name="Стрелка вправо 37"/>
            <p:cNvSpPr/>
            <p:nvPr/>
          </p:nvSpPr>
          <p:spPr>
            <a:xfrm rot="6388544">
              <a:off x="5376261" y="3019317"/>
              <a:ext cx="1576651" cy="13248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636417" y="1970775"/>
            <a:ext cx="8662713" cy="3900744"/>
            <a:chOff x="1644415" y="2006652"/>
            <a:chExt cx="8662713" cy="39007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38529" y="5208657"/>
              <a:ext cx="1975450" cy="698739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Семьи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791090" y="3119070"/>
              <a:ext cx="2516038" cy="698739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Работодатели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44415" y="3499404"/>
              <a:ext cx="1940943" cy="698739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ВУЗы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26981" y="2287395"/>
              <a:ext cx="2815087" cy="949624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Администрация разных ОО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74019" y="4219579"/>
              <a:ext cx="2967487" cy="698739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Муниципалитет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52374" y="4668979"/>
              <a:ext cx="1518249" cy="698739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6303" y="3295211"/>
              <a:ext cx="543960" cy="54396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75361" y="5089356"/>
              <a:ext cx="326337" cy="32633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38856" y="4668979"/>
              <a:ext cx="840753" cy="84075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8045" y="2592582"/>
              <a:ext cx="4277514" cy="270909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305244" y="2006652"/>
              <a:ext cx="2846717" cy="900742"/>
            </a:xfrm>
            <a:prstGeom prst="rect">
              <a:avLst/>
            </a:prstGeom>
            <a:solidFill>
              <a:srgbClr val="C06EB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Педколлективы разных ОО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238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51230"/>
            <a:ext cx="2966077" cy="240677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966077" y="4754874"/>
            <a:ext cx="6128846" cy="1609202"/>
            <a:chOff x="3643369" y="4112741"/>
            <a:chExt cx="6742791" cy="219466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643369" y="4112741"/>
              <a:ext cx="6742791" cy="2194665"/>
              <a:chOff x="3853924" y="4052356"/>
              <a:chExt cx="6742791" cy="2194665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6859584" y="4052361"/>
                <a:ext cx="3737131" cy="2194660"/>
                <a:chOff x="3454877" y="2041747"/>
                <a:chExt cx="5257803" cy="2895436"/>
              </a:xfrm>
            </p:grpSpPr>
            <p:sp>
              <p:nvSpPr>
                <p:cNvPr id="2" name="Прямоугольник 1"/>
                <p:cNvSpPr/>
                <p:nvPr/>
              </p:nvSpPr>
              <p:spPr>
                <a:xfrm>
                  <a:off x="3674851" y="2041747"/>
                  <a:ext cx="5037829" cy="733245"/>
                </a:xfrm>
                <a:prstGeom prst="rect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altLang="ru-RU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учебно-методическое</a:t>
                  </a:r>
                  <a:endPara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" name="Прямоугольник 2"/>
                <p:cNvSpPr/>
                <p:nvPr/>
              </p:nvSpPr>
              <p:spPr>
                <a:xfrm>
                  <a:off x="3674851" y="3144009"/>
                  <a:ext cx="5037829" cy="733245"/>
                </a:xfrm>
                <a:prstGeom prst="rect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altLang="ru-RU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научно-методическое</a:t>
                  </a:r>
                  <a:endPara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3674851" y="4203938"/>
                  <a:ext cx="5037829" cy="733245"/>
                </a:xfrm>
                <a:prstGeom prst="rect">
                  <a:avLst/>
                </a:prstGeom>
                <a:solidFill>
                  <a:srgbClr val="C06EB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altLang="ru-RU" sz="2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профориентационное</a:t>
                  </a:r>
                  <a:endParaRPr lang="ru-RU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" name="Стрелка вправо 4"/>
                <p:cNvSpPr/>
                <p:nvPr/>
              </p:nvSpPr>
              <p:spPr>
                <a:xfrm>
                  <a:off x="3454877" y="2291914"/>
                  <a:ext cx="439948" cy="232914"/>
                </a:xfrm>
                <a:prstGeom prst="rightArrow">
                  <a:avLst/>
                </a:prstGeom>
                <a:solidFill>
                  <a:srgbClr val="FBFDB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Стрелка вправо 5"/>
                <p:cNvSpPr/>
                <p:nvPr/>
              </p:nvSpPr>
              <p:spPr>
                <a:xfrm>
                  <a:off x="3454877" y="3394175"/>
                  <a:ext cx="439948" cy="232914"/>
                </a:xfrm>
                <a:prstGeom prst="rightArrow">
                  <a:avLst/>
                </a:prstGeom>
                <a:solidFill>
                  <a:srgbClr val="FBFDB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Стрелка вправо 6"/>
                <p:cNvSpPr/>
                <p:nvPr/>
              </p:nvSpPr>
              <p:spPr>
                <a:xfrm>
                  <a:off x="3454877" y="4455195"/>
                  <a:ext cx="439948" cy="232914"/>
                </a:xfrm>
                <a:prstGeom prst="rightArrow">
                  <a:avLst/>
                </a:prstGeom>
                <a:solidFill>
                  <a:srgbClr val="FBFDB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 rot="16200000">
                <a:off x="4245692" y="3660588"/>
                <a:ext cx="2194661" cy="2978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3722478" y="4414881"/>
              <a:ext cx="2702512" cy="1622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Направления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сотрудничества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Лицей </a:t>
              </a:r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855" y="5706073"/>
            <a:ext cx="1007708" cy="820228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1256471" y="392009"/>
            <a:ext cx="9948610" cy="4135671"/>
            <a:chOff x="1135702" y="391399"/>
            <a:chExt cx="9948610" cy="413567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45308" y="3517784"/>
              <a:ext cx="3150050" cy="1005426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Развитие материально-технической базы профильных кабинетов 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725148" y="2439104"/>
              <a:ext cx="2803851" cy="975861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Профессиональные пробы в лабораториях предприятий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153317" y="3521644"/>
              <a:ext cx="2820837" cy="1005426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Совместные партнерские НИР, конференции, олимпиады 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318108" y="1288457"/>
              <a:ext cx="2766204" cy="1046291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Корпоративный орган управления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«Гильдия инженеров»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H="1">
              <a:off x="3150584" y="776756"/>
              <a:ext cx="1652380" cy="28482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730844" y="801540"/>
              <a:ext cx="1023405" cy="28482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7548631" y="642162"/>
              <a:ext cx="930861" cy="8052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7203399" y="720037"/>
              <a:ext cx="886050" cy="20273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4394595" y="2437219"/>
              <a:ext cx="3094275" cy="979631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Тьюторское сопровождение профориентационной работы 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flipH="1">
              <a:off x="4990401" y="913892"/>
              <a:ext cx="713146" cy="16787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4825278" y="1288457"/>
              <a:ext cx="3341299" cy="1043968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Целевой набор выпускников лицея в ВУЗЫ по договору о сотрудничестве 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699360" y="2439104"/>
              <a:ext cx="2445129" cy="975861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Выездные каникулярные школы и сессии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H="1">
              <a:off x="3951103" y="773794"/>
              <a:ext cx="1135320" cy="19735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1135702" y="1300884"/>
              <a:ext cx="3194650" cy="1047660"/>
            </a:xfrm>
            <a:prstGeom prst="rect">
              <a:avLst/>
            </a:prstGeom>
            <a:solidFill>
              <a:srgbClr val="FBFD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Предпрофильная подготовка (5-9 </a:t>
              </a:r>
              <a:r>
                <a:rPr lang="ru-RU" b="1" dirty="0" err="1" smtClean="0">
                  <a:solidFill>
                    <a:schemeClr val="tx1"/>
                  </a:solidFill>
                  <a:latin typeface="+mj-lt"/>
                </a:rPr>
                <a:t>кл</a:t>
              </a: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.) и профильное обучение (10—11 </a:t>
              </a:r>
              <a:r>
                <a:rPr lang="ru-RU" b="1" dirty="0" err="1" smtClean="0">
                  <a:solidFill>
                    <a:schemeClr val="tx1"/>
                  </a:solidFill>
                  <a:latin typeface="+mj-lt"/>
                </a:rPr>
                <a:t>кл</a:t>
              </a:r>
              <a:r>
                <a:rPr lang="ru-RU" b="1" dirty="0" smtClean="0">
                  <a:solidFill>
                    <a:schemeClr val="tx1"/>
                  </a:solidFill>
                  <a:latin typeface="+mj-lt"/>
                </a:rPr>
                <a:t>.)</a:t>
              </a:r>
              <a:endParaRPr lang="ru-RU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flipH="1">
              <a:off x="4005948" y="776756"/>
              <a:ext cx="451047" cy="6703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Группа 17"/>
            <p:cNvGrpSpPr/>
            <p:nvPr/>
          </p:nvGrpSpPr>
          <p:grpSpPr>
            <a:xfrm>
              <a:off x="1698774" y="391399"/>
              <a:ext cx="8807570" cy="562942"/>
              <a:chOff x="1655643" y="2553052"/>
              <a:chExt cx="8807570" cy="562942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1655643" y="2557090"/>
                <a:ext cx="8807570" cy="5589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401158" y="2553052"/>
                <a:ext cx="74180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spc="-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Перспективные формы сетевого сотрудничества</a:t>
                </a:r>
                <a:endPara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5667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855" y="5706073"/>
            <a:ext cx="1007708" cy="8202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913" y="6504317"/>
            <a:ext cx="11680166" cy="21575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32913" y="322125"/>
            <a:ext cx="11680166" cy="6113181"/>
            <a:chOff x="232913" y="322125"/>
            <a:chExt cx="11680166" cy="6113181"/>
          </a:xfrm>
        </p:grpSpPr>
        <p:pic>
          <p:nvPicPr>
            <p:cNvPr id="2" name="Объект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2139351" y="365940"/>
              <a:ext cx="8066208" cy="6069366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32913" y="322125"/>
              <a:ext cx="11680166" cy="560718"/>
              <a:chOff x="336427" y="129395"/>
              <a:chExt cx="11783684" cy="112143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336428" y="431321"/>
                <a:ext cx="11783683" cy="8195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36427" y="129395"/>
                <a:ext cx="11783683" cy="8798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spc="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Корпоративный инженерно-технический лицей</a:t>
                </a:r>
                <a:endPara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82471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Ася\картинки\заво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874" y="748517"/>
            <a:ext cx="6725769" cy="5350358"/>
          </a:xfrm>
          <a:prstGeom prst="rect">
            <a:avLst/>
          </a:prstGeom>
          <a:solidFill>
            <a:schemeClr val="accent4">
              <a:lumMod val="20000"/>
              <a:lumOff val="80000"/>
              <a:alpha val="33000"/>
            </a:schemeClr>
          </a:solidFill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«Вся модернизация будет делаться только инженерами, представителями точных наук. Поэтому мы должны говорить о том, как обеспечить престиж инженерных профессий»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Медведев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701" y="3509932"/>
            <a:ext cx="1291596" cy="1051300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3935" y="1123837"/>
            <a:ext cx="1227128" cy="81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1701" y="2096219"/>
            <a:ext cx="1250869" cy="123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fu-kras.ru/files/1280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3935" y="4582643"/>
            <a:ext cx="1336221" cy="98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88504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190</TotalTime>
  <Words>360</Words>
  <Application>Microsoft Office PowerPoint</Application>
  <PresentationFormat>Произвольный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Рама</vt:lpstr>
      <vt:lpstr>Внедрение эффективных технологий профориентационной работы в урочной и внеурочной деятельности с учетом возрастных особенностей учащихся МБОУ Лицей г.Нижний Тагил</vt:lpstr>
      <vt:lpstr>  «..именно инженерные кадры, воспитанные российскими  школами и вузами, будут основой для модернизации экономики»                                            В.В.Путин </vt:lpstr>
      <vt:lpstr>Слайд 3</vt:lpstr>
      <vt:lpstr>Слайд 4</vt:lpstr>
      <vt:lpstr>Слайд 5</vt:lpstr>
      <vt:lpstr>Слайд 6</vt:lpstr>
      <vt:lpstr>Слайд 7</vt:lpstr>
      <vt:lpstr>Слайд 8</vt:lpstr>
      <vt:lpstr>«Вся модернизация будет делаться только инженерами, представителями точных наук. Поэтому мы должны говорить о том, как обеспечить престиж инженерных профессий»                  Д.А. Медведев </vt:lpstr>
      <vt:lpstr>Слайд 10</vt:lpstr>
      <vt:lpstr>Формы взаимодействия МБОУ Лицей  с АО «НПК «Уралвагонзавод»</vt:lpstr>
      <vt:lpstr>г. Нижний Тагил, ул. Энтузиастов, 15.  тел.: 8(3435)331849  е-mail: liceum@nm.ru  www.lyceum-nt.ru 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эффективных технологий профориентационной работы в урочной и внеурочной деятельности с учетом возрастных особенностей учащихся МБОУ Лицей</dc:title>
  <dc:creator>днс</dc:creator>
  <cp:lastModifiedBy>Татьяна</cp:lastModifiedBy>
  <cp:revision>26</cp:revision>
  <cp:lastPrinted>2017-06-12T08:09:31Z</cp:lastPrinted>
  <dcterms:created xsi:type="dcterms:W3CDTF">2017-05-16T08:42:56Z</dcterms:created>
  <dcterms:modified xsi:type="dcterms:W3CDTF">2021-02-18T10:34:38Z</dcterms:modified>
</cp:coreProperties>
</file>