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6"/>
  </p:notesMasterIdLst>
  <p:sldIdLst>
    <p:sldId id="256" r:id="rId2"/>
    <p:sldId id="441" r:id="rId3"/>
    <p:sldId id="447" r:id="rId4"/>
    <p:sldId id="448" r:id="rId5"/>
    <p:sldId id="449" r:id="rId6"/>
    <p:sldId id="450" r:id="rId7"/>
    <p:sldId id="460" r:id="rId8"/>
    <p:sldId id="451" r:id="rId9"/>
    <p:sldId id="452" r:id="rId10"/>
    <p:sldId id="445" r:id="rId11"/>
    <p:sldId id="453" r:id="rId12"/>
    <p:sldId id="454" r:id="rId13"/>
    <p:sldId id="455" r:id="rId14"/>
    <p:sldId id="461" r:id="rId15"/>
    <p:sldId id="435" r:id="rId16"/>
    <p:sldId id="462" r:id="rId17"/>
    <p:sldId id="463" r:id="rId18"/>
    <p:sldId id="430" r:id="rId19"/>
    <p:sldId id="466" r:id="rId20"/>
    <p:sldId id="467" r:id="rId21"/>
    <p:sldId id="458" r:id="rId22"/>
    <p:sldId id="432" r:id="rId23"/>
    <p:sldId id="433" r:id="rId24"/>
    <p:sldId id="457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CC"/>
    <a:srgbClr val="6666FF"/>
    <a:srgbClr val="6699FF"/>
    <a:srgbClr val="99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79977" autoAdjust="0"/>
  </p:normalViewPr>
  <p:slideViewPr>
    <p:cSldViewPr>
      <p:cViewPr varScale="1">
        <p:scale>
          <a:sx n="93" d="100"/>
          <a:sy n="93" d="100"/>
        </p:scale>
        <p:origin x="12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9DCB7-D4BF-46C3-9FCA-DB30579ED3AB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95851-0843-4707-A090-DBF51E16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1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4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68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133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108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1CC1B-B627-FD4F-A467-D89C96BAFB1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36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98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308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195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261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4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06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022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496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1CC1B-B627-FD4F-A467-D89C96BAFB15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87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36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655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1CC1B-B627-FD4F-A467-D89C96BAFB15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0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59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49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19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8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1CC1B-B627-FD4F-A467-D89C96BAFB1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1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7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5851-0843-4707-A090-DBF51E16FBE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20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99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1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69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2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00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1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4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8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5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5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694" y="404664"/>
            <a:ext cx="6912768" cy="2242878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Конференция с участием региональных инновационных площадок</a:t>
            </a:r>
            <a:br>
              <a:rPr lang="ru-RU" sz="27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070" y="1680082"/>
            <a:ext cx="8424935" cy="4949169"/>
          </a:xfrm>
        </p:spPr>
        <p:txBody>
          <a:bodyPr>
            <a:normAutofit/>
          </a:bodyPr>
          <a:lstStyle/>
          <a:p>
            <a:pPr marL="68580" indent="0" algn="ctr">
              <a:lnSpc>
                <a:spcPts val="4020"/>
              </a:lnSpc>
              <a:buNone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lnSpc>
                <a:spcPts val="4020"/>
              </a:lnSpc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региональной инновационной площадки во взаимодействии с федеральным проектом «Модели базовых школ РАН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68580" indent="0"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Виноградова Ирина Юрьевна,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лицей № 110 им.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Л.К.Гришиной</a:t>
            </a:r>
          </a:p>
          <a:p>
            <a:pPr marL="68580" indent="0">
              <a:buNone/>
            </a:pPr>
            <a:endParaRPr lang="ru-RU" sz="1600" b="1" kern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sz="16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декабря 2022 года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" y="32202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6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6912768" cy="1584176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" y="32202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052725" cy="2664296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авторский курс «Технология. 3D моделирование на базе системы КОМПАС 3 DV17»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749EDD4-FFF1-405A-8436-7F41072EF309}"/>
              </a:ext>
            </a:extLst>
          </p:cNvPr>
          <p:cNvSpPr/>
          <p:nvPr/>
        </p:nvSpPr>
        <p:spPr>
          <a:xfrm>
            <a:off x="1893031" y="764123"/>
            <a:ext cx="676875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для школьников учебных курсов исследовательской направленности  педагогами базовых школ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258209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состоит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видео-уроков,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интегрированы в учебные предметы:</a:t>
            </a:r>
          </a:p>
          <a:p>
            <a:pPr marL="3429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Информатика»;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«Математика»;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«Черчение»;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«ИЗО». </a:t>
            </a:r>
          </a:p>
        </p:txBody>
      </p:sp>
    </p:spTree>
    <p:extLst>
      <p:ext uri="{BB962C8B-B14F-4D97-AF65-F5344CB8AC3E}">
        <p14:creationId xmlns:p14="http://schemas.microsoft.com/office/powerpoint/2010/main" val="23791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6912768" cy="1584176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" y="32202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052725" cy="4303464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цифрового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учебно-методического обеспечения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«Технологии обработки информации»</a:t>
            </a:r>
          </a:p>
          <a:p>
            <a:pPr marL="34290" indent="0"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(программа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изучения курса информатики </a:t>
            </a:r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5-11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на расширенном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749EDD4-FFF1-405A-8436-7F41072EF309}"/>
              </a:ext>
            </a:extLst>
          </p:cNvPr>
          <p:cNvSpPr/>
          <p:nvPr/>
        </p:nvSpPr>
        <p:spPr>
          <a:xfrm>
            <a:off x="1895533" y="764123"/>
            <a:ext cx="676875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для школьников учебных курсов исследовательской направленности  педагогами базовых школ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6912768" cy="1584176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" y="32202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665" y="985104"/>
            <a:ext cx="8052725" cy="5184576"/>
          </a:xfrm>
        </p:spPr>
        <p:txBody>
          <a:bodyPr>
            <a:norm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учебно-методического обеспечения по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«Русский язык»</a:t>
            </a:r>
          </a:p>
          <a:p>
            <a:pPr marL="34290" indent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5-7 классов)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749EDD4-FFF1-405A-8436-7F41072EF309}"/>
              </a:ext>
            </a:extLst>
          </p:cNvPr>
          <p:cNvSpPr/>
          <p:nvPr/>
        </p:nvSpPr>
        <p:spPr>
          <a:xfrm>
            <a:off x="1895533" y="692115"/>
            <a:ext cx="676875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для школьников учебных курсов исследовательской направленности  педагогами базовых школ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328" y="1439604"/>
            <a:ext cx="2182557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84" y="3708178"/>
            <a:ext cx="2182557" cy="13534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6179859" y="3536104"/>
            <a:ext cx="2165832" cy="13359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Прямоугольник 1"/>
          <p:cNvSpPr/>
          <p:nvPr/>
        </p:nvSpPr>
        <p:spPr>
          <a:xfrm>
            <a:off x="1164566" y="1086640"/>
            <a:ext cx="4749347" cy="78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01939" y="1261011"/>
            <a:ext cx="521030" cy="353291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1" y="367434"/>
            <a:ext cx="975041" cy="96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 14"/>
          <p:cNvSpPr/>
          <p:nvPr/>
        </p:nvSpPr>
        <p:spPr>
          <a:xfrm>
            <a:off x="893567" y="1529534"/>
            <a:ext cx="2165832" cy="13359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TextBox 15"/>
          <p:cNvSpPr txBox="1"/>
          <p:nvPr/>
        </p:nvSpPr>
        <p:spPr>
          <a:xfrm>
            <a:off x="1008136" y="1943605"/>
            <a:ext cx="2046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atin typeface="Arial" pitchFamily="34" charset="0"/>
                <a:cs typeface="Arial" pitchFamily="34" charset="0"/>
              </a:rPr>
              <a:t>МАТЕМАТИЧЕСКИЙ	 КЛУБ</a:t>
            </a:r>
          </a:p>
        </p:txBody>
      </p:sp>
      <p:sp>
        <p:nvSpPr>
          <p:cNvPr id="23" name="Овал 22"/>
          <p:cNvSpPr/>
          <p:nvPr/>
        </p:nvSpPr>
        <p:spPr>
          <a:xfrm>
            <a:off x="3585998" y="4509120"/>
            <a:ext cx="2223291" cy="13359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Овал 23"/>
          <p:cNvSpPr/>
          <p:nvPr/>
        </p:nvSpPr>
        <p:spPr>
          <a:xfrm>
            <a:off x="3459474" y="664294"/>
            <a:ext cx="2084120" cy="13359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TextBox 19"/>
          <p:cNvSpPr txBox="1"/>
          <p:nvPr/>
        </p:nvSpPr>
        <p:spPr>
          <a:xfrm>
            <a:off x="3854190" y="1110970"/>
            <a:ext cx="13105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Arial" pitchFamily="34" charset="0"/>
                <a:cs typeface="Arial" pitchFamily="34" charset="0"/>
              </a:rPr>
              <a:t>IT 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КЛУБ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2709" y="1651902"/>
            <a:ext cx="1799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atin typeface="Arial" pitchFamily="34" charset="0"/>
                <a:cs typeface="Arial" pitchFamily="34" charset="0"/>
              </a:rPr>
              <a:t>КЛУБ ЛЮБИТЕЛЕЙ ФРАНЦУЗСКОГО ЯЗЫКА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87594" y="3922938"/>
            <a:ext cx="1487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Arial" pitchFamily="34" charset="0"/>
                <a:cs typeface="Arial" pitchFamily="34" charset="0"/>
              </a:rPr>
              <a:t>PRO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-НАУКА </a:t>
            </a:r>
            <a:br>
              <a:rPr lang="ru-RU" sz="1350" b="1" dirty="0">
                <a:latin typeface="Arial" pitchFamily="34" charset="0"/>
                <a:cs typeface="Arial" pitchFamily="34" charset="0"/>
              </a:rPr>
            </a:br>
            <a:r>
              <a:rPr lang="ru-RU" sz="1350" b="1" dirty="0">
                <a:latin typeface="Arial" pitchFamily="34" charset="0"/>
                <a:cs typeface="Arial" pitchFamily="34" charset="0"/>
              </a:rPr>
              <a:t>ЕСТЕСТВЕННО-НАУЧНЫЙ КЛУБ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1945" y="4633431"/>
            <a:ext cx="162213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atin typeface="Arial" pitchFamily="34" charset="0"/>
                <a:cs typeface="Arial" pitchFamily="34" charset="0"/>
              </a:rPr>
              <a:t>ЛАБОРАТОРИИ ПО ФИЗИКЕ, ХИМИИ, БИОЛОГИИ И ЭКОЛОГИИ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12339" y="3710101"/>
            <a:ext cx="139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atin typeface="Arial" pitchFamily="34" charset="0"/>
                <a:cs typeface="Arial" pitchFamily="34" charset="0"/>
              </a:rPr>
              <a:t>РЕСУРСНЫЙ ЦЕНТР КИТАЙСКОГО ЯЗЫКА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3106088" y="2422614"/>
            <a:ext cx="2867277" cy="1501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ВНЕУРОЧНАЯ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0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6924198" cy="154867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деятельности </a:t>
            </a:r>
            <a:r>
              <a:rPr lang="ru-RU" sz="36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базовых </a:t>
            </a: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школ РАН:</a:t>
            </a: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" y="32202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537" y="1648182"/>
            <a:ext cx="8391062" cy="4877161"/>
          </a:xfrm>
        </p:spPr>
        <p:txBody>
          <a:bodyPr>
            <a:normAutofit fontScale="92500"/>
          </a:bodyPr>
          <a:lstStyle/>
          <a:p>
            <a:pPr marL="3429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научно-практические конференции;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бразовательные сессии РАН;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педагогов лицея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учительской олимпиаде;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в рамках сетевого партнерства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749EDD4-FFF1-405A-8436-7F41072EF309}"/>
              </a:ext>
            </a:extLst>
          </p:cNvPr>
          <p:cNvSpPr/>
          <p:nvPr/>
        </p:nvSpPr>
        <p:spPr>
          <a:xfrm>
            <a:off x="650644" y="1757198"/>
            <a:ext cx="799484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обмену эффективным педагогическим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опытом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популяризации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6912768" cy="1584176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" y="32202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 descr="WhatsApp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9628"/>
            <a:ext cx="4248472" cy="6238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58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6924198" cy="154867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деятельности </a:t>
            </a:r>
            <a:r>
              <a:rPr lang="ru-RU" sz="36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базовых </a:t>
            </a: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школ РАН:</a:t>
            </a: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" y="32202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537" y="2159510"/>
            <a:ext cx="8391062" cy="4392488"/>
          </a:xfrm>
        </p:spPr>
        <p:txBody>
          <a:bodyPr>
            <a:normAutofit/>
          </a:bodyPr>
          <a:lstStyle/>
          <a:p>
            <a:pPr marL="3429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749EDD4-FFF1-405A-8436-7F41072EF309}"/>
              </a:ext>
            </a:extLst>
          </p:cNvPr>
          <p:cNvSpPr/>
          <p:nvPr/>
        </p:nvSpPr>
        <p:spPr>
          <a:xfrm>
            <a:off x="539552" y="2060267"/>
            <a:ext cx="799484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результатов деятельности педагогов и школьников в научных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изданиях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DB90CC6-3B10-422E-B459-1E485F92DC2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70" y="3209185"/>
            <a:ext cx="2392250" cy="3024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0101" r="9052" b="6951"/>
          <a:stretch/>
        </p:blipFill>
        <p:spPr>
          <a:xfrm rot="5400000">
            <a:off x="387261" y="3639170"/>
            <a:ext cx="3040885" cy="2164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7673" t="11953" r="14563" b="8610"/>
          <a:stretch/>
        </p:blipFill>
        <p:spPr>
          <a:xfrm>
            <a:off x="6300192" y="3209185"/>
            <a:ext cx="2234208" cy="30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056" y="461326"/>
            <a:ext cx="6924198" cy="154867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деятельности </a:t>
            </a:r>
            <a:r>
              <a:rPr lang="ru-RU" sz="36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базовых </a:t>
            </a: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школ РАН:</a:t>
            </a: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9" y="33265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178" y="3573016"/>
            <a:ext cx="8391062" cy="4392488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организации проектной деятельности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лицея 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</a:p>
          <a:p>
            <a:pPr marL="34290" indent="0" algn="ctr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- 100 % обучающихся участвуют </a:t>
            </a:r>
          </a:p>
          <a:p>
            <a:pPr marL="3429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проектной деятельности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749EDD4-FFF1-405A-8436-7F41072EF309}"/>
              </a:ext>
            </a:extLst>
          </p:cNvPr>
          <p:cNvSpPr/>
          <p:nvPr/>
        </p:nvSpPr>
        <p:spPr>
          <a:xfrm>
            <a:off x="497698" y="2276872"/>
            <a:ext cx="799484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Число/удельный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числа выполненных обучающимися исследовательских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71837" y="2144624"/>
            <a:ext cx="2705100" cy="254317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организации проектной деятельности МАОУ лицея №110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575" y="347980"/>
            <a:ext cx="1962150" cy="123825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solidFill>
                <a:srgbClr val="0099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lang="ru-RU" sz="14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собственных компетенций по ведению проектной деятельности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(опрос</a:t>
            </a:r>
            <a:r>
              <a:rPr lang="ru-RU" sz="14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3160" y="267335"/>
            <a:ext cx="1990725" cy="542925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Ярмарка тем проектов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436" y="381317"/>
            <a:ext cx="1962150" cy="1095375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Согласование тем с руководителем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(Паспорт проекта)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72912" y="1687465"/>
            <a:ext cx="1943100" cy="74295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над проектом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(чек-лист)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9416" y="4685665"/>
            <a:ext cx="1962150" cy="466725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Предзащита проекта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5978" y="4124666"/>
            <a:ext cx="1752600" cy="43815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3840" y="1891030"/>
            <a:ext cx="1381125" cy="5619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Тематические педсоветы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67647" y="3989937"/>
            <a:ext cx="2266950" cy="1343025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в проектную деятельность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 «От идеи до успеха»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0537" y="5918693"/>
            <a:ext cx="2009775" cy="466725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Продвижение проекта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75485" y="5282259"/>
            <a:ext cx="1962150" cy="466725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проекта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44349" y="1905317"/>
            <a:ext cx="1381125" cy="561975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7841" y="2558112"/>
            <a:ext cx="1171575" cy="533400"/>
          </a:xfrm>
          <a:prstGeom prst="rect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разработка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64614" y="3128691"/>
            <a:ext cx="1133475" cy="523875"/>
          </a:xfrm>
          <a:prstGeom prst="rect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Видео-ролики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04160" y="2550444"/>
            <a:ext cx="1133475" cy="523875"/>
          </a:xfrm>
          <a:prstGeom prst="rect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 документов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8642" y="882782"/>
            <a:ext cx="1533525" cy="561975"/>
          </a:xfrm>
          <a:prstGeom prst="rect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Групповые консультации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82785" y="886149"/>
            <a:ext cx="1552575" cy="561975"/>
          </a:xfrm>
          <a:prstGeom prst="rect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консультации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14804" y="2810524"/>
            <a:ext cx="1239296" cy="561975"/>
          </a:xfrm>
          <a:prstGeom prst="rect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Групповые консультации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06225" y="2543824"/>
            <a:ext cx="1501610" cy="561975"/>
          </a:xfrm>
          <a:prstGeom prst="rect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консультации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43305" y="4777923"/>
            <a:ext cx="1133475" cy="523875"/>
          </a:xfrm>
          <a:prstGeom prst="rect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Дни Великих открытий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8458" y="5394818"/>
            <a:ext cx="1133475" cy="523875"/>
          </a:xfrm>
          <a:prstGeom prst="rect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Науки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38458" y="5969588"/>
            <a:ext cx="1133475" cy="523875"/>
          </a:xfrm>
          <a:prstGeom prst="rect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Стендовые защиты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02792" y="5395869"/>
            <a:ext cx="1323975" cy="523875"/>
          </a:xfrm>
          <a:prstGeom prst="rect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«Дни открытых дверей»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21597" y="5980551"/>
            <a:ext cx="1133475" cy="523875"/>
          </a:xfrm>
          <a:prstGeom prst="rect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Конференции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40892" y="5980552"/>
            <a:ext cx="1285875" cy="523875"/>
          </a:xfrm>
          <a:prstGeom prst="rect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Клуб </a:t>
            </a:r>
            <a:r>
              <a:rPr lang="en-US" sz="12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</a:t>
            </a:r>
            <a:r>
              <a:rPr lang="ru-RU" sz="12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наука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20625" y="5394819"/>
            <a:ext cx="1133475" cy="523875"/>
          </a:xfrm>
          <a:prstGeom prst="rect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Научные конвенты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2382992" y="890588"/>
            <a:ext cx="1514475" cy="1438275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565215" y="1488777"/>
            <a:ext cx="1370460" cy="918476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Прямая со стрелкой 34"/>
          <p:cNvCxnSpPr/>
          <p:nvPr/>
        </p:nvCxnSpPr>
        <p:spPr>
          <a:xfrm flipH="1" flipV="1">
            <a:off x="4856205" y="809797"/>
            <a:ext cx="22542" cy="1347298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Прямая со стрелкой 35"/>
          <p:cNvCxnSpPr/>
          <p:nvPr/>
        </p:nvCxnSpPr>
        <p:spPr>
          <a:xfrm flipH="1">
            <a:off x="2121565" y="3937606"/>
            <a:ext cx="1240760" cy="367983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Прямая со стрелкой 36"/>
          <p:cNvCxnSpPr/>
          <p:nvPr/>
        </p:nvCxnSpPr>
        <p:spPr>
          <a:xfrm flipH="1">
            <a:off x="2371725" y="5159962"/>
            <a:ext cx="622500" cy="115348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Прямая со стрелкой 37"/>
          <p:cNvCxnSpPr/>
          <p:nvPr/>
        </p:nvCxnSpPr>
        <p:spPr>
          <a:xfrm flipV="1">
            <a:off x="5802480" y="2453005"/>
            <a:ext cx="1347716" cy="33092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Прямая со стрелкой 38"/>
          <p:cNvCxnSpPr/>
          <p:nvPr/>
        </p:nvCxnSpPr>
        <p:spPr>
          <a:xfrm>
            <a:off x="5791359" y="4078620"/>
            <a:ext cx="779685" cy="385638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Прямая со стрелкой 39"/>
          <p:cNvCxnSpPr>
            <a:endCxn id="16" idx="0"/>
          </p:cNvCxnSpPr>
          <p:nvPr/>
        </p:nvCxnSpPr>
        <p:spPr>
          <a:xfrm flipH="1">
            <a:off x="1495425" y="5757517"/>
            <a:ext cx="667227" cy="161176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Прямая со стрелкой 40"/>
          <p:cNvCxnSpPr/>
          <p:nvPr/>
        </p:nvCxnSpPr>
        <p:spPr>
          <a:xfrm flipH="1">
            <a:off x="2994225" y="4429557"/>
            <a:ext cx="761934" cy="263957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Прямая со стрелкой 41"/>
          <p:cNvCxnSpPr/>
          <p:nvPr/>
        </p:nvCxnSpPr>
        <p:spPr>
          <a:xfrm flipH="1">
            <a:off x="451796" y="1588403"/>
            <a:ext cx="645160" cy="26670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Прямая со стрелкой 44"/>
          <p:cNvCxnSpPr/>
          <p:nvPr/>
        </p:nvCxnSpPr>
        <p:spPr>
          <a:xfrm>
            <a:off x="1747196" y="1614883"/>
            <a:ext cx="533400" cy="26670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7" name="Rectangle 7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564" y="884477"/>
            <a:ext cx="6924198" cy="154867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деятельности </a:t>
            </a:r>
            <a:r>
              <a:rPr lang="ru-RU" sz="27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базовых </a:t>
            </a:r>
            <a:r>
              <a:rPr lang="ru-RU" sz="27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школ РАН:</a:t>
            </a:r>
            <a:br>
              <a:rPr lang="ru-RU" sz="27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0" y="332655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537" y="2159510"/>
            <a:ext cx="8391062" cy="4392488"/>
          </a:xfrm>
        </p:spPr>
        <p:txBody>
          <a:bodyPr>
            <a:normAutofit/>
          </a:bodyPr>
          <a:lstStyle/>
          <a:p>
            <a:pPr marL="3429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749EDD4-FFF1-405A-8436-7F41072EF309}"/>
              </a:ext>
            </a:extLst>
          </p:cNvPr>
          <p:cNvSpPr/>
          <p:nvPr/>
        </p:nvSpPr>
        <p:spPr>
          <a:xfrm>
            <a:off x="655914" y="1988584"/>
            <a:ext cx="799484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наполнения цифровым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лабораторным и демонстрационным содержанием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634" y="3212976"/>
            <a:ext cx="835712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37160" algn="just" defTabSz="685800">
              <a:lnSpc>
                <a:spcPct val="90000"/>
              </a:lnSpc>
              <a:spcBef>
                <a:spcPts val="1000"/>
              </a:spcBef>
              <a:buClr>
                <a:srgbClr val="009900"/>
              </a:buClr>
              <a:buSzPct val="80000"/>
              <a:buFont typeface="Corbe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федерального бюджета в форме субсидий юридическим лицам в рамках федерального проекта «Кадры для цифровой экономики» национальной программы «Цифровая экономика Российской Федерации» государственной программы Российской Федерации «Развитие образования»</a:t>
            </a:r>
          </a:p>
          <a:p>
            <a:pPr marL="171450" lvl="0" indent="-137160" algn="just" defTabSz="685800">
              <a:lnSpc>
                <a:spcPct val="90000"/>
              </a:lnSpc>
              <a:spcBef>
                <a:spcPts val="1000"/>
              </a:spcBef>
              <a:buClr>
                <a:srgbClr val="009900"/>
              </a:buClr>
              <a:buSzPct val="80000"/>
              <a:buFont typeface="Corbe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бюджета в форме субсидии образовательным организациям, расположенным на территории Свердловской области, на создание условий для реализации концепции проекта создания базовых школ Российской академии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</a:p>
          <a:p>
            <a:pPr marL="171450" indent="-137160" algn="just" defTabSz="685800">
              <a:lnSpc>
                <a:spcPct val="90000"/>
              </a:lnSpc>
              <a:spcBef>
                <a:spcPts val="1000"/>
              </a:spcBef>
              <a:buClr>
                <a:srgbClr val="009900"/>
              </a:buClr>
              <a:buSzPct val="80000"/>
              <a:buFont typeface="Corbe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«Инициативное бюджетирование»</a:t>
            </a:r>
          </a:p>
          <a:p>
            <a:pPr marL="171450" lvl="0" indent="-137160" algn="just" defTabSz="685800">
              <a:lnSpc>
                <a:spcPct val="90000"/>
              </a:lnSpc>
              <a:spcBef>
                <a:spcPts val="1000"/>
              </a:spcBef>
              <a:buClr>
                <a:srgbClr val="009900"/>
              </a:buClr>
              <a:buSzPct val="80000"/>
              <a:buFont typeface="Corbel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6912768" cy="1584176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" y="32202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617887"/>
              </p:ext>
            </p:extLst>
          </p:nvPr>
        </p:nvGraphicFramePr>
        <p:xfrm>
          <a:off x="5064770" y="836712"/>
          <a:ext cx="3887912" cy="550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5" imgW="5667365" imgH="8020032" progId="AcroExch.Document.7">
                  <p:embed/>
                </p:oleObj>
              </mc:Choice>
              <mc:Fallback>
                <p:oleObj name="Acrobat Document" r:id="rId5" imgW="5667365" imgH="802003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64770" y="836712"/>
                        <a:ext cx="3887912" cy="5501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2060848"/>
            <a:ext cx="4825631" cy="339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706" y="764704"/>
            <a:ext cx="6743058" cy="154867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деятельности </a:t>
            </a:r>
            <a:r>
              <a:rPr lang="ru-RU" sz="27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базовых </a:t>
            </a:r>
            <a:r>
              <a:rPr lang="ru-RU" sz="27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школ РАН:</a:t>
            </a:r>
            <a:br>
              <a:rPr lang="ru-RU" sz="27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9" y="33265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537" y="2159510"/>
            <a:ext cx="8391062" cy="4392488"/>
          </a:xfrm>
        </p:spPr>
        <p:txBody>
          <a:bodyPr>
            <a:normAutofit/>
          </a:bodyPr>
          <a:lstStyle/>
          <a:p>
            <a:pPr marL="3429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749EDD4-FFF1-405A-8436-7F41072EF309}"/>
              </a:ext>
            </a:extLst>
          </p:cNvPr>
          <p:cNvSpPr/>
          <p:nvPr/>
        </p:nvSpPr>
        <p:spPr>
          <a:xfrm>
            <a:off x="474774" y="2025056"/>
            <a:ext cx="799484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профессиональной квалификации     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236" y="2985600"/>
            <a:ext cx="8357128" cy="287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lvl="0" algn="ctr" defTabSz="685800">
              <a:lnSpc>
                <a:spcPct val="90000"/>
              </a:lnSpc>
              <a:spcBef>
                <a:spcPts val="1000"/>
              </a:spcBef>
              <a:buClr>
                <a:srgbClr val="009900"/>
              </a:buClr>
              <a:buSzPct val="80000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урсы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 за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гг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lvl="0" indent="-342900" defTabSz="685800">
              <a:lnSpc>
                <a:spcPct val="90000"/>
              </a:lnSpc>
              <a:spcBef>
                <a:spcPts val="1000"/>
              </a:spcBef>
              <a:buClr>
                <a:srgbClr val="009900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МГУ им.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М.В.Ломоносова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человек;</a:t>
            </a:r>
          </a:p>
          <a:p>
            <a:pPr marL="377190" lvl="0" indent="-342900" defTabSz="685800">
              <a:lnSpc>
                <a:spcPct val="90000"/>
              </a:lnSpc>
              <a:spcBef>
                <a:spcPts val="1000"/>
              </a:spcBef>
              <a:buClr>
                <a:srgbClr val="009900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для учителей физики и астрономии БШ РАН,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г.Троицк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 чел.;</a:t>
            </a:r>
          </a:p>
          <a:p>
            <a:pPr marL="377190" lvl="0" indent="-342900" defTabSz="685800">
              <a:lnSpc>
                <a:spcPct val="90000"/>
              </a:lnSpc>
              <a:spcBef>
                <a:spcPts val="1000"/>
              </a:spcBef>
              <a:buClr>
                <a:srgbClr val="009900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для учителей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биологии БШ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г.Нижний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Новгород – 2 человека</a:t>
            </a:r>
          </a:p>
          <a:p>
            <a:pPr marL="377190" lvl="0" indent="-342900" defTabSz="685800">
              <a:lnSpc>
                <a:spcPct val="90000"/>
              </a:lnSpc>
              <a:spcBef>
                <a:spcPts val="1000"/>
              </a:spcBef>
              <a:buClr>
                <a:srgbClr val="009900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ИТМО – 2 человека;</a:t>
            </a:r>
          </a:p>
          <a:p>
            <a:pPr marL="377190" lvl="0" indent="-342900" defTabSz="685800">
              <a:lnSpc>
                <a:spcPct val="90000"/>
              </a:lnSpc>
              <a:spcBef>
                <a:spcPts val="1000"/>
              </a:spcBef>
              <a:buClr>
                <a:srgbClr val="009900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физико-технический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– 6 человек</a:t>
            </a:r>
          </a:p>
          <a:p>
            <a:pPr marL="377190" lvl="0" indent="-342900" defTabSz="685800">
              <a:lnSpc>
                <a:spcPct val="90000"/>
              </a:lnSpc>
              <a:spcBef>
                <a:spcPts val="1000"/>
              </a:spcBef>
              <a:buClr>
                <a:srgbClr val="009900"/>
              </a:buClr>
              <a:buSzPct val="80000"/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lvl="0" algn="ctr" defTabSz="685800">
              <a:lnSpc>
                <a:spcPct val="90000"/>
              </a:lnSpc>
              <a:spcBef>
                <a:spcPts val="1000"/>
              </a:spcBef>
              <a:buClr>
                <a:srgbClr val="009900"/>
              </a:buClr>
              <a:buSzPct val="80000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за 2021-2022 год прошел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КПК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4566" y="1057815"/>
            <a:ext cx="4749347" cy="78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32824" y="610447"/>
            <a:ext cx="7329896" cy="8572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Торжественный  приём  директора лицея  учителей, обучающихся, родителей по итогам учебного года</a:t>
            </a:r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822504"/>
            <a:ext cx="8295527" cy="1117177"/>
          </a:xfrm>
        </p:spPr>
        <p:txBody>
          <a:bodyPr>
            <a:normAutofit/>
          </a:bodyPr>
          <a:lstStyle/>
          <a:p>
            <a:pPr marL="51435" indent="0" algn="ctr">
              <a:buClr>
                <a:srgbClr val="4A7D2C"/>
              </a:buClr>
              <a:buSzPct val="76000"/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Интеллектуальные, творческие, спортивные достижения обучающихся ежегодно получают признание на традиционном  «Директорском приеме»</a:t>
            </a:r>
          </a:p>
          <a:p>
            <a:pPr indent="-205740" algn="ctr">
              <a:buClr>
                <a:srgbClr val="4A7D2C"/>
              </a:buClr>
              <a:buSzPct val="76000"/>
              <a:buFont typeface="Wingdings 2" pitchFamily="18" charset="2"/>
              <a:buChar char=""/>
            </a:pPr>
            <a:endParaRPr lang="ru-RU" sz="19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05740" algn="ctr">
              <a:buClr>
                <a:srgbClr val="4A7D2C"/>
              </a:buClr>
              <a:buSzPct val="76000"/>
              <a:buFont typeface="Wingdings 2" pitchFamily="18" charset="2"/>
              <a:buChar char=""/>
            </a:pPr>
            <a:endParaRPr lang="ru-RU" sz="1950" b="1" dirty="0">
              <a:solidFill>
                <a:srgbClr val="465E9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01939" y="1261011"/>
            <a:ext cx="521030" cy="353291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3" y="364687"/>
            <a:ext cx="975041" cy="96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46" y="2969357"/>
            <a:ext cx="3740896" cy="251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Y:\Директорские приемы\2018\Фото\Во Дворце Молодёжи-21.05.18\DSC_2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9357"/>
            <a:ext cx="3757196" cy="252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6912768" cy="1584176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" y="32202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20688"/>
            <a:ext cx="4032448" cy="537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83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6912768" cy="1584176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" y="32202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2" t="5806" r="4392" b="8265"/>
          <a:stretch/>
        </p:blipFill>
        <p:spPr>
          <a:xfrm>
            <a:off x="1979712" y="404664"/>
            <a:ext cx="5616625" cy="5989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48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101939" y="1261011"/>
            <a:ext cx="521030" cy="353291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2" y="292342"/>
            <a:ext cx="975041" cy="96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blob:https://web.whatsapp.com/4863a5c5-fcf4-48f4-9bb6-d86d476f7492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294484" y="-146736"/>
            <a:ext cx="5347754" cy="713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84186"/>
            <a:ext cx="6924198" cy="154867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деятельности </a:t>
            </a:r>
            <a:r>
              <a:rPr lang="ru-RU" sz="36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базовых </a:t>
            </a: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школ РАН:</a:t>
            </a: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" y="32202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7994847" cy="4392488"/>
          </a:xfrm>
        </p:spPr>
        <p:txBody>
          <a:bodyPr>
            <a:normAutofit/>
          </a:bodyPr>
          <a:lstStyle/>
          <a:p>
            <a:pPr marL="34290" indent="0" algn="just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 задачей на ближайшую перспективу остается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повышение общего качества образования обучающихся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базовых школ РАН, которое находит свое выражение в том числе в результатах Единого государственного экзамена.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749EDD4-FFF1-405A-8436-7F41072EF309}"/>
              </a:ext>
            </a:extLst>
          </p:cNvPr>
          <p:cNvSpPr/>
          <p:nvPr/>
        </p:nvSpPr>
        <p:spPr>
          <a:xfrm>
            <a:off x="539552" y="2413350"/>
            <a:ext cx="799484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общеобразовательной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32691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84186"/>
            <a:ext cx="6924198" cy="154867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деятельности </a:t>
            </a:r>
            <a:r>
              <a:rPr lang="ru-RU" sz="36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базовых </a:t>
            </a: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школ РАН:</a:t>
            </a: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" y="32202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8391062" cy="4392488"/>
          </a:xfrm>
        </p:spPr>
        <p:txBody>
          <a:bodyPr>
            <a:normAutofit/>
          </a:bodyPr>
          <a:lstStyle/>
          <a:p>
            <a:pPr marL="3429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ТОП-200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технических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России;</a:t>
            </a:r>
          </a:p>
          <a:p>
            <a:pPr>
              <a:lnSpc>
                <a:spcPct val="11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-300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школ России по количеству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выпускников, поступивших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ведущие вузы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ТОП-100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школ Свердловской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ТОП-20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школ Екатеринбурга.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749EDD4-FFF1-405A-8436-7F41072EF309}"/>
              </a:ext>
            </a:extLst>
          </p:cNvPr>
          <p:cNvSpPr/>
          <p:nvPr/>
        </p:nvSpPr>
        <p:spPr>
          <a:xfrm>
            <a:off x="539552" y="1916832"/>
            <a:ext cx="799484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выпускников в ведущие университеты регионов и всей нашей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84186"/>
            <a:ext cx="6924198" cy="154867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деятельности </a:t>
            </a:r>
            <a:r>
              <a:rPr lang="ru-RU" sz="36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базовых </a:t>
            </a: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школ РАН:</a:t>
            </a: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" y="32202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537" y="1623466"/>
            <a:ext cx="8304047" cy="4392488"/>
          </a:xfrm>
        </p:spPr>
        <p:txBody>
          <a:bodyPr>
            <a:normAutofit/>
          </a:bodyPr>
          <a:lstStyle/>
          <a:p>
            <a:pPr marL="3429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олимпиад и конкурсов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перечневых олимпиад;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конференций и конкурсов по проектной деятельности;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календарь-график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мероприятий центра «Одаренность и Технологии»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749EDD4-FFF1-405A-8436-7F41072EF309}"/>
              </a:ext>
            </a:extLst>
          </p:cNvPr>
          <p:cNvSpPr/>
          <p:nvPr/>
        </p:nvSpPr>
        <p:spPr>
          <a:xfrm>
            <a:off x="457249" y="1772816"/>
            <a:ext cx="799484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базовых школ РАН в олимпиадах, конкурсах и научно-практических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конференциях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84186"/>
            <a:ext cx="6924198" cy="154867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деятельности </a:t>
            </a:r>
            <a:r>
              <a:rPr lang="ru-RU" sz="36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базовых </a:t>
            </a: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школ РАН:</a:t>
            </a: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" y="32202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303" y="1772816"/>
            <a:ext cx="7621345" cy="4392488"/>
          </a:xfrm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для обучающихся и педагогов;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профильных сменах;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в образовательных программах и мероприятиях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749EDD4-FFF1-405A-8436-7F41072EF309}"/>
              </a:ext>
            </a:extLst>
          </p:cNvPr>
          <p:cNvSpPr/>
          <p:nvPr/>
        </p:nvSpPr>
        <p:spPr>
          <a:xfrm>
            <a:off x="539552" y="1859353"/>
            <a:ext cx="799484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базовых школ РАН  с Образовательным центром «Сириус»,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фондом «Талант и успех», фондом «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олотое сечение» и других образовательных центров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4566" y="1057815"/>
            <a:ext cx="4749347" cy="78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43693" y="567788"/>
            <a:ext cx="6118761" cy="85725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партнеры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3652" y="1589496"/>
            <a:ext cx="7834745" cy="4335937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Clr>
                <a:srgbClr val="00B05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УрФУ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УрГЭУ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УрГПУ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РГППУ, УГЛТУ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Clr>
                <a:srgbClr val="00B05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Уральское отделение РАН;</a:t>
            </a:r>
          </a:p>
          <a:p>
            <a:pPr marL="342900" indent="-342900" algn="just">
              <a:buClr>
                <a:srgbClr val="00B050"/>
              </a:buClr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 НПО Автоматика;</a:t>
            </a:r>
          </a:p>
          <a:p>
            <a:pPr marL="342900" indent="-342900" algn="just">
              <a:buClr>
                <a:srgbClr val="00B05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технопарк «Кванториум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 algn="just">
              <a:buClr>
                <a:srgbClr val="00B05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«Золотое сечение»;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00B05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ГАПОУ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«Екатеринбургский техникум «Автоматика»;</a:t>
            </a:r>
          </a:p>
          <a:p>
            <a:pPr marL="342900" indent="-342900" algn="just">
              <a:buClr>
                <a:srgbClr val="00B050"/>
              </a:buClr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производственное объединение УНИКСС;</a:t>
            </a:r>
          </a:p>
          <a:p>
            <a:pPr marL="342900" indent="-342900" algn="just">
              <a:buClr>
                <a:srgbClr val="00B050"/>
              </a:buClr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информационный центр по атомной энергии ЕКБ;</a:t>
            </a:r>
          </a:p>
          <a:p>
            <a:pPr marL="342900" indent="-342900" algn="just">
              <a:buClr>
                <a:srgbClr val="00B050"/>
              </a:buClr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проект «Единая промышленная карта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indent="-342900" algn="just">
              <a:buClr>
                <a:srgbClr val="00B050"/>
              </a:buClr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Всероссийская научно-социальная программа «Шаг в будущее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 algn="just">
              <a:buClr>
                <a:srgbClr val="00B050"/>
              </a:buClr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«Екатеринбургский зоопарк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 algn="just">
              <a:buClr>
                <a:srgbClr val="00B050"/>
              </a:buClr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ООО «УГМК – АГРО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indent="-342900" algn="just">
              <a:buClr>
                <a:srgbClr val="00B050"/>
              </a:buClr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Международное молодежное движение «Евразийский экономический форум молодежи» </a:t>
            </a:r>
          </a:p>
          <a:p>
            <a:pPr indent="-205740" algn="just">
              <a:buClr>
                <a:srgbClr val="4A7D2C"/>
              </a:buClr>
              <a:buSzPct val="76000"/>
              <a:buFont typeface="Wingdings 2" pitchFamily="18" charset="2"/>
              <a:buChar char=""/>
            </a:pPr>
            <a:endParaRPr lang="ru-RU" b="1" dirty="0">
              <a:solidFill>
                <a:srgbClr val="465E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01939" y="1261011"/>
            <a:ext cx="521030" cy="353291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2" y="376560"/>
            <a:ext cx="975041" cy="96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6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770918"/>
            <a:ext cx="3529890" cy="14143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84186"/>
            <a:ext cx="6924198" cy="154867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деятельности </a:t>
            </a:r>
            <a:r>
              <a:rPr lang="ru-RU" sz="36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базовых </a:t>
            </a: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школ РАН:</a:t>
            </a: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" y="32202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537" y="2159510"/>
            <a:ext cx="8391062" cy="4392488"/>
          </a:xfrm>
        </p:spPr>
        <p:txBody>
          <a:bodyPr>
            <a:normAutofit/>
          </a:bodyPr>
          <a:lstStyle/>
          <a:p>
            <a:pPr marL="3429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solidFill>
                <a:srgbClr val="0070C0"/>
              </a:solidFill>
              <a:latin typeface="Manrope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rgbClr val="0070C0"/>
              </a:solidFill>
              <a:latin typeface="Manrope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solidFill>
                <a:srgbClr val="0070C0"/>
              </a:solidFill>
              <a:latin typeface="Manrope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rgbClr val="0070C0"/>
              </a:solidFill>
              <a:latin typeface="Manrope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solidFill>
                <a:srgbClr val="0070C0"/>
              </a:solidFill>
              <a:latin typeface="Manrope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rgbClr val="0070C0"/>
              </a:solidFill>
              <a:latin typeface="Manrope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749EDD4-FFF1-405A-8436-7F41072EF309}"/>
              </a:ext>
            </a:extLst>
          </p:cNvPr>
          <p:cNvSpPr/>
          <p:nvPr/>
        </p:nvSpPr>
        <p:spPr>
          <a:xfrm>
            <a:off x="641860" y="1916251"/>
            <a:ext cx="799484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различных федеральных проектах обучающимися базовых школ РАН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44" y="4770918"/>
            <a:ext cx="3359298" cy="1712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0097" y="4842075"/>
            <a:ext cx="2297648" cy="15275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644" y="3199684"/>
            <a:ext cx="3705332" cy="13595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4051" y="3199684"/>
            <a:ext cx="3884294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84186"/>
            <a:ext cx="6924198" cy="154867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деятельности </a:t>
            </a:r>
            <a:r>
              <a:rPr lang="ru-RU" sz="36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базовых </a:t>
            </a:r>
            <a:r>
              <a:rPr lang="ru-RU" sz="36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школ РАН:</a:t>
            </a:r>
            <a: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33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" y="322026"/>
            <a:ext cx="1326157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537" y="1916832"/>
            <a:ext cx="7878015" cy="4392488"/>
          </a:xfrm>
        </p:spPr>
        <p:txBody>
          <a:bodyPr>
            <a:normAutofit/>
          </a:bodyPr>
          <a:lstStyle/>
          <a:p>
            <a:pPr marL="3429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направленности для обучающихся профильных, специализированных классов;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внеурочной деятельности.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749EDD4-FFF1-405A-8436-7F41072EF309}"/>
              </a:ext>
            </a:extLst>
          </p:cNvPr>
          <p:cNvSpPr/>
          <p:nvPr/>
        </p:nvSpPr>
        <p:spPr>
          <a:xfrm>
            <a:off x="539552" y="2044018"/>
            <a:ext cx="799484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для школьников учебных курсов исследовательской направленности  педагогами базовых школ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Другая 2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990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6319</TotalTime>
  <Words>815</Words>
  <Application>Microsoft Office PowerPoint</Application>
  <PresentationFormat>Экран (4:3)</PresentationFormat>
  <Paragraphs>214</Paragraphs>
  <Slides>24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Corbel</vt:lpstr>
      <vt:lpstr>Manrope</vt:lpstr>
      <vt:lpstr>Times New Roman</vt:lpstr>
      <vt:lpstr>Wingdings 2</vt:lpstr>
      <vt:lpstr>Базис</vt:lpstr>
      <vt:lpstr>Acrobat Document</vt:lpstr>
      <vt:lpstr>   Конференция с участием региональных инновационных площадок        </vt:lpstr>
      <vt:lpstr>            </vt:lpstr>
      <vt:lpstr>     Приоритетные направления деятельности базовых школ РАН:        </vt:lpstr>
      <vt:lpstr>     Приоритетные направления деятельности базовых школ РАН:        </vt:lpstr>
      <vt:lpstr>     Приоритетные направления деятельности базовых школ РАН:        </vt:lpstr>
      <vt:lpstr>     Приоритетные направления деятельности базовых школ РАН:        </vt:lpstr>
      <vt:lpstr>Социальные партнеры</vt:lpstr>
      <vt:lpstr>     Приоритетные направления деятельности базовых школ РАН:        </vt:lpstr>
      <vt:lpstr>     Приоритетные направления деятельности базовых школ РАН:        </vt:lpstr>
      <vt:lpstr>            </vt:lpstr>
      <vt:lpstr>            </vt:lpstr>
      <vt:lpstr>            </vt:lpstr>
      <vt:lpstr>Презентация PowerPoint</vt:lpstr>
      <vt:lpstr>     Приоритетные направления деятельности базовых школ РАН:        </vt:lpstr>
      <vt:lpstr>            </vt:lpstr>
      <vt:lpstr>     Приоритетные направления деятельности базовых школ РАН:        </vt:lpstr>
      <vt:lpstr>     Приоритетные направления деятельности базовых школ РАН:     </vt:lpstr>
      <vt:lpstr>Презентация PowerPoint</vt:lpstr>
      <vt:lpstr>     Приоритетные направления деятельности базовых школ РАН:        </vt:lpstr>
      <vt:lpstr>     Приоритетные направления деятельности базовых школ РАН:        </vt:lpstr>
      <vt:lpstr>Торжественный  приём  директора лицея  учителей, обучающихся, родителей по итогам учебного года</vt:lpstr>
      <vt:lpstr>            </vt:lpstr>
      <vt:lpstr>      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Комолова Валентина Адольфовна</dc:creator>
  <cp:lastModifiedBy>Возовикова Ольга Александровна</cp:lastModifiedBy>
  <cp:revision>334</cp:revision>
  <cp:lastPrinted>2021-08-15T14:15:40Z</cp:lastPrinted>
  <dcterms:created xsi:type="dcterms:W3CDTF">2017-08-22T08:31:12Z</dcterms:created>
  <dcterms:modified xsi:type="dcterms:W3CDTF">2022-12-07T16:11:16Z</dcterms:modified>
</cp:coreProperties>
</file>