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4" r:id="rId4"/>
    <p:sldId id="259" r:id="rId5"/>
    <p:sldId id="263" r:id="rId6"/>
    <p:sldId id="260" r:id="rId7"/>
    <p:sldId id="262" r:id="rId8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2C72C7"/>
    <a:srgbClr val="FF0D16"/>
    <a:srgbClr val="0E50A4"/>
    <a:srgbClr val="FF0719"/>
    <a:srgbClr val="FF0C16"/>
    <a:srgbClr val="0C84CC"/>
    <a:srgbClr val="007EC9"/>
    <a:srgbClr val="0ECFD8"/>
    <a:srgbClr val="36A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68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5B278-8C12-449A-A925-99EFC842FB64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95CC3-2321-45AE-BA52-F3AE71379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856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632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731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40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40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979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19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4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6656" y="4509120"/>
            <a:ext cx="6106761" cy="88211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00010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576" y="2492896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5" y="376518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20"/>
            <a:ext cx="5231728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704528" y="260648"/>
            <a:ext cx="8712968" cy="1143000"/>
          </a:xfrm>
        </p:spPr>
        <p:txBody>
          <a:bodyPr/>
          <a:lstStyle>
            <a:lvl1pPr>
              <a:defRPr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80592" y="1772816"/>
            <a:ext cx="69342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8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36576" y="1772816"/>
            <a:ext cx="3625596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930575" y="1772817"/>
            <a:ext cx="3625596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9140" y="196940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3708" y="263820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5467" y="196940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3691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908720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2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/>
          <a:scene3d>
            <a:camera prst="orthographicFront"/>
            <a:lightRig rig="balanced" dir="t"/>
          </a:scene3d>
          <a:sp3d/>
        </p:spPr>
        <p:txBody>
          <a:bodyPr>
            <a:normAutofit/>
            <a:sp3d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285750" indent="-285750">
              <a:buFont typeface="Wingdings" pitchFamily="2" charset="2"/>
              <a:buChar char="§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3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528" y="260648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8504" y="1916832"/>
            <a:ext cx="8928992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1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B47351-08FA-400C-BF36-73F860CC8A0E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1"/>
            <a:ext cx="3632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1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07435AA-B791-4441-815B-664DD622A5C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D:\Work\Prodject\Презентация Ирина Брацун\Векторный смарт-объект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34" y="188640"/>
            <a:ext cx="178292" cy="71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indent="0" algn="l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None/>
        <a:defRPr sz="3200" b="1" i="0" kern="1200">
          <a:solidFill>
            <a:srgbClr val="94949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2200" kern="1200">
          <a:solidFill>
            <a:srgbClr val="000105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2000" kern="1200">
          <a:solidFill>
            <a:srgbClr val="000105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1800" kern="1200">
          <a:solidFill>
            <a:srgbClr val="000105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1600" kern="1200">
          <a:solidFill>
            <a:srgbClr val="000105"/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1400" kern="1200">
          <a:solidFill>
            <a:srgbClr val="000105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hyperlink" Target="https://www.ntspi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4488" y="1340769"/>
            <a:ext cx="9217024" cy="1512168"/>
          </a:xfrm>
        </p:spPr>
        <p:txBody>
          <a:bodyPr/>
          <a:lstStyle/>
          <a:p>
            <a:pPr marL="182563" indent="0" algn="l"/>
            <a:r>
              <a:rPr lang="ru-RU" sz="3600" dirty="0" smtClean="0">
                <a:solidFill>
                  <a:srgbClr val="007EC9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3600" dirty="0" smtClean="0">
                <a:solidFill>
                  <a:srgbClr val="007EC9"/>
                </a:solidFill>
                <a:latin typeface="Times New Roman" pitchFamily="18" charset="0"/>
                <a:cs typeface="Times New Roman" pitchFamily="18" charset="0"/>
              </a:rPr>
              <a:t>проекта </a:t>
            </a:r>
            <a:br>
              <a:rPr lang="ru-RU" sz="3600" dirty="0" smtClean="0">
                <a:solidFill>
                  <a:srgbClr val="007EC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EC9"/>
                </a:solidFill>
                <a:latin typeface="Times New Roman" pitchFamily="18" charset="0"/>
                <a:cs typeface="Times New Roman" pitchFamily="18" charset="0"/>
              </a:rPr>
              <a:t>«Три П: Проект. </a:t>
            </a:r>
            <a:r>
              <a:rPr lang="ru-RU" sz="3600" dirty="0" smtClean="0">
                <a:solidFill>
                  <a:srgbClr val="007EC9"/>
                </a:solidFill>
                <a:latin typeface="Times New Roman" pitchFamily="18" charset="0"/>
                <a:cs typeface="Times New Roman" pitchFamily="18" charset="0"/>
              </a:rPr>
              <a:t>Портфолио. Профиль»</a:t>
            </a:r>
            <a:endParaRPr lang="ru-RU" sz="3600" dirty="0">
              <a:solidFill>
                <a:srgbClr val="007EC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6656" y="2636912"/>
            <a:ext cx="770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Нижнетагильский государственный социально-педагогический институт (филиал) Российского государственного профессионально-педагогического университета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622031, Свердловская обл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., г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Нижний Тагил, ул. Красногвардейская, 57. </a:t>
            </a: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hlinkClick r:id="rId4"/>
              </a:rPr>
              <a:t>https://www.ntspi.ru</a:t>
            </a:r>
            <a:endParaRPr lang="ru-RU" dirty="0"/>
          </a:p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office@ntspi.ru 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 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8(3435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) 25-48-00 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3789040"/>
            <a:ext cx="278685" cy="2786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4869160"/>
            <a:ext cx="278685" cy="27868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5445224"/>
            <a:ext cx="278685" cy="27868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3212976"/>
            <a:ext cx="278685" cy="27868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4365104"/>
            <a:ext cx="278685" cy="27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2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032" y="260648"/>
            <a:ext cx="8712968" cy="720080"/>
          </a:xfrm>
        </p:spPr>
        <p:txBody>
          <a:bodyPr/>
          <a:lstStyle/>
          <a:p>
            <a:r>
              <a:rPr lang="ru-RU" b="0" dirty="0">
                <a:solidFill>
                  <a:schemeClr val="bg1"/>
                </a:solidFill>
              </a:rPr>
              <a:t>СУТЬ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440832" y="1340768"/>
            <a:ext cx="6192688" cy="4392488"/>
          </a:xfrm>
        </p:spPr>
        <p:txBody>
          <a:bodyPr>
            <a:normAutofit fontScale="92500" lnSpcReduction="10000"/>
          </a:bodyPr>
          <a:lstStyle/>
          <a:p>
            <a:pPr marL="3175" indent="4763">
              <a:buNone/>
            </a:pPr>
            <a:endParaRPr lang="ru-RU" sz="2000" dirty="0" smtClean="0"/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обязательных требований ФГОС к организации проектно-исследовательской деятельности учащихся на всех уровнях общего образования (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технологии портфолио как способу фиксирования, накопления и оценки индивидуальных образовательных достижений обучающихся (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диагностика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профессиональной направленности личности, обеспечивающая осознанный выбор профиля в старшей школе; психолого-педагогическое обеспечение прогнозирования профессионального будущего (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ПРОФИЛЬ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8904" y="1094678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Суть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80792" y="2060848"/>
            <a:ext cx="72008" cy="240858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719"/>
              </a:solidFill>
            </a:endParaRPr>
          </a:p>
        </p:txBody>
      </p:sp>
      <p:grpSp>
        <p:nvGrpSpPr>
          <p:cNvPr id="19" name="Группа 18" hidden="1"/>
          <p:cNvGrpSpPr/>
          <p:nvPr/>
        </p:nvGrpSpPr>
        <p:grpSpPr>
          <a:xfrm>
            <a:off x="825798" y="2556852"/>
            <a:ext cx="1557658" cy="1557658"/>
            <a:chOff x="825798" y="2556852"/>
            <a:chExt cx="1557658" cy="1557658"/>
          </a:xfrm>
        </p:grpSpPr>
        <p:sp>
          <p:nvSpPr>
            <p:cNvPr id="5" name="Прямоугольник 4"/>
            <p:cNvSpPr/>
            <p:nvPr/>
          </p:nvSpPr>
          <p:spPr>
            <a:xfrm rot="18900000">
              <a:off x="825798" y="2556852"/>
              <a:ext cx="1557658" cy="1557658"/>
            </a:xfrm>
            <a:prstGeom prst="rect">
              <a:avLst/>
            </a:prstGeom>
            <a:solidFill>
              <a:srgbClr val="F447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 rot="18900000">
              <a:off x="927080" y="2657354"/>
              <a:ext cx="1355093" cy="1355093"/>
            </a:xfrm>
            <a:prstGeom prst="rect">
              <a:avLst/>
            </a:prstGeom>
            <a:solidFill>
              <a:srgbClr val="0ECF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50" name="Picture 2" descr="D:\Work\Prodject\Презентация Ирина Брацун\01\Иконки\0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2127" y="3011746"/>
              <a:ext cx="645000" cy="50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96" y="319181"/>
            <a:ext cx="688996" cy="529997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28" y="1673620"/>
            <a:ext cx="1967640" cy="318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7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032" y="260648"/>
            <a:ext cx="8712968" cy="72008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ЦЕЛИ И ЗАДАЧИ ПРОЕКТА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Объект 2"/>
          <p:cNvSpPr>
            <a:spLocks noGrp="1"/>
          </p:cNvSpPr>
          <p:nvPr>
            <p:ph sz="quarter" idx="13"/>
          </p:nvPr>
        </p:nvSpPr>
        <p:spPr>
          <a:xfrm>
            <a:off x="128464" y="2780928"/>
            <a:ext cx="9523448" cy="309634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создать систему сетевого партнерства (вуз - центр тестирования и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профдиагностики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образовательные организации - предприятия крупного промышленного города), обеспечивающую комплексное управление процессами профессионального самоопределения школьников с учетом требований ФГОС нового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поколения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500" dirty="0"/>
          </a:p>
        </p:txBody>
      </p:sp>
      <p:sp>
        <p:nvSpPr>
          <p:cNvPr id="20" name="TextBox 19"/>
          <p:cNvSpPr txBox="1"/>
          <p:nvPr/>
        </p:nvSpPr>
        <p:spPr>
          <a:xfrm>
            <a:off x="1856656" y="1844824"/>
            <a:ext cx="1360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Myriad Pro" panose="020B0503030403020204" pitchFamily="34" charset="0"/>
              </a:rPr>
              <a:t>Цель</a:t>
            </a:r>
            <a:endParaRPr lang="ru-RU" sz="3600" b="1" dirty="0">
              <a:solidFill>
                <a:srgbClr val="C00000"/>
              </a:solidFill>
              <a:latin typeface="Myriad Pro" panose="020B0503030403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97" y="1268760"/>
            <a:ext cx="1302144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86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032" y="260648"/>
            <a:ext cx="8712968" cy="72008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ЦЕЛИ И ЗАДАЧИ ПРОЕКТА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56656" y="126876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2C72C7"/>
                </a:solidFill>
                <a:latin typeface="Myriad Pro" panose="020B0503030403020204" pitchFamily="34" charset="0"/>
              </a:rPr>
              <a:t>Задачи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96" y="1268760"/>
            <a:ext cx="1302145" cy="1512168"/>
          </a:xfrm>
          <a:prstGeom prst="rect">
            <a:avLst/>
          </a:prstGeom>
        </p:spPr>
      </p:pic>
      <p:sp>
        <p:nvSpPr>
          <p:cNvPr id="10" name="Содержимое 9"/>
          <p:cNvSpPr>
            <a:spLocks noGrp="1"/>
          </p:cNvSpPr>
          <p:nvPr>
            <p:ph sz="quarter" idx="13"/>
          </p:nvPr>
        </p:nvSpPr>
        <p:spPr>
          <a:xfrm>
            <a:off x="1640632" y="2024844"/>
            <a:ext cx="8008440" cy="37804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разработать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модель сетевого партнерства между субъектами образовательного процесса (вуз - школа, школа - обучающийся, вуз - обучающийся, школа - школа);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обосновать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механизмы проектирования профессионального становления личности учащегося, обеспечивающие возможность реализации школьником индивидуальной образовательной траектории и осознанный выбор профиля в старшей школе;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разработать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организационно-методическую систему, интегрирующую технологии проектно-исследовательской деятельности, технологии формирования электронного портфолио школьника и технологии профессионально-личностной диагностики;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обосновать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структуру и содержание деятельности виртуальной проектной площадки (ВПП).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86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2192" y="260648"/>
            <a:ext cx="8712968" cy="72008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ЦЕЛЕВАЯ АУДИТОРИЯ ПРОЕКТА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232920" y="2564904"/>
            <a:ext cx="5472608" cy="3168352"/>
          </a:xfrm>
        </p:spPr>
        <p:txBody>
          <a:bodyPr>
            <a:normAutofit/>
          </a:bodyPr>
          <a:lstStyle/>
          <a:p>
            <a:pPr marL="45720" indent="0"/>
            <a:r>
              <a:rPr lang="ru-RU" sz="2000" dirty="0" smtClean="0"/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школ; учителя-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тьюторы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 учителя технологии и профильного обучения,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профориентологи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2920" y="2060848"/>
            <a:ext cx="4398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Myriad Pro" panose="020B0503030403020204" pitchFamily="34" charset="0"/>
              </a:rPr>
              <a:t>Целевая аудитория проекта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36" y="2276872"/>
            <a:ext cx="2952328" cy="289864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 flipH="1">
            <a:off x="4016894" y="2060848"/>
            <a:ext cx="72009" cy="338437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7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0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5072" y="260648"/>
            <a:ext cx="8712968" cy="72008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ОЖИДАЕМЫЕ РЕЗУЛЬТАТЫ ПРОЕКТА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00472" y="1979451"/>
            <a:ext cx="9577063" cy="3664758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расширение сотрудничества, межведомственного взаимодействия, социального партнерства школы и учреждений средне-специального и высшего профессионального образования, институтов и организаций научной, социальной и культурной сферы;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включение в образовательный процесс различных форм сетевого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взаимодействия;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реализация принципа индивидуализации образования через построение индивидуальной образовательной траектории на основе портфолио и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предпрофильной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диагностики; 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увеличение доли обучающихся, охваченных проектно-исследовательской деятельностью; повышение доли выпускников, определившихся с выбором профиля при обучении в 10-11 классах школы и продолживших дальнейшее обучение согласно выбранному профилю;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повышение уровня квалификации педагогического и административного персонала; повышение доли учителей, транслирующих свой опыт в области применения современных технологий в условиях сетевого взаимодействия;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обеспечение преемственности между общим и профессиональным образованием;</a:t>
            </a:r>
          </a:p>
          <a:p>
            <a:pPr lvl="1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включенность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родителей в сетевые мероприятия с целью формирования положительного имиджа образовательной организации.</a:t>
            </a:r>
          </a:p>
          <a:p>
            <a:pPr lvl="0"/>
            <a:endParaRPr lang="ru-RU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558558" y="1363628"/>
            <a:ext cx="395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Myriad Pro" panose="020B0503030403020204" pitchFamily="34" charset="0"/>
              </a:rPr>
              <a:t>Ожидаемые результаты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3512840" y="1340768"/>
            <a:ext cx="829423" cy="576064"/>
            <a:chOff x="4808984" y="1988840"/>
            <a:chExt cx="829423" cy="936104"/>
          </a:xfrm>
          <a:solidFill>
            <a:srgbClr val="C00000"/>
          </a:solidFill>
        </p:grpSpPr>
        <p:sp>
          <p:nvSpPr>
            <p:cNvPr id="12" name="Прямоугольник 11"/>
            <p:cNvSpPr/>
            <p:nvPr/>
          </p:nvSpPr>
          <p:spPr>
            <a:xfrm>
              <a:off x="4808984" y="1988840"/>
              <a:ext cx="45719" cy="936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719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854703" y="1988840"/>
              <a:ext cx="783704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71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42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808" y="215786"/>
            <a:ext cx="8453794" cy="692934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ВНЕДРЕНИЕ РЕЗУЛЬТАТОВ ПРОЕКТА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440832" y="1412776"/>
            <a:ext cx="6336704" cy="4032448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развитие муниципальной системы образования на основе реализации сетевых проектов взаимодействия образовательных учреждений;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повышение эффективности использования ресурсов муниципальной образовательной сети;</a:t>
            </a:r>
          </a:p>
          <a:p>
            <a:pPr lvl="1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включенность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субъектов образовательной сети в сетевые мероприятия </a:t>
            </a:r>
          </a:p>
          <a:p>
            <a:pPr lvl="1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появление на муниципальной карте образовательной сети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инновационно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-активных образовательных учреждений.</a:t>
            </a:r>
          </a:p>
          <a:p>
            <a:pPr marL="45720" indent="0">
              <a:buNone/>
            </a:pP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224808" y="2348880"/>
            <a:ext cx="72008" cy="2808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96" y="2420888"/>
            <a:ext cx="2372940" cy="275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69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1604</TotalTime>
  <Words>416</Words>
  <Application>Microsoft Office PowerPoint</Application>
  <PresentationFormat>Лист A4 (210x297 мм)</PresentationFormat>
  <Paragraphs>49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Тема проекта  «Три П: Проект. Портфолио. Профиль»</vt:lpstr>
      <vt:lpstr>СУТЬ ПРОЕКТА</vt:lpstr>
      <vt:lpstr>ЦЕЛИ И ЗАДАЧИ ПРОЕКТА</vt:lpstr>
      <vt:lpstr>ЦЕЛИ И ЗАДАЧИ ПРОЕКТА</vt:lpstr>
      <vt:lpstr>ЦЕЛЕВАЯ АУДИТОРИЯ ПРОЕКТА</vt:lpstr>
      <vt:lpstr>ОЖИДАЕМЫЕ РЕЗУЛЬТАТЫ ПРОЕКТА</vt:lpstr>
      <vt:lpstr>ВНЕДРЕНИЕ РЕЗУЛЬТАТОВ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</dc:creator>
  <cp:lastModifiedBy>User</cp:lastModifiedBy>
  <cp:revision>118</cp:revision>
  <dcterms:created xsi:type="dcterms:W3CDTF">2016-10-25T07:20:22Z</dcterms:created>
  <dcterms:modified xsi:type="dcterms:W3CDTF">2017-03-21T08:56:06Z</dcterms:modified>
</cp:coreProperties>
</file>