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99" r:id="rId3"/>
    <p:sldId id="308" r:id="rId4"/>
    <p:sldId id="316" r:id="rId5"/>
    <p:sldId id="301" r:id="rId6"/>
    <p:sldId id="302" r:id="rId7"/>
    <p:sldId id="314" r:id="rId8"/>
    <p:sldId id="324" r:id="rId9"/>
    <p:sldId id="305" r:id="rId10"/>
    <p:sldId id="298" r:id="rId11"/>
    <p:sldId id="277" r:id="rId12"/>
    <p:sldId id="269" r:id="rId13"/>
    <p:sldId id="327" r:id="rId14"/>
    <p:sldId id="294" r:id="rId15"/>
    <p:sldId id="300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  <a:srgbClr val="41C1DF"/>
    <a:srgbClr val="56B7CA"/>
    <a:srgbClr val="4CA46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CC0E-DCB8-441A-A925-C8F46F75DCFB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3791D-56A0-41E3-BE00-F1EA08451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28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961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65" tIns="40083" rIns="80165" bIns="40083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06D205C-4A70-46F4-8BFA-BB5F9A06B234}" type="slidenum">
              <a:rPr lang="fi-FI"/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fi-FI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03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0;&#1088;&#1077;&#1082;&#1090;&#1086;&#1088;\Desktop\&#1087;&#1088;&#1077;&#1079;&#1077;&#1085;&#1090;&#1072;&#1094;&#1080;&#1080;\&#1059;&#1043;&#1054;&#1051;&#1054;&#1050;%20&#1055;&#1056;&#1054;&#1060;&#1054;&#1056;&#1048;&#1045;&#1053;&#1058;&#1040;&#1062;&#1048;&#1048;\&#1052;&#1099;%20&#1089;&#1090;&#1072;&#1083;&#1077;&#1074;&#1072;&#1088;&#1099;%20&#1056;&#1086;&#1089;&#1089;&#1080;&#1080;%20&#1086;&#1090;&#1088;&#1099;&#1074;&#1086;&#108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571440" y="2348879"/>
            <a:ext cx="8572560" cy="4019674"/>
            <a:chOff x="1354439" y="2136744"/>
            <a:chExt cx="7165477" cy="456231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54439" y="2136744"/>
              <a:ext cx="7165477" cy="943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39471D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«Наследники «старого соболя»» 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947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0238" y="5651079"/>
              <a:ext cx="5084703" cy="1047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i="1" dirty="0" smtClean="0">
                  <a:solidFill>
                    <a:srgbClr val="3947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ГМ СОШ» </a:t>
              </a:r>
              <a:endParaRPr lang="ru-RU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i="1" dirty="0" smtClean="0">
                  <a:solidFill>
                    <a:srgbClr val="3947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Нижний Тагил</a:t>
              </a:r>
              <a:endParaRPr lang="ru-RU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i="1" dirty="0" smtClean="0">
                  <a:solidFill>
                    <a:srgbClr val="3947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2017</a:t>
              </a:r>
              <a:endParaRPr lang="ru-RU" i="1" dirty="0">
                <a:solidFill>
                  <a:srgbClr val="39471D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03648" y="1412776"/>
            <a:ext cx="6624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947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Уголок  профориентации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3947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Рисунок 9" descr="Сни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356992"/>
            <a:ext cx="3600400" cy="1995402"/>
          </a:xfrm>
          <a:prstGeom prst="rect">
            <a:avLst/>
          </a:prstGeom>
        </p:spPr>
      </p:pic>
      <p:pic>
        <p:nvPicPr>
          <p:cNvPr id="8" name="Мы сталевары России отры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488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16832"/>
            <a:ext cx="5940152" cy="4455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6824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Мир профессий: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игры для младших школьников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45863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043518" cy="340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67544" y="5157192"/>
            <a:ext cx="5112568" cy="914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История </a:t>
            </a:r>
            <a:r>
              <a:rPr lang="ru-RU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металлургии Урала»</a:t>
            </a: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«История горной промышленности»</a:t>
            </a: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b="1" dirty="0"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908720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Предметно-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ориентированная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направленность</a:t>
            </a:r>
            <a:endParaRPr lang="ru-RU" sz="2000" b="1" dirty="0"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F:\УГОЛОК Профориентации\9а (2015)\IMG_20151119_1451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401838" cy="426993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4"/>
            <a:ext cx="85725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Многопрофильная олимпиада</a:t>
            </a:r>
            <a:endParaRPr lang="ru-RU" sz="32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2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96834" cy="500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9992" y="2132856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базе ГМ СОШ при поддержке ОАО «</a:t>
            </a:r>
            <a:r>
              <a:rPr lang="ru-RU" b="1" dirty="0" err="1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Евраз</a:t>
            </a:r>
            <a:r>
              <a:rPr lang="ru-RU" b="1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НТМК», Нижнетагильского технологического института (филиала) Уральского федерального университета, при участии педагогов НТГМК им. Черепановых. </a:t>
            </a:r>
            <a:endParaRPr lang="ru-RU" b="1" dirty="0"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417628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816424" cy="2485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6"/>
            <a:ext cx="3016816" cy="1990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39552" y="980728"/>
            <a:ext cx="4248472" cy="2240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 anchor="ctr">
            <a:spAutoFit/>
          </a:bodyPr>
          <a:lstStyle/>
          <a:p>
            <a:pPr indent="489607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Школьников </a:t>
            </a:r>
            <a:r>
              <a:rPr lang="ru-RU" sz="2000" dirty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города приветствовали директор НТИ УРФУ </a:t>
            </a:r>
            <a:r>
              <a:rPr lang="ru-RU" sz="2000" dirty="0" err="1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Пегашкин</a:t>
            </a:r>
            <a:r>
              <a:rPr lang="ru-RU" sz="2000" dirty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В. Ф., профессор, доктор технических наук, директор по персоналу ОАО </a:t>
            </a:r>
            <a:r>
              <a:rPr lang="ru-RU" sz="2000" dirty="0" err="1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Евраз</a:t>
            </a:r>
            <a:r>
              <a:rPr lang="ru-RU" sz="2000" dirty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НТМК  И. </a:t>
            </a:r>
            <a:r>
              <a:rPr lang="ru-RU" sz="2000" dirty="0" err="1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Пырин</a:t>
            </a:r>
            <a:endParaRPr lang="ru-RU" sz="2000" dirty="0"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199" y="3212976"/>
            <a:ext cx="48608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89607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200" b="1" dirty="0" smtClean="0">
                <a:solidFill>
                  <a:srgbClr val="39471D"/>
                </a:solidFill>
                <a:latin typeface="Times New Roman" pitchFamily="16" charset="0"/>
                <a:ea typeface="SimSun" charset="-122"/>
              </a:rPr>
              <a:t> </a:t>
            </a:r>
            <a:r>
              <a:rPr lang="ru-RU" sz="2000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Членами жюри Олимпиады наряду с педагогами школы были ведущие специалисты ОАО ЕВРАЗ НТМК</a:t>
            </a:r>
            <a:endParaRPr lang="ru-RU" sz="2000" dirty="0"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63480" y="980728"/>
            <a:ext cx="4680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Печатные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работы учащихся</a:t>
            </a:r>
            <a:endParaRPr lang="ru-RU" sz="32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2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F:\Мы - Черепановых потомки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825677" cy="5454967"/>
          </a:xfrm>
          <a:prstGeom prst="rect">
            <a:avLst/>
          </a:prstGeom>
          <a:noFill/>
        </p:spPr>
      </p:pic>
      <p:pic>
        <p:nvPicPr>
          <p:cNvPr id="8194" name="Picture 2" descr="F:\УГОЛОК Профориентации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096344" cy="42909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4083918" cy="5445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088" y="2780928"/>
            <a:ext cx="3168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ГМШ продолжает традиции горно-металлургического колледжа. В 2005 году в школе была учреждена премия имени Е.А. и М.Е. Черепановых, лауреатами которой стали уже 49 учащихся.</a:t>
            </a:r>
            <a:endParaRPr lang="ru-RU" sz="2000" b="1" dirty="0"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64704"/>
            <a:ext cx="2336080" cy="197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401069"/>
      </p:ext>
    </p:extLst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917950" y="1306513"/>
            <a:ext cx="2122488" cy="65405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63352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  <a:tab pos="1968500" algn="l"/>
              </a:tabLst>
            </a:pPr>
            <a:r>
              <a:rPr lang="ru-RU" sz="2500" b="1" dirty="0">
                <a:solidFill>
                  <a:srgbClr val="000000"/>
                </a:solidFill>
              </a:rPr>
              <a:t>ГМШ</a:t>
            </a: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5224463" y="2613025"/>
            <a:ext cx="1795462" cy="6524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61719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2400" b="1">
                <a:solidFill>
                  <a:srgbClr val="000000"/>
                </a:solidFill>
              </a:rPr>
              <a:t>УГГУ</a:t>
            </a:r>
          </a:p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1300" b="1">
                <a:solidFill>
                  <a:srgbClr val="000000"/>
                </a:solidFill>
              </a:rPr>
              <a:t>(СПО)</a:t>
            </a:r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2611438" y="2613025"/>
            <a:ext cx="1797050" cy="6524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61719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НТГМК</a:t>
            </a: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2611438" y="3756025"/>
            <a:ext cx="1797050" cy="6540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61719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2400" b="1">
                <a:solidFill>
                  <a:srgbClr val="000000"/>
                </a:solidFill>
              </a:rPr>
              <a:t>УРФУ</a:t>
            </a:r>
          </a:p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2400" b="1">
                <a:solidFill>
                  <a:srgbClr val="000000"/>
                </a:solidFill>
              </a:rPr>
              <a:t>МИСИС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5387975" y="3756025"/>
            <a:ext cx="1795463" cy="6540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61719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2400" b="1">
                <a:solidFill>
                  <a:srgbClr val="000000"/>
                </a:solidFill>
              </a:rPr>
              <a:t>УГГУ</a:t>
            </a:r>
          </a:p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1300" b="1">
                <a:solidFill>
                  <a:srgbClr val="000000"/>
                </a:solidFill>
              </a:rPr>
              <a:t>(ВПО)</a:t>
            </a:r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2286000" y="4899025"/>
            <a:ext cx="2122488" cy="6540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61719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  <a:tab pos="1968500" algn="l"/>
              </a:tabLst>
            </a:pPr>
            <a:r>
              <a:rPr lang="ru-RU" sz="2400" b="1">
                <a:solidFill>
                  <a:srgbClr val="000000"/>
                </a:solidFill>
              </a:rPr>
              <a:t>ЕВРАЗ-НТМК</a:t>
            </a: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5387975" y="4899025"/>
            <a:ext cx="2122488" cy="6540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61719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  <a:tab pos="1968500" algn="l"/>
              </a:tabLst>
            </a:pPr>
            <a:r>
              <a:rPr lang="ru-RU" sz="2400" b="1">
                <a:solidFill>
                  <a:srgbClr val="000000"/>
                </a:solidFill>
              </a:rPr>
              <a:t>ЕВРАЗ-ВГОК</a:t>
            </a: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 flipH="1">
            <a:off x="3586163" y="1960563"/>
            <a:ext cx="827087" cy="65405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5387975" y="1960563"/>
            <a:ext cx="817563" cy="65405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3429000" y="4408488"/>
            <a:ext cx="1588" cy="48895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3429000" y="3265488"/>
            <a:ext cx="1588" cy="49053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6205538" y="3265488"/>
            <a:ext cx="1587" cy="49053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6205538" y="4408488"/>
            <a:ext cx="1587" cy="48895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7" name="Line 14"/>
          <p:cNvSpPr>
            <a:spLocks noChangeShapeType="1"/>
          </p:cNvSpPr>
          <p:nvPr/>
        </p:nvSpPr>
        <p:spPr bwMode="auto">
          <a:xfrm>
            <a:off x="3756025" y="3265488"/>
            <a:ext cx="2122488" cy="49053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8" name="Line 15"/>
          <p:cNvSpPr>
            <a:spLocks noChangeShapeType="1"/>
          </p:cNvSpPr>
          <p:nvPr/>
        </p:nvSpPr>
        <p:spPr bwMode="auto">
          <a:xfrm>
            <a:off x="3917950" y="4408488"/>
            <a:ext cx="2122488" cy="48895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 flipH="1">
            <a:off x="3587750" y="4408488"/>
            <a:ext cx="2295525" cy="48895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 flipH="1">
            <a:off x="2279650" y="1633538"/>
            <a:ext cx="1644650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1" name="Line 18"/>
          <p:cNvSpPr>
            <a:spLocks noChangeShapeType="1"/>
          </p:cNvSpPr>
          <p:nvPr/>
        </p:nvSpPr>
        <p:spPr bwMode="auto">
          <a:xfrm>
            <a:off x="2286000" y="1633538"/>
            <a:ext cx="0" cy="2449512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2" name="Line 19"/>
          <p:cNvSpPr>
            <a:spLocks noChangeShapeType="1"/>
          </p:cNvSpPr>
          <p:nvPr/>
        </p:nvSpPr>
        <p:spPr bwMode="auto">
          <a:xfrm>
            <a:off x="2286000" y="4083050"/>
            <a:ext cx="325438" cy="1588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3" name="Line 20"/>
          <p:cNvSpPr>
            <a:spLocks noChangeShapeType="1"/>
          </p:cNvSpPr>
          <p:nvPr/>
        </p:nvSpPr>
        <p:spPr bwMode="auto">
          <a:xfrm flipH="1">
            <a:off x="6037263" y="1633538"/>
            <a:ext cx="1479550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4" name="Line 21"/>
          <p:cNvSpPr>
            <a:spLocks noChangeShapeType="1"/>
          </p:cNvSpPr>
          <p:nvPr/>
        </p:nvSpPr>
        <p:spPr bwMode="auto">
          <a:xfrm>
            <a:off x="7510463" y="1633538"/>
            <a:ext cx="1587" cy="2449512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5" name="Line 22"/>
          <p:cNvSpPr>
            <a:spLocks noChangeShapeType="1"/>
          </p:cNvSpPr>
          <p:nvPr/>
        </p:nvSpPr>
        <p:spPr bwMode="auto">
          <a:xfrm flipH="1">
            <a:off x="7178675" y="4083050"/>
            <a:ext cx="338138" cy="1588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6" name="Line 23"/>
          <p:cNvSpPr>
            <a:spLocks noChangeShapeType="1"/>
          </p:cNvSpPr>
          <p:nvPr/>
        </p:nvSpPr>
        <p:spPr bwMode="auto">
          <a:xfrm>
            <a:off x="4408488" y="2940050"/>
            <a:ext cx="327025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37" name="Line 24"/>
          <p:cNvSpPr>
            <a:spLocks noChangeShapeType="1"/>
          </p:cNvSpPr>
          <p:nvPr/>
        </p:nvSpPr>
        <p:spPr bwMode="auto">
          <a:xfrm>
            <a:off x="4735513" y="2940050"/>
            <a:ext cx="0" cy="2284413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cxnSp>
        <p:nvCxnSpPr>
          <p:cNvPr id="38938" name="AutoShape 25"/>
          <p:cNvCxnSpPr>
            <a:cxnSpLocks noChangeShapeType="1"/>
            <a:stCxn id="38919" idx="3"/>
            <a:endCxn id="38920" idx="1"/>
          </p:cNvCxnSpPr>
          <p:nvPr/>
        </p:nvCxnSpPr>
        <p:spPr bwMode="auto">
          <a:xfrm>
            <a:off x="4408488" y="5226050"/>
            <a:ext cx="979487" cy="1588"/>
          </a:xfrm>
          <a:prstGeom prst="straightConnector1">
            <a:avLst/>
          </a:prstGeom>
          <a:noFill/>
          <a:ln w="36000">
            <a:solidFill>
              <a:srgbClr val="00008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8939" name="Line 26"/>
          <p:cNvSpPr>
            <a:spLocks noChangeShapeType="1"/>
          </p:cNvSpPr>
          <p:nvPr/>
        </p:nvSpPr>
        <p:spPr bwMode="auto">
          <a:xfrm>
            <a:off x="4899025" y="2940050"/>
            <a:ext cx="327025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0" name="Line 27"/>
          <p:cNvSpPr>
            <a:spLocks noChangeShapeType="1"/>
          </p:cNvSpPr>
          <p:nvPr/>
        </p:nvSpPr>
        <p:spPr bwMode="auto">
          <a:xfrm>
            <a:off x="4899025" y="2940050"/>
            <a:ext cx="1588" cy="2122488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1" name="Line 28"/>
          <p:cNvSpPr>
            <a:spLocks noChangeShapeType="1"/>
          </p:cNvSpPr>
          <p:nvPr/>
        </p:nvSpPr>
        <p:spPr bwMode="auto">
          <a:xfrm>
            <a:off x="4899025" y="5062538"/>
            <a:ext cx="488950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2" name="Rectangle 29"/>
          <p:cNvSpPr>
            <a:spLocks noChangeArrowheads="1"/>
          </p:cNvSpPr>
          <p:nvPr/>
        </p:nvSpPr>
        <p:spPr bwMode="auto">
          <a:xfrm>
            <a:off x="654050" y="5716588"/>
            <a:ext cx="7346950" cy="81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43" name="Line 30"/>
          <p:cNvSpPr>
            <a:spLocks noChangeShapeType="1"/>
          </p:cNvSpPr>
          <p:nvPr/>
        </p:nvSpPr>
        <p:spPr bwMode="auto">
          <a:xfrm flipV="1">
            <a:off x="3917950" y="1952625"/>
            <a:ext cx="817563" cy="665163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4" name="Line 31"/>
          <p:cNvSpPr>
            <a:spLocks noChangeShapeType="1"/>
          </p:cNvSpPr>
          <p:nvPr/>
        </p:nvSpPr>
        <p:spPr bwMode="auto">
          <a:xfrm flipH="1">
            <a:off x="1952625" y="5224463"/>
            <a:ext cx="338138" cy="158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5" name="Line 32"/>
          <p:cNvSpPr>
            <a:spLocks noChangeShapeType="1"/>
          </p:cNvSpPr>
          <p:nvPr/>
        </p:nvSpPr>
        <p:spPr bwMode="auto">
          <a:xfrm>
            <a:off x="1960563" y="1468438"/>
            <a:ext cx="0" cy="375602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6" name="Line 33"/>
          <p:cNvSpPr>
            <a:spLocks noChangeShapeType="1"/>
          </p:cNvSpPr>
          <p:nvPr/>
        </p:nvSpPr>
        <p:spPr bwMode="auto">
          <a:xfrm>
            <a:off x="1960563" y="1468438"/>
            <a:ext cx="1958975" cy="158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7" name="Line 34"/>
          <p:cNvSpPr>
            <a:spLocks noChangeShapeType="1"/>
          </p:cNvSpPr>
          <p:nvPr/>
        </p:nvSpPr>
        <p:spPr bwMode="auto">
          <a:xfrm flipH="1">
            <a:off x="6037263" y="1468438"/>
            <a:ext cx="1806575" cy="158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8" name="Line 35"/>
          <p:cNvSpPr>
            <a:spLocks noChangeShapeType="1"/>
          </p:cNvSpPr>
          <p:nvPr/>
        </p:nvSpPr>
        <p:spPr bwMode="auto">
          <a:xfrm>
            <a:off x="7837488" y="1468438"/>
            <a:ext cx="1587" cy="375602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8949" name="Line 36"/>
          <p:cNvSpPr>
            <a:spLocks noChangeShapeType="1"/>
          </p:cNvSpPr>
          <p:nvPr/>
        </p:nvSpPr>
        <p:spPr bwMode="auto">
          <a:xfrm flipH="1">
            <a:off x="7505700" y="5224463"/>
            <a:ext cx="338138" cy="158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422" name="Rectangle 37"/>
          <p:cNvSpPr>
            <a:spLocks noChangeArrowheads="1"/>
          </p:cNvSpPr>
          <p:nvPr/>
        </p:nvSpPr>
        <p:spPr bwMode="auto">
          <a:xfrm>
            <a:off x="251520" y="476672"/>
            <a:ext cx="8568952" cy="839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8454" rIns="81639" bIns="40820" anchor="ctr"/>
          <a:lstStyle/>
          <a:p>
            <a:pPr algn="ctr"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4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Образовательная и профессиональная </a:t>
            </a:r>
            <a:endParaRPr lang="ru-RU" sz="2400" b="1" dirty="0" smtClean="0"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400" b="1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траектория </a:t>
            </a:r>
            <a:r>
              <a:rPr lang="ru-RU" sz="24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выпускника</a:t>
            </a:r>
          </a:p>
          <a:p>
            <a:pPr algn="ctr"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icrosoft YaHei" charset="-122"/>
              </a:rPr>
              <a:t> </a:t>
            </a:r>
          </a:p>
        </p:txBody>
      </p:sp>
      <p:sp>
        <p:nvSpPr>
          <p:cNvPr id="38951" name="Rectangle 38"/>
          <p:cNvSpPr>
            <a:spLocks noChangeArrowheads="1"/>
          </p:cNvSpPr>
          <p:nvPr/>
        </p:nvSpPr>
        <p:spPr bwMode="auto">
          <a:xfrm>
            <a:off x="395536" y="2564904"/>
            <a:ext cx="1468438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3555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1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Основ.общ.обр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8952" name="Rectangle 39"/>
          <p:cNvSpPr>
            <a:spLocks noChangeArrowheads="1"/>
          </p:cNvSpPr>
          <p:nvPr/>
        </p:nvSpPr>
        <p:spPr bwMode="auto">
          <a:xfrm>
            <a:off x="395536" y="3717032"/>
            <a:ext cx="1468438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3555" rIns="81639" bIns="40820" anchor="ctr"/>
          <a:lstStyle/>
          <a:p>
            <a:pPr algn="ctr">
              <a:buSzPct val="100000"/>
              <a:buFont typeface="Times New Roman" pitchFamily="18" charset="0"/>
              <a:buNone/>
              <a:tabLst>
                <a:tab pos="655638" algn="l"/>
                <a:tab pos="1312863" algn="l"/>
              </a:tabLst>
            </a:pPr>
            <a:r>
              <a:rPr lang="ru-RU" sz="15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Средн.общ.обр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519654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353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ПРОФИНФОРМИРОВАНИЕ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51520" y="3212976"/>
            <a:ext cx="278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Банк </a:t>
            </a:r>
            <a:r>
              <a:rPr lang="ru-RU" sz="2400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данных о профессиях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843808" y="4221088"/>
            <a:ext cx="27157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Виртуальные </a:t>
            </a:r>
            <a:r>
              <a:rPr lang="ru-RU" sz="2400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580112" y="3356992"/>
            <a:ext cx="3286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Банк </a:t>
            </a:r>
            <a:r>
              <a:rPr lang="ru-RU" sz="2400" dirty="0" err="1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мультимедийных</a:t>
            </a:r>
            <a:r>
              <a:rPr lang="ru-RU" sz="2400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методических и учебных разработок и пособий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139952" y="1772816"/>
            <a:ext cx="288032" cy="21602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285390">
            <a:off x="6164655" y="1528908"/>
            <a:ext cx="258684" cy="18221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467313">
            <a:off x="1946137" y="1501493"/>
            <a:ext cx="269598" cy="175087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908720"/>
            <a:ext cx="4063380" cy="541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085184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Учащийся 9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Шакиров 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Кирилл знакомится с 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материалами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Профориентационного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сборника»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Путь в профессию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7444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261876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534492"/>
      </p:ext>
    </p:extLst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4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200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ПРОФДИАГНОСТИКА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356992"/>
            <a:ext cx="4464496" cy="1296144"/>
          </a:xfrm>
          <a:prstGeom prst="rect">
            <a:avLst/>
          </a:prstGeom>
          <a:solidFill>
            <a:srgbClr val="41C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</a:t>
            </a:r>
          </a:p>
          <a:p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Онлайн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тестирование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- Психодиагностика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- Анкетирование</a:t>
            </a:r>
          </a:p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020272" y="378904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486916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283968" y="2636912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1835696" y="378904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24328" y="3356992"/>
            <a:ext cx="1475656" cy="1224136"/>
          </a:xfrm>
          <a:prstGeom prst="roundRect">
            <a:avLst/>
          </a:prstGeom>
          <a:solidFill>
            <a:srgbClr val="41C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ГАОУ СПО «НТГМК»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5445224"/>
            <a:ext cx="5544616" cy="792088"/>
          </a:xfrm>
          <a:prstGeom prst="roundRect">
            <a:avLst/>
          </a:prstGeom>
          <a:solidFill>
            <a:srgbClr val="41C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Отдел социально-правовой поддержки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 профилактики ГДМ</a:t>
            </a:r>
          </a:p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3356992"/>
            <a:ext cx="1584176" cy="1296144"/>
          </a:xfrm>
          <a:prstGeom prst="roundRect">
            <a:avLst/>
          </a:prstGeom>
          <a:solidFill>
            <a:srgbClr val="41C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Служба занятости населения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772816"/>
            <a:ext cx="6120680" cy="720080"/>
          </a:xfrm>
          <a:prstGeom prst="roundRect">
            <a:avLst/>
          </a:prstGeom>
          <a:solidFill>
            <a:srgbClr val="41C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Уголок профориентации ГМШ</a:t>
            </a:r>
            <a:endParaRPr lang="ru-RU" sz="2400" dirty="0"/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515688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223</Words>
  <Application>Microsoft Office PowerPoint</Application>
  <PresentationFormat>Экран (4:3)</PresentationFormat>
  <Paragraphs>56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ПРОФИНФОРМИРОВАНИЕ</vt:lpstr>
      <vt:lpstr>Слайд 4</vt:lpstr>
      <vt:lpstr>Слайд 5</vt:lpstr>
      <vt:lpstr>Слайд 6</vt:lpstr>
      <vt:lpstr>Слайд 7</vt:lpstr>
      <vt:lpstr>ПРОФДИАГНОСТИКА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Директор</cp:lastModifiedBy>
  <cp:revision>154</cp:revision>
  <dcterms:created xsi:type="dcterms:W3CDTF">2014-06-24T15:51:35Z</dcterms:created>
  <dcterms:modified xsi:type="dcterms:W3CDTF">2017-11-23T07:18:16Z</dcterms:modified>
</cp:coreProperties>
</file>