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  <p:sldMasterId id="2147484063" r:id="rId2"/>
  </p:sldMasterIdLst>
  <p:notesMasterIdLst>
    <p:notesMasterId r:id="rId32"/>
  </p:notesMasterIdLst>
  <p:handoutMasterIdLst>
    <p:handoutMasterId r:id="rId33"/>
  </p:handoutMasterIdLst>
  <p:sldIdLst>
    <p:sldId id="362" r:id="rId3"/>
    <p:sldId id="409" r:id="rId4"/>
    <p:sldId id="391" r:id="rId5"/>
    <p:sldId id="408" r:id="rId6"/>
    <p:sldId id="419" r:id="rId7"/>
    <p:sldId id="406" r:id="rId8"/>
    <p:sldId id="394" r:id="rId9"/>
    <p:sldId id="395" r:id="rId10"/>
    <p:sldId id="416" r:id="rId11"/>
    <p:sldId id="417" r:id="rId12"/>
    <p:sldId id="420" r:id="rId13"/>
    <p:sldId id="421" r:id="rId14"/>
    <p:sldId id="402" r:id="rId15"/>
    <p:sldId id="410" r:id="rId16"/>
    <p:sldId id="414" r:id="rId17"/>
    <p:sldId id="387" r:id="rId18"/>
    <p:sldId id="384" r:id="rId19"/>
    <p:sldId id="399" r:id="rId20"/>
    <p:sldId id="400" r:id="rId21"/>
    <p:sldId id="422" r:id="rId22"/>
    <p:sldId id="392" r:id="rId23"/>
    <p:sldId id="396" r:id="rId24"/>
    <p:sldId id="404" r:id="rId25"/>
    <p:sldId id="412" r:id="rId26"/>
    <p:sldId id="411" r:id="rId27"/>
    <p:sldId id="405" r:id="rId28"/>
    <p:sldId id="407" r:id="rId29"/>
    <p:sldId id="415" r:id="rId30"/>
    <p:sldId id="403" r:id="rId31"/>
  </p:sldIdLst>
  <p:sldSz cx="12192000" cy="6858000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800000"/>
    <a:srgbClr val="FFFFFF"/>
    <a:srgbClr val="003300"/>
    <a:srgbClr val="336600"/>
    <a:srgbClr val="3BA0C9"/>
    <a:srgbClr val="EAEAEA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1" autoAdjust="0"/>
    <p:restoredTop sz="94660"/>
  </p:normalViewPr>
  <p:slideViewPr>
    <p:cSldViewPr>
      <p:cViewPr varScale="1">
        <p:scale>
          <a:sx n="108" d="100"/>
          <a:sy n="108" d="100"/>
        </p:scale>
        <p:origin x="774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38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463E687D-E200-4C5B-A37A-6E9475A1C58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4A41B1BC-5495-475A-BD12-B5BACC3EA81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EB082DE8-ED12-45D4-9117-1E1F375F937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22B7158F-D015-4D6A-9000-B56E6D15D72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005C718-8F87-44E8-AF3A-B790338DB3EA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58EEBFC-C58D-41B9-910B-57AE68F87F1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AF7D85C-48EF-4AB0-9B3D-91AF285AA9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298E8159-8068-4C86-AEA5-C9DF72CA62A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86000" y="514350"/>
            <a:ext cx="4572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B71A4825-34A8-4984-B2FD-1B6BB67A9DB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4509D13A-3DD4-4604-A4C5-3320CE1F383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6B616D22-70F2-4924-91F2-3445254E67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E1A620C-F8AD-4860-996C-C364CC6B6286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>
            <a:extLst>
              <a:ext uri="{FF2B5EF4-FFF2-40B4-BE49-F238E27FC236}">
                <a16:creationId xmlns:a16="http://schemas.microsoft.com/office/drawing/2014/main" id="{32094C9E-1767-4967-85CD-2F84DDC777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Заметки 2">
            <a:extLst>
              <a:ext uri="{FF2B5EF4-FFF2-40B4-BE49-F238E27FC236}">
                <a16:creationId xmlns:a16="http://schemas.microsoft.com/office/drawing/2014/main" id="{CFEEC2BD-F9C7-403E-BB4D-4781DB85B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8196" name="Номер слайда 3">
            <a:extLst>
              <a:ext uri="{FF2B5EF4-FFF2-40B4-BE49-F238E27FC236}">
                <a16:creationId xmlns:a16="http://schemas.microsoft.com/office/drawing/2014/main" id="{D196209F-EFEE-4609-B3E5-519B651B83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6CDC35C-FDD3-42D0-8F80-BB35C08011BA}" type="slidenum">
              <a:rPr lang="en-US" altLang="ru-RU" smtClean="0"/>
              <a:pPr/>
              <a:t>1</a:t>
            </a:fld>
            <a:endParaRPr lang="en-US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>
            <a:extLst>
              <a:ext uri="{FF2B5EF4-FFF2-40B4-BE49-F238E27FC236}">
                <a16:creationId xmlns:a16="http://schemas.microsoft.com/office/drawing/2014/main" id="{5D525521-F2C4-4DB9-A450-F9E16716A5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Заметки 2">
            <a:extLst>
              <a:ext uri="{FF2B5EF4-FFF2-40B4-BE49-F238E27FC236}">
                <a16:creationId xmlns:a16="http://schemas.microsoft.com/office/drawing/2014/main" id="{844FDDE5-0324-4D89-A4AA-6879EDE2F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14340" name="Номер слайда 3">
            <a:extLst>
              <a:ext uri="{FF2B5EF4-FFF2-40B4-BE49-F238E27FC236}">
                <a16:creationId xmlns:a16="http://schemas.microsoft.com/office/drawing/2014/main" id="{4794442D-5F15-47E9-9C17-510B812BD9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3CACC5B-17A0-43ED-9BAA-EFE5415B9070}" type="slidenum">
              <a:rPr lang="en-US" altLang="ru-RU" smtClean="0"/>
              <a:pPr/>
              <a:t>6</a:t>
            </a:fld>
            <a:endParaRPr lang="en-US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>
            <a:extLst>
              <a:ext uri="{FF2B5EF4-FFF2-40B4-BE49-F238E27FC236}">
                <a16:creationId xmlns:a16="http://schemas.microsoft.com/office/drawing/2014/main" id="{50CB1174-03A7-4F23-9EBF-40FB2D2758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Заметки 2">
            <a:extLst>
              <a:ext uri="{FF2B5EF4-FFF2-40B4-BE49-F238E27FC236}">
                <a16:creationId xmlns:a16="http://schemas.microsoft.com/office/drawing/2014/main" id="{3B09B2D7-6161-4654-A446-88C7CB53D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18436" name="Номер слайда 3">
            <a:extLst>
              <a:ext uri="{FF2B5EF4-FFF2-40B4-BE49-F238E27FC236}">
                <a16:creationId xmlns:a16="http://schemas.microsoft.com/office/drawing/2014/main" id="{BC01B6F9-6732-43CB-9056-34F2204656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6A36EFB-8372-421B-9913-0C0594E356E6}" type="slidenum">
              <a:rPr lang="en-US" altLang="ru-RU" smtClean="0"/>
              <a:pPr/>
              <a:t>9</a:t>
            </a:fld>
            <a:endParaRPr lang="en-US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>
            <a:extLst>
              <a:ext uri="{FF2B5EF4-FFF2-40B4-BE49-F238E27FC236}">
                <a16:creationId xmlns:a16="http://schemas.microsoft.com/office/drawing/2014/main" id="{B33CE950-4229-49FF-B3D5-40821FE9E4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Заметки 2">
            <a:extLst>
              <a:ext uri="{FF2B5EF4-FFF2-40B4-BE49-F238E27FC236}">
                <a16:creationId xmlns:a16="http://schemas.microsoft.com/office/drawing/2014/main" id="{40C809FC-EE2A-4214-B85C-18AE57EF5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21508" name="Номер слайда 3">
            <a:extLst>
              <a:ext uri="{FF2B5EF4-FFF2-40B4-BE49-F238E27FC236}">
                <a16:creationId xmlns:a16="http://schemas.microsoft.com/office/drawing/2014/main" id="{CBB2C4CA-F649-4AA2-AB12-E6F86D0F2A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C738381-CF43-4BEF-90AC-1D1729F89DB8}" type="slidenum">
              <a:rPr lang="en-US" altLang="ru-RU" smtClean="0"/>
              <a:pPr/>
              <a:t>11</a:t>
            </a:fld>
            <a:endParaRPr lang="en-US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>
            <a:extLst>
              <a:ext uri="{FF2B5EF4-FFF2-40B4-BE49-F238E27FC236}">
                <a16:creationId xmlns:a16="http://schemas.microsoft.com/office/drawing/2014/main" id="{5281CDD5-2CD3-454A-80B7-BDA37CE647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Заметки 2">
            <a:extLst>
              <a:ext uri="{FF2B5EF4-FFF2-40B4-BE49-F238E27FC236}">
                <a16:creationId xmlns:a16="http://schemas.microsoft.com/office/drawing/2014/main" id="{A4780FE2-E35C-482B-9C9D-30D65FE887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32772" name="Номер слайда 3">
            <a:extLst>
              <a:ext uri="{FF2B5EF4-FFF2-40B4-BE49-F238E27FC236}">
                <a16:creationId xmlns:a16="http://schemas.microsoft.com/office/drawing/2014/main" id="{77A2CC5A-A8F0-4C54-93E2-0413702F23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BD2A625-BB5B-4EF1-8F59-E89652561CF1}" type="slidenum">
              <a:rPr lang="en-US" altLang="ru-RU" smtClean="0"/>
              <a:pPr/>
              <a:t>21</a:t>
            </a:fld>
            <a:endParaRPr lang="en-US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850427E9-A3DA-4CD0-B58A-01221250DC8B}"/>
              </a:ext>
            </a:extLst>
          </p:cNvPr>
          <p:cNvSpPr>
            <a:spLocks/>
          </p:cNvSpPr>
          <p:nvPr/>
        </p:nvSpPr>
        <p:spPr bwMode="gray">
          <a:xfrm>
            <a:off x="-12700" y="2997200"/>
            <a:ext cx="2940050" cy="2663825"/>
          </a:xfrm>
          <a:custGeom>
            <a:avLst/>
            <a:gdLst>
              <a:gd name="T0" fmla="*/ 0 w 1406"/>
              <a:gd name="T1" fmla="*/ 2147483646 h 1678"/>
              <a:gd name="T2" fmla="*/ 0 w 1406"/>
              <a:gd name="T3" fmla="*/ 2147483646 h 1678"/>
              <a:gd name="T4" fmla="*/ 2147483646 w 1406"/>
              <a:gd name="T5" fmla="*/ 0 h 1678"/>
              <a:gd name="T6" fmla="*/ 2147483646 w 1406"/>
              <a:gd name="T7" fmla="*/ 2147483646 h 1678"/>
              <a:gd name="T8" fmla="*/ 0 w 1406"/>
              <a:gd name="T9" fmla="*/ 2147483646 h 16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06" h="1678">
                <a:moveTo>
                  <a:pt x="0" y="1678"/>
                </a:moveTo>
                <a:lnTo>
                  <a:pt x="0" y="1134"/>
                </a:lnTo>
                <a:lnTo>
                  <a:pt x="1406" y="0"/>
                </a:lnTo>
                <a:lnTo>
                  <a:pt x="1406" y="91"/>
                </a:lnTo>
                <a:lnTo>
                  <a:pt x="0" y="1678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5" name="Picture 3" descr="9">
            <a:extLst>
              <a:ext uri="{FF2B5EF4-FFF2-40B4-BE49-F238E27FC236}">
                <a16:creationId xmlns:a16="http://schemas.microsoft.com/office/drawing/2014/main" id="{AFC76DF4-C390-4C3F-87E1-CEC0BC7CDA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930400" y="1782763"/>
            <a:ext cx="9812338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reeform 4">
            <a:extLst>
              <a:ext uri="{FF2B5EF4-FFF2-40B4-BE49-F238E27FC236}">
                <a16:creationId xmlns:a16="http://schemas.microsoft.com/office/drawing/2014/main" id="{A0BB0559-075B-4023-B635-853BA8E75808}"/>
              </a:ext>
            </a:extLst>
          </p:cNvPr>
          <p:cNvSpPr>
            <a:spLocks/>
          </p:cNvSpPr>
          <p:nvPr/>
        </p:nvSpPr>
        <p:spPr bwMode="gray">
          <a:xfrm>
            <a:off x="757238" y="-9525"/>
            <a:ext cx="2379662" cy="6875463"/>
          </a:xfrm>
          <a:custGeom>
            <a:avLst/>
            <a:gdLst>
              <a:gd name="T0" fmla="*/ 0 w 1124"/>
              <a:gd name="T1" fmla="*/ 0 h 4343"/>
              <a:gd name="T2" fmla="*/ 2147483646 w 1124"/>
              <a:gd name="T3" fmla="*/ 2147483646 h 4343"/>
              <a:gd name="T4" fmla="*/ 2147483646 w 1124"/>
              <a:gd name="T5" fmla="*/ 2147483646 h 4343"/>
              <a:gd name="T6" fmla="*/ 2147483646 w 1124"/>
              <a:gd name="T7" fmla="*/ 2147483646 h 4343"/>
              <a:gd name="T8" fmla="*/ 2147483646 w 1124"/>
              <a:gd name="T9" fmla="*/ 2147483646 h 4343"/>
              <a:gd name="T10" fmla="*/ 2147483646 w 1124"/>
              <a:gd name="T11" fmla="*/ 2147483646 h 4343"/>
              <a:gd name="T12" fmla="*/ 2147483646 w 1124"/>
              <a:gd name="T13" fmla="*/ 2147483646 h 4343"/>
              <a:gd name="T14" fmla="*/ 2147483646 w 1124"/>
              <a:gd name="T15" fmla="*/ 2147483646 h 4343"/>
              <a:gd name="T16" fmla="*/ 0 w 1124"/>
              <a:gd name="T17" fmla="*/ 0 h 434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124" h="4343">
                <a:moveTo>
                  <a:pt x="0" y="0"/>
                </a:moveTo>
                <a:lnTo>
                  <a:pt x="490" y="2"/>
                </a:lnTo>
                <a:lnTo>
                  <a:pt x="1124" y="1373"/>
                </a:lnTo>
                <a:lnTo>
                  <a:pt x="1124" y="2036"/>
                </a:lnTo>
                <a:lnTo>
                  <a:pt x="889" y="4343"/>
                </a:lnTo>
                <a:lnTo>
                  <a:pt x="526" y="4343"/>
                </a:lnTo>
                <a:lnTo>
                  <a:pt x="1079" y="2031"/>
                </a:lnTo>
                <a:lnTo>
                  <a:pt x="1079" y="138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947B325B-B462-4F12-8F6C-149AC8289EDD}"/>
              </a:ext>
            </a:extLst>
          </p:cNvPr>
          <p:cNvSpPr>
            <a:spLocks/>
          </p:cNvSpPr>
          <p:nvPr/>
        </p:nvSpPr>
        <p:spPr bwMode="gray">
          <a:xfrm>
            <a:off x="-17463" y="-9525"/>
            <a:ext cx="3190876" cy="6880225"/>
          </a:xfrm>
          <a:custGeom>
            <a:avLst/>
            <a:gdLst>
              <a:gd name="T0" fmla="*/ 2147483646 w 1507"/>
              <a:gd name="T1" fmla="*/ 0 h 4334"/>
              <a:gd name="T2" fmla="*/ 2147483646 w 1507"/>
              <a:gd name="T3" fmla="*/ 2147483646 h 4334"/>
              <a:gd name="T4" fmla="*/ 2147483646 w 1507"/>
              <a:gd name="T5" fmla="*/ 2147483646 h 4334"/>
              <a:gd name="T6" fmla="*/ 2147483646 w 1507"/>
              <a:gd name="T7" fmla="*/ 2147483646 h 4334"/>
              <a:gd name="T8" fmla="*/ 2147483646 w 1507"/>
              <a:gd name="T9" fmla="*/ 2147483646 h 4334"/>
              <a:gd name="T10" fmla="*/ 2147483646 w 1507"/>
              <a:gd name="T11" fmla="*/ 2147483646 h 4334"/>
              <a:gd name="T12" fmla="*/ 2147483646 w 1507"/>
              <a:gd name="T13" fmla="*/ 2147483646 h 4334"/>
              <a:gd name="T14" fmla="*/ 2147483646 w 1507"/>
              <a:gd name="T15" fmla="*/ 2147483646 h 4334"/>
              <a:gd name="T16" fmla="*/ 2147483646 w 1507"/>
              <a:gd name="T17" fmla="*/ 2147483646 h 4334"/>
              <a:gd name="T18" fmla="*/ 0 w 1507"/>
              <a:gd name="T19" fmla="*/ 2147483646 h 4334"/>
              <a:gd name="T20" fmla="*/ 2147483646 w 1507"/>
              <a:gd name="T21" fmla="*/ 0 h 433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507" h="4334">
                <a:moveTo>
                  <a:pt x="181" y="0"/>
                </a:moveTo>
                <a:lnTo>
                  <a:pt x="1507" y="1379"/>
                </a:lnTo>
                <a:lnTo>
                  <a:pt x="1507" y="2036"/>
                </a:lnTo>
                <a:lnTo>
                  <a:pt x="727" y="4334"/>
                </a:lnTo>
                <a:lnTo>
                  <a:pt x="2" y="4334"/>
                </a:lnTo>
                <a:lnTo>
                  <a:pt x="2" y="4162"/>
                </a:lnTo>
                <a:lnTo>
                  <a:pt x="1441" y="1936"/>
                </a:lnTo>
                <a:lnTo>
                  <a:pt x="1441" y="1447"/>
                </a:lnTo>
                <a:lnTo>
                  <a:pt x="8" y="434"/>
                </a:lnTo>
                <a:lnTo>
                  <a:pt x="0" y="6"/>
                </a:lnTo>
                <a:lnTo>
                  <a:pt x="18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7F8EE3EA-BD09-4381-81FC-D4A1340DE587}"/>
              </a:ext>
            </a:extLst>
          </p:cNvPr>
          <p:cNvSpPr>
            <a:spLocks/>
          </p:cNvSpPr>
          <p:nvPr/>
        </p:nvSpPr>
        <p:spPr bwMode="gray">
          <a:xfrm>
            <a:off x="3409950" y="0"/>
            <a:ext cx="4030663" cy="6858000"/>
          </a:xfrm>
          <a:custGeom>
            <a:avLst/>
            <a:gdLst>
              <a:gd name="T0" fmla="*/ 2147483646 w 1904"/>
              <a:gd name="T1" fmla="*/ 0 h 4354"/>
              <a:gd name="T2" fmla="*/ 2147483646 w 1904"/>
              <a:gd name="T3" fmla="*/ 0 h 4354"/>
              <a:gd name="T4" fmla="*/ 0 w 1904"/>
              <a:gd name="T5" fmla="*/ 2147483646 h 4354"/>
              <a:gd name="T6" fmla="*/ 0 w 1904"/>
              <a:gd name="T7" fmla="*/ 2147483646 h 4354"/>
              <a:gd name="T8" fmla="*/ 2147483646 w 1904"/>
              <a:gd name="T9" fmla="*/ 2147483646 h 4354"/>
              <a:gd name="T10" fmla="*/ 2147483646 w 1904"/>
              <a:gd name="T11" fmla="*/ 2147483646 h 4354"/>
              <a:gd name="T12" fmla="*/ 2147483646 w 1904"/>
              <a:gd name="T13" fmla="*/ 2147483646 h 4354"/>
              <a:gd name="T14" fmla="*/ 2147483646 w 1904"/>
              <a:gd name="T15" fmla="*/ 2147483646 h 4354"/>
              <a:gd name="T16" fmla="*/ 2147483646 w 1904"/>
              <a:gd name="T17" fmla="*/ 0 h 435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04" h="4354">
                <a:moveTo>
                  <a:pt x="1904" y="0"/>
                </a:moveTo>
                <a:lnTo>
                  <a:pt x="1178" y="0"/>
                </a:lnTo>
                <a:lnTo>
                  <a:pt x="0" y="1342"/>
                </a:lnTo>
                <a:lnTo>
                  <a:pt x="0" y="1950"/>
                </a:lnTo>
                <a:lnTo>
                  <a:pt x="498" y="4354"/>
                </a:lnTo>
                <a:lnTo>
                  <a:pt x="1088" y="4354"/>
                </a:lnTo>
                <a:lnTo>
                  <a:pt x="44" y="1985"/>
                </a:lnTo>
                <a:lnTo>
                  <a:pt x="44" y="1361"/>
                </a:lnTo>
                <a:lnTo>
                  <a:pt x="1904" y="0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6207EEDA-8568-4607-A643-C3869C1DEA1B}"/>
              </a:ext>
            </a:extLst>
          </p:cNvPr>
          <p:cNvSpPr>
            <a:spLocks/>
          </p:cNvSpPr>
          <p:nvPr/>
        </p:nvSpPr>
        <p:spPr bwMode="gray">
          <a:xfrm>
            <a:off x="3944938" y="-14288"/>
            <a:ext cx="3616325" cy="1887538"/>
          </a:xfrm>
          <a:custGeom>
            <a:avLst/>
            <a:gdLst>
              <a:gd name="T0" fmla="*/ 2147483646 w 1708"/>
              <a:gd name="T1" fmla="*/ 2147483646 h 1189"/>
              <a:gd name="T2" fmla="*/ 2147483646 w 1708"/>
              <a:gd name="T3" fmla="*/ 0 h 1189"/>
              <a:gd name="T4" fmla="*/ 0 w 1708"/>
              <a:gd name="T5" fmla="*/ 2147483646 h 1189"/>
              <a:gd name="T6" fmla="*/ 2147483646 w 1708"/>
              <a:gd name="T7" fmla="*/ 2147483646 h 11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708" h="1189">
                <a:moveTo>
                  <a:pt x="1708" y="1"/>
                </a:moveTo>
                <a:lnTo>
                  <a:pt x="1379" y="0"/>
                </a:lnTo>
                <a:lnTo>
                  <a:pt x="0" y="1189"/>
                </a:lnTo>
                <a:lnTo>
                  <a:pt x="1708" y="1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BC850A74-719A-4CDF-AE83-5C650B075ECB}"/>
              </a:ext>
            </a:extLst>
          </p:cNvPr>
          <p:cNvSpPr>
            <a:spLocks/>
          </p:cNvSpPr>
          <p:nvPr/>
        </p:nvSpPr>
        <p:spPr bwMode="gray">
          <a:xfrm>
            <a:off x="3332163" y="-9525"/>
            <a:ext cx="8140700" cy="6867525"/>
          </a:xfrm>
          <a:custGeom>
            <a:avLst/>
            <a:gdLst>
              <a:gd name="T0" fmla="*/ 2147483646 w 3846"/>
              <a:gd name="T1" fmla="*/ 0 h 4354"/>
              <a:gd name="T2" fmla="*/ 2147483646 w 3846"/>
              <a:gd name="T3" fmla="*/ 0 h 4354"/>
              <a:gd name="T4" fmla="*/ 0 w 3846"/>
              <a:gd name="T5" fmla="*/ 2147483646 h 4354"/>
              <a:gd name="T6" fmla="*/ 0 w 3846"/>
              <a:gd name="T7" fmla="*/ 2147483646 h 4354"/>
              <a:gd name="T8" fmla="*/ 2147483646 w 3846"/>
              <a:gd name="T9" fmla="*/ 2147483646 h 4354"/>
              <a:gd name="T10" fmla="*/ 2147483646 w 3846"/>
              <a:gd name="T11" fmla="*/ 2147483646 h 4354"/>
              <a:gd name="T12" fmla="*/ 2147483646 w 3846"/>
              <a:gd name="T13" fmla="*/ 2147483646 h 4354"/>
              <a:gd name="T14" fmla="*/ 2147483646 w 3846"/>
              <a:gd name="T15" fmla="*/ 2147483646 h 4354"/>
              <a:gd name="T16" fmla="*/ 2147483646 w 3846"/>
              <a:gd name="T17" fmla="*/ 0 h 4354"/>
              <a:gd name="T18" fmla="*/ 2147483646 w 3846"/>
              <a:gd name="T19" fmla="*/ 0 h 43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846" h="4354">
                <a:moveTo>
                  <a:pt x="3665" y="0"/>
                </a:moveTo>
                <a:lnTo>
                  <a:pt x="2122" y="0"/>
                </a:lnTo>
                <a:lnTo>
                  <a:pt x="0" y="1339"/>
                </a:lnTo>
                <a:lnTo>
                  <a:pt x="0" y="1950"/>
                </a:lnTo>
                <a:lnTo>
                  <a:pt x="1215" y="4354"/>
                </a:lnTo>
                <a:lnTo>
                  <a:pt x="1941" y="4354"/>
                </a:lnTo>
                <a:lnTo>
                  <a:pt x="72" y="1877"/>
                </a:lnTo>
                <a:lnTo>
                  <a:pt x="72" y="1361"/>
                </a:lnTo>
                <a:lnTo>
                  <a:pt x="3846" y="0"/>
                </a:lnTo>
                <a:lnTo>
                  <a:pt x="2122" y="0"/>
                </a:lnTo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EEC9A6E6-7D93-4CCB-8D83-B883F1A63536}"/>
              </a:ext>
            </a:extLst>
          </p:cNvPr>
          <p:cNvSpPr>
            <a:spLocks/>
          </p:cNvSpPr>
          <p:nvPr/>
        </p:nvSpPr>
        <p:spPr bwMode="gray">
          <a:xfrm>
            <a:off x="-12700" y="185738"/>
            <a:ext cx="2995613" cy="5984875"/>
          </a:xfrm>
          <a:custGeom>
            <a:avLst/>
            <a:gdLst>
              <a:gd name="T0" fmla="*/ 0 w 1415"/>
              <a:gd name="T1" fmla="*/ 0 h 3770"/>
              <a:gd name="T2" fmla="*/ 2147483646 w 1415"/>
              <a:gd name="T3" fmla="*/ 2147483646 h 3770"/>
              <a:gd name="T4" fmla="*/ 2147483646 w 1415"/>
              <a:gd name="T5" fmla="*/ 2147483646 h 3770"/>
              <a:gd name="T6" fmla="*/ 0 w 1415"/>
              <a:gd name="T7" fmla="*/ 2147483646 h 3770"/>
              <a:gd name="T8" fmla="*/ 0 w 1415"/>
              <a:gd name="T9" fmla="*/ 2147483646 h 3770"/>
              <a:gd name="T10" fmla="*/ 2147483646 w 1415"/>
              <a:gd name="T11" fmla="*/ 2147483646 h 3770"/>
              <a:gd name="T12" fmla="*/ 2147483646 w 1415"/>
              <a:gd name="T13" fmla="*/ 2147483646 h 3770"/>
              <a:gd name="T14" fmla="*/ 2147483646 w 1415"/>
              <a:gd name="T15" fmla="*/ 2147483646 h 3770"/>
              <a:gd name="T16" fmla="*/ 0 w 1415"/>
              <a:gd name="T17" fmla="*/ 0 h 377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415" h="3770">
                <a:moveTo>
                  <a:pt x="0" y="0"/>
                </a:moveTo>
                <a:lnTo>
                  <a:pt x="1415" y="1197"/>
                </a:lnTo>
                <a:lnTo>
                  <a:pt x="1415" y="1862"/>
                </a:lnTo>
                <a:lnTo>
                  <a:pt x="0" y="3770"/>
                </a:lnTo>
                <a:lnTo>
                  <a:pt x="0" y="3272"/>
                </a:lnTo>
                <a:lnTo>
                  <a:pt x="1376" y="1801"/>
                </a:lnTo>
                <a:lnTo>
                  <a:pt x="1376" y="1272"/>
                </a:lnTo>
                <a:lnTo>
                  <a:pt x="6" y="9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29C1A52D-108F-441E-A71F-7EABF8529234}"/>
              </a:ext>
            </a:extLst>
          </p:cNvPr>
          <p:cNvSpPr>
            <a:spLocks/>
          </p:cNvSpPr>
          <p:nvPr/>
        </p:nvSpPr>
        <p:spPr bwMode="gray">
          <a:xfrm>
            <a:off x="3478213" y="642938"/>
            <a:ext cx="8720137" cy="6215062"/>
          </a:xfrm>
          <a:custGeom>
            <a:avLst/>
            <a:gdLst>
              <a:gd name="T0" fmla="*/ 2147483646 w 4120"/>
              <a:gd name="T1" fmla="*/ 0 h 3915"/>
              <a:gd name="T2" fmla="*/ 2147483646 w 4120"/>
              <a:gd name="T3" fmla="*/ 2147483646 h 3915"/>
              <a:gd name="T4" fmla="*/ 2147483646 w 4120"/>
              <a:gd name="T5" fmla="*/ 2147483646 h 3915"/>
              <a:gd name="T6" fmla="*/ 2147483646 w 4120"/>
              <a:gd name="T7" fmla="*/ 2147483646 h 3915"/>
              <a:gd name="T8" fmla="*/ 2147483646 w 4120"/>
              <a:gd name="T9" fmla="*/ 2147483646 h 3915"/>
              <a:gd name="T10" fmla="*/ 2147483646 w 4120"/>
              <a:gd name="T11" fmla="*/ 2147483646 h 3915"/>
              <a:gd name="T12" fmla="*/ 0 w 4120"/>
              <a:gd name="T13" fmla="*/ 2147483646 h 3915"/>
              <a:gd name="T14" fmla="*/ 0 w 4120"/>
              <a:gd name="T15" fmla="*/ 2147483646 h 3915"/>
              <a:gd name="T16" fmla="*/ 2147483646 w 4120"/>
              <a:gd name="T17" fmla="*/ 0 h 391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120" h="3915">
                <a:moveTo>
                  <a:pt x="4115" y="0"/>
                </a:moveTo>
                <a:lnTo>
                  <a:pt x="4120" y="500"/>
                </a:lnTo>
                <a:lnTo>
                  <a:pt x="61" y="1059"/>
                </a:lnTo>
                <a:lnTo>
                  <a:pt x="61" y="1466"/>
                </a:lnTo>
                <a:lnTo>
                  <a:pt x="2419" y="3915"/>
                </a:lnTo>
                <a:lnTo>
                  <a:pt x="1830" y="3915"/>
                </a:lnTo>
                <a:lnTo>
                  <a:pt x="0" y="1449"/>
                </a:lnTo>
                <a:lnTo>
                  <a:pt x="0" y="967"/>
                </a:lnTo>
                <a:lnTo>
                  <a:pt x="411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1BC28D66-F910-408D-A803-0E84D0F4687B}"/>
              </a:ext>
            </a:extLst>
          </p:cNvPr>
          <p:cNvSpPr>
            <a:spLocks/>
          </p:cNvSpPr>
          <p:nvPr/>
        </p:nvSpPr>
        <p:spPr bwMode="gray">
          <a:xfrm>
            <a:off x="3448050" y="-17463"/>
            <a:ext cx="8743950" cy="6875463"/>
          </a:xfrm>
          <a:custGeom>
            <a:avLst/>
            <a:gdLst>
              <a:gd name="T0" fmla="*/ 2147483646 w 4131"/>
              <a:gd name="T1" fmla="*/ 0 h 4348"/>
              <a:gd name="T2" fmla="*/ 2147483646 w 4131"/>
              <a:gd name="T3" fmla="*/ 2147483646 h 4348"/>
              <a:gd name="T4" fmla="*/ 2147483646 w 4131"/>
              <a:gd name="T5" fmla="*/ 2147483646 h 4348"/>
              <a:gd name="T6" fmla="*/ 2147483646 w 4131"/>
              <a:gd name="T7" fmla="*/ 2147483646 h 4348"/>
              <a:gd name="T8" fmla="*/ 2147483646 w 4131"/>
              <a:gd name="T9" fmla="*/ 2147483646 h 4348"/>
              <a:gd name="T10" fmla="*/ 2147483646 w 4131"/>
              <a:gd name="T11" fmla="*/ 2147483646 h 4348"/>
              <a:gd name="T12" fmla="*/ 0 w 4131"/>
              <a:gd name="T13" fmla="*/ 2147483646 h 4348"/>
              <a:gd name="T14" fmla="*/ 0 w 4131"/>
              <a:gd name="T15" fmla="*/ 2147483646 h 4348"/>
              <a:gd name="T16" fmla="*/ 2147483646 w 4131"/>
              <a:gd name="T17" fmla="*/ 0 h 4348"/>
              <a:gd name="T18" fmla="*/ 2147483646 w 4131"/>
              <a:gd name="T19" fmla="*/ 0 h 434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131" h="4348">
                <a:moveTo>
                  <a:pt x="4131" y="0"/>
                </a:moveTo>
                <a:lnTo>
                  <a:pt x="4126" y="494"/>
                </a:lnTo>
                <a:lnTo>
                  <a:pt x="55" y="1404"/>
                </a:lnTo>
                <a:lnTo>
                  <a:pt x="55" y="1853"/>
                </a:lnTo>
                <a:lnTo>
                  <a:pt x="3156" y="4348"/>
                </a:lnTo>
                <a:lnTo>
                  <a:pt x="2067" y="4348"/>
                </a:lnTo>
                <a:lnTo>
                  <a:pt x="0" y="1882"/>
                </a:lnTo>
                <a:lnTo>
                  <a:pt x="0" y="1355"/>
                </a:lnTo>
                <a:lnTo>
                  <a:pt x="3615" y="0"/>
                </a:lnTo>
                <a:lnTo>
                  <a:pt x="413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1C854795-A689-4F07-8AED-692D254DACB7}"/>
              </a:ext>
            </a:extLst>
          </p:cNvPr>
          <p:cNvSpPr>
            <a:spLocks/>
          </p:cNvSpPr>
          <p:nvPr/>
        </p:nvSpPr>
        <p:spPr bwMode="gray">
          <a:xfrm>
            <a:off x="3695700" y="-26988"/>
            <a:ext cx="7681913" cy="2087563"/>
          </a:xfrm>
          <a:custGeom>
            <a:avLst/>
            <a:gdLst>
              <a:gd name="T0" fmla="*/ 0 w 3629"/>
              <a:gd name="T1" fmla="*/ 2147483646 h 1315"/>
              <a:gd name="T2" fmla="*/ 2147483646 w 3629"/>
              <a:gd name="T3" fmla="*/ 0 h 1315"/>
              <a:gd name="T4" fmla="*/ 2147483646 w 3629"/>
              <a:gd name="T5" fmla="*/ 0 h 1315"/>
              <a:gd name="T6" fmla="*/ 0 w 3629"/>
              <a:gd name="T7" fmla="*/ 2147483646 h 131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629" h="1315">
                <a:moveTo>
                  <a:pt x="0" y="1315"/>
                </a:moveTo>
                <a:lnTo>
                  <a:pt x="2858" y="0"/>
                </a:lnTo>
                <a:lnTo>
                  <a:pt x="3629" y="0"/>
                </a:lnTo>
                <a:lnTo>
                  <a:pt x="0" y="1315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2963EA39-5DA6-42E7-8839-95A564E64D6B}"/>
              </a:ext>
            </a:extLst>
          </p:cNvPr>
          <p:cNvSpPr>
            <a:spLocks/>
          </p:cNvSpPr>
          <p:nvPr/>
        </p:nvSpPr>
        <p:spPr bwMode="gray">
          <a:xfrm>
            <a:off x="3408363" y="2924175"/>
            <a:ext cx="4511675" cy="3944938"/>
          </a:xfrm>
          <a:custGeom>
            <a:avLst/>
            <a:gdLst>
              <a:gd name="T0" fmla="*/ 0 w 2132"/>
              <a:gd name="T1" fmla="*/ 0 h 2495"/>
              <a:gd name="T2" fmla="*/ 2147483646 w 2132"/>
              <a:gd name="T3" fmla="*/ 2147483646 h 2495"/>
              <a:gd name="T4" fmla="*/ 2147483646 w 2132"/>
              <a:gd name="T5" fmla="*/ 2147483646 h 2495"/>
              <a:gd name="T6" fmla="*/ 0 w 2132"/>
              <a:gd name="T7" fmla="*/ 0 h 249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32" h="2495">
                <a:moveTo>
                  <a:pt x="0" y="0"/>
                </a:moveTo>
                <a:lnTo>
                  <a:pt x="2132" y="2495"/>
                </a:lnTo>
                <a:lnTo>
                  <a:pt x="1814" y="2495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262F8C3A-F2A5-4DCF-98FA-A3E569089AB1}"/>
              </a:ext>
            </a:extLst>
          </p:cNvPr>
          <p:cNvSpPr>
            <a:spLocks/>
          </p:cNvSpPr>
          <p:nvPr/>
        </p:nvSpPr>
        <p:spPr bwMode="gray">
          <a:xfrm>
            <a:off x="-25400" y="180975"/>
            <a:ext cx="3016250" cy="1914525"/>
          </a:xfrm>
          <a:custGeom>
            <a:avLst/>
            <a:gdLst>
              <a:gd name="T0" fmla="*/ 2147483646 w 1425"/>
              <a:gd name="T1" fmla="*/ 2147483646 h 1206"/>
              <a:gd name="T2" fmla="*/ 0 w 1425"/>
              <a:gd name="T3" fmla="*/ 0 h 1206"/>
              <a:gd name="T4" fmla="*/ 0 w 1425"/>
              <a:gd name="T5" fmla="*/ 2147483646 h 1206"/>
              <a:gd name="T6" fmla="*/ 2147483646 w 1425"/>
              <a:gd name="T7" fmla="*/ 2147483646 h 120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25" h="1206">
                <a:moveTo>
                  <a:pt x="1425" y="1206"/>
                </a:moveTo>
                <a:lnTo>
                  <a:pt x="0" y="0"/>
                </a:lnTo>
                <a:lnTo>
                  <a:pt x="0" y="186"/>
                </a:lnTo>
                <a:lnTo>
                  <a:pt x="1425" y="1206"/>
                </a:lnTo>
                <a:close/>
              </a:path>
            </a:pathLst>
          </a:custGeom>
          <a:solidFill>
            <a:srgbClr val="333333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A54C512D-68DF-4D4F-83F2-8B3AED56263E}"/>
              </a:ext>
            </a:extLst>
          </p:cNvPr>
          <p:cNvSpPr>
            <a:spLocks/>
          </p:cNvSpPr>
          <p:nvPr/>
        </p:nvSpPr>
        <p:spPr bwMode="gray">
          <a:xfrm>
            <a:off x="-17463" y="3105150"/>
            <a:ext cx="3103563" cy="3762375"/>
          </a:xfrm>
          <a:custGeom>
            <a:avLst/>
            <a:gdLst>
              <a:gd name="T0" fmla="*/ 0 w 1466"/>
              <a:gd name="T1" fmla="*/ 2147483646 h 2370"/>
              <a:gd name="T2" fmla="*/ 2147483646 w 1466"/>
              <a:gd name="T3" fmla="*/ 0 h 2370"/>
              <a:gd name="T4" fmla="*/ 2147483646 w 1466"/>
              <a:gd name="T5" fmla="*/ 2147483646 h 2370"/>
              <a:gd name="T6" fmla="*/ 2147483646 w 1466"/>
              <a:gd name="T7" fmla="*/ 2147483646 h 2370"/>
              <a:gd name="T8" fmla="*/ 0 w 1466"/>
              <a:gd name="T9" fmla="*/ 2147483646 h 23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66" h="2370">
                <a:moveTo>
                  <a:pt x="0" y="2248"/>
                </a:moveTo>
                <a:lnTo>
                  <a:pt x="1466" y="0"/>
                </a:lnTo>
                <a:lnTo>
                  <a:pt x="194" y="2370"/>
                </a:lnTo>
                <a:lnTo>
                  <a:pt x="4" y="2364"/>
                </a:lnTo>
                <a:lnTo>
                  <a:pt x="0" y="2248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2E296A34-0CD9-4923-8ECB-77234BEF94BD}"/>
              </a:ext>
            </a:extLst>
          </p:cNvPr>
          <p:cNvSpPr>
            <a:spLocks/>
          </p:cNvSpPr>
          <p:nvPr/>
        </p:nvSpPr>
        <p:spPr bwMode="gray">
          <a:xfrm>
            <a:off x="-12700" y="1403350"/>
            <a:ext cx="3090863" cy="5265738"/>
          </a:xfrm>
          <a:custGeom>
            <a:avLst/>
            <a:gdLst>
              <a:gd name="T0" fmla="*/ 2147483646 w 1460"/>
              <a:gd name="T1" fmla="*/ 0 h 3317"/>
              <a:gd name="T2" fmla="*/ 2147483646 w 1460"/>
              <a:gd name="T3" fmla="*/ 2147483646 h 3317"/>
              <a:gd name="T4" fmla="*/ 2147483646 w 1460"/>
              <a:gd name="T5" fmla="*/ 2147483646 h 3317"/>
              <a:gd name="T6" fmla="*/ 2147483646 w 1460"/>
              <a:gd name="T7" fmla="*/ 2147483646 h 3317"/>
              <a:gd name="T8" fmla="*/ 0 w 1460"/>
              <a:gd name="T9" fmla="*/ 2147483646 h 3317"/>
              <a:gd name="T10" fmla="*/ 0 w 1460"/>
              <a:gd name="T11" fmla="*/ 2147483646 h 3317"/>
              <a:gd name="T12" fmla="*/ 2147483646 w 1460"/>
              <a:gd name="T13" fmla="*/ 2147483646 h 3317"/>
              <a:gd name="T14" fmla="*/ 2147483646 w 1460"/>
              <a:gd name="T15" fmla="*/ 2147483646 h 3317"/>
              <a:gd name="T16" fmla="*/ 2147483646 w 1460"/>
              <a:gd name="T17" fmla="*/ 0 h 331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460" h="3317">
                <a:moveTo>
                  <a:pt x="6" y="0"/>
                </a:moveTo>
                <a:lnTo>
                  <a:pt x="6" y="643"/>
                </a:lnTo>
                <a:lnTo>
                  <a:pt x="1410" y="564"/>
                </a:lnTo>
                <a:lnTo>
                  <a:pt x="1410" y="1049"/>
                </a:lnTo>
                <a:lnTo>
                  <a:pt x="0" y="2852"/>
                </a:lnTo>
                <a:lnTo>
                  <a:pt x="0" y="3317"/>
                </a:lnTo>
                <a:lnTo>
                  <a:pt x="1460" y="1062"/>
                </a:lnTo>
                <a:lnTo>
                  <a:pt x="1460" y="505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9" name="Group 17">
            <a:extLst>
              <a:ext uri="{FF2B5EF4-FFF2-40B4-BE49-F238E27FC236}">
                <a16:creationId xmlns:a16="http://schemas.microsoft.com/office/drawing/2014/main" id="{6937ECEA-2DCC-4E2B-93B6-A54B2EB6FE17}"/>
              </a:ext>
            </a:extLst>
          </p:cNvPr>
          <p:cNvGrpSpPr>
            <a:grpSpLocks/>
          </p:cNvGrpSpPr>
          <p:nvPr/>
        </p:nvGrpSpPr>
        <p:grpSpPr bwMode="auto">
          <a:xfrm>
            <a:off x="0" y="-19050"/>
            <a:ext cx="12204700" cy="6886575"/>
            <a:chOff x="0" y="0"/>
            <a:chExt cx="5760" cy="4326"/>
          </a:xfrm>
        </p:grpSpPr>
        <p:pic>
          <p:nvPicPr>
            <p:cNvPr id="20" name="Picture 18" descr="11">
              <a:extLst>
                <a:ext uri="{FF2B5EF4-FFF2-40B4-BE49-F238E27FC236}">
                  <a16:creationId xmlns:a16="http://schemas.microsoft.com/office/drawing/2014/main" id="{7C1E1D0E-F40C-48EA-AE0F-D25C0C6CBEB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0" y="0"/>
              <a:ext cx="5760" cy="4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8E5081BB-7F21-4A29-B10E-622291616122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212" y="462"/>
              <a:ext cx="5334" cy="342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</p:grpSp>
      <p:pic>
        <p:nvPicPr>
          <p:cNvPr id="22" name="Picture 20" descr="2">
            <a:extLst>
              <a:ext uri="{FF2B5EF4-FFF2-40B4-BE49-F238E27FC236}">
                <a16:creationId xmlns:a16="http://schemas.microsoft.com/office/drawing/2014/main" id="{CD1A6025-3039-45B2-A4FD-3D77EBECD5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5522913" y="4041775"/>
            <a:ext cx="554037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24">
            <a:extLst>
              <a:ext uri="{FF2B5EF4-FFF2-40B4-BE49-F238E27FC236}">
                <a16:creationId xmlns:a16="http://schemas.microsoft.com/office/drawing/2014/main" id="{5328756A-676B-401B-BEC2-07DF670B135C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10469563" y="5476875"/>
            <a:ext cx="1208087" cy="40005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en-US" altLang="ru-RU" sz="2000">
                <a:solidFill>
                  <a:srgbClr val="FF7F00"/>
                </a:solidFill>
                <a:latin typeface="Arial Black" pitchFamily="34" charset="0"/>
              </a:rPr>
              <a:t>L/O/G/O</a:t>
            </a:r>
          </a:p>
        </p:txBody>
      </p:sp>
      <p:sp>
        <p:nvSpPr>
          <p:cNvPr id="24" name="Text Box 25">
            <a:extLst>
              <a:ext uri="{FF2B5EF4-FFF2-40B4-BE49-F238E27FC236}">
                <a16:creationId xmlns:a16="http://schemas.microsoft.com/office/drawing/2014/main" id="{85900238-414E-44C4-9FA3-11388BC18178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9544050" y="5781675"/>
            <a:ext cx="2133600" cy="338138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en-US" altLang="ru-RU" sz="1600">
                <a:latin typeface="Times New Roman" pitchFamily="18" charset="0"/>
              </a:rPr>
              <a:t>www.themegallery.com</a:t>
            </a:r>
          </a:p>
        </p:txBody>
      </p:sp>
      <p:sp>
        <p:nvSpPr>
          <p:cNvPr id="25" name="Rectangle 28">
            <a:extLst>
              <a:ext uri="{FF2B5EF4-FFF2-40B4-BE49-F238E27FC236}">
                <a16:creationId xmlns:a16="http://schemas.microsoft.com/office/drawing/2014/main" id="{C1296B4C-DCDA-4DA3-A9E0-F813CF5F86F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5613" y="722313"/>
            <a:ext cx="11304587" cy="541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ru-RU" altLang="ru-RU"/>
          </a:p>
        </p:txBody>
      </p:sp>
      <p:sp>
        <p:nvSpPr>
          <p:cNvPr id="69654" name="Rectangle 22"/>
          <p:cNvSpPr>
            <a:spLocks noGrp="1" noChangeArrowheads="1"/>
          </p:cNvSpPr>
          <p:nvPr>
            <p:ph type="ctrTitle"/>
          </p:nvPr>
        </p:nvSpPr>
        <p:spPr>
          <a:xfrm>
            <a:off x="1314451" y="3787776"/>
            <a:ext cx="10363200" cy="8858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Образец заголовка</a:t>
            </a:r>
          </a:p>
        </p:txBody>
      </p:sp>
      <p:sp>
        <p:nvSpPr>
          <p:cNvPr id="69655" name="Rectangle 23"/>
          <p:cNvSpPr>
            <a:spLocks noGrp="1" noChangeArrowheads="1"/>
          </p:cNvSpPr>
          <p:nvPr>
            <p:ph type="subTitle" idx="1"/>
          </p:nvPr>
        </p:nvSpPr>
        <p:spPr>
          <a:xfrm>
            <a:off x="6172200" y="3505200"/>
            <a:ext cx="5505451" cy="457200"/>
          </a:xfrm>
        </p:spPr>
        <p:txBody>
          <a:bodyPr/>
          <a:lstStyle>
            <a:lvl1pPr marL="0" indent="0" algn="dist">
              <a:buFontTx/>
              <a:buNone/>
              <a:defRPr sz="2000" b="1">
                <a:solidFill>
                  <a:srgbClr val="777777"/>
                </a:solidFill>
              </a:defRPr>
            </a:lvl1pPr>
          </a:lstStyle>
          <a:p>
            <a:r>
              <a:rPr lang="en-US"/>
              <a:t>Образец подзаголовка</a:t>
            </a:r>
          </a:p>
        </p:txBody>
      </p:sp>
      <p:sp>
        <p:nvSpPr>
          <p:cNvPr id="26" name="Rectangle 21">
            <a:extLst>
              <a:ext uri="{FF2B5EF4-FFF2-40B4-BE49-F238E27FC236}">
                <a16:creationId xmlns:a16="http://schemas.microsoft.com/office/drawing/2014/main" id="{8D192E8E-6F4B-4390-848C-0D8370C510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D7178-F223-43B6-BF5D-ADB641D13510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01D0465-AF8D-4B79-A489-C37E0DCADB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D3A9FE0-C359-4146-AB50-C88643A630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1C728-F04C-4F80-8C6A-D9BC9F1AB22C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7982924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41AD8FD0-A97C-4944-894D-E286F9B09F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1A89D-1400-47BF-82CB-A2DBFDAB8977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CDCDE2AD-E570-44C0-B057-255C8E6CED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344F6838-5A3F-4C26-AD13-CE3E5E5EDB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DE5AE-9AFB-435B-ABC5-045ABF54FEAE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4821921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198439"/>
            <a:ext cx="2743200" cy="59277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98439"/>
            <a:ext cx="8026400" cy="59277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6C8447F0-CDF9-4C16-AF42-49BFB27007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F8698-53B1-453D-9A8C-2915871A9421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77618655-5488-4D5B-9970-D0DA980927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63718F8B-65B5-407E-9706-7DEA2F61F2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324FB-79CD-4CE9-BFAF-7267F1C6CCB3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7351085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AE396346-53C8-4637-AC17-C582BB02534A}"/>
              </a:ext>
            </a:extLst>
          </p:cNvPr>
          <p:cNvSpPr>
            <a:spLocks/>
          </p:cNvSpPr>
          <p:nvPr/>
        </p:nvSpPr>
        <p:spPr bwMode="gray">
          <a:xfrm>
            <a:off x="-12700" y="2997200"/>
            <a:ext cx="2940050" cy="2663825"/>
          </a:xfrm>
          <a:custGeom>
            <a:avLst/>
            <a:gdLst>
              <a:gd name="T0" fmla="*/ 0 w 1406"/>
              <a:gd name="T1" fmla="*/ 2147483646 h 1678"/>
              <a:gd name="T2" fmla="*/ 0 w 1406"/>
              <a:gd name="T3" fmla="*/ 2147483646 h 1678"/>
              <a:gd name="T4" fmla="*/ 2147483646 w 1406"/>
              <a:gd name="T5" fmla="*/ 0 h 1678"/>
              <a:gd name="T6" fmla="*/ 2147483646 w 1406"/>
              <a:gd name="T7" fmla="*/ 2147483646 h 1678"/>
              <a:gd name="T8" fmla="*/ 0 w 1406"/>
              <a:gd name="T9" fmla="*/ 2147483646 h 16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06" h="1678">
                <a:moveTo>
                  <a:pt x="0" y="1678"/>
                </a:moveTo>
                <a:lnTo>
                  <a:pt x="0" y="1134"/>
                </a:lnTo>
                <a:lnTo>
                  <a:pt x="1406" y="0"/>
                </a:lnTo>
                <a:lnTo>
                  <a:pt x="1406" y="91"/>
                </a:lnTo>
                <a:lnTo>
                  <a:pt x="0" y="1678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5" name="Picture 3" descr="9">
            <a:extLst>
              <a:ext uri="{FF2B5EF4-FFF2-40B4-BE49-F238E27FC236}">
                <a16:creationId xmlns:a16="http://schemas.microsoft.com/office/drawing/2014/main" id="{636C7B3F-5833-4B59-AF1A-BF2253214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930400" y="1782763"/>
            <a:ext cx="9812338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reeform 4">
            <a:extLst>
              <a:ext uri="{FF2B5EF4-FFF2-40B4-BE49-F238E27FC236}">
                <a16:creationId xmlns:a16="http://schemas.microsoft.com/office/drawing/2014/main" id="{EC5103C1-3513-4431-9375-3CA12F608EA8}"/>
              </a:ext>
            </a:extLst>
          </p:cNvPr>
          <p:cNvSpPr>
            <a:spLocks/>
          </p:cNvSpPr>
          <p:nvPr/>
        </p:nvSpPr>
        <p:spPr bwMode="gray">
          <a:xfrm>
            <a:off x="757238" y="-9525"/>
            <a:ext cx="2379662" cy="6875463"/>
          </a:xfrm>
          <a:custGeom>
            <a:avLst/>
            <a:gdLst>
              <a:gd name="T0" fmla="*/ 0 w 1124"/>
              <a:gd name="T1" fmla="*/ 0 h 4343"/>
              <a:gd name="T2" fmla="*/ 2147483646 w 1124"/>
              <a:gd name="T3" fmla="*/ 2147483646 h 4343"/>
              <a:gd name="T4" fmla="*/ 2147483646 w 1124"/>
              <a:gd name="T5" fmla="*/ 2147483646 h 4343"/>
              <a:gd name="T6" fmla="*/ 2147483646 w 1124"/>
              <a:gd name="T7" fmla="*/ 2147483646 h 4343"/>
              <a:gd name="T8" fmla="*/ 2147483646 w 1124"/>
              <a:gd name="T9" fmla="*/ 2147483646 h 4343"/>
              <a:gd name="T10" fmla="*/ 2147483646 w 1124"/>
              <a:gd name="T11" fmla="*/ 2147483646 h 4343"/>
              <a:gd name="T12" fmla="*/ 2147483646 w 1124"/>
              <a:gd name="T13" fmla="*/ 2147483646 h 4343"/>
              <a:gd name="T14" fmla="*/ 2147483646 w 1124"/>
              <a:gd name="T15" fmla="*/ 2147483646 h 4343"/>
              <a:gd name="T16" fmla="*/ 0 w 1124"/>
              <a:gd name="T17" fmla="*/ 0 h 434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124" h="4343">
                <a:moveTo>
                  <a:pt x="0" y="0"/>
                </a:moveTo>
                <a:lnTo>
                  <a:pt x="490" y="2"/>
                </a:lnTo>
                <a:lnTo>
                  <a:pt x="1124" y="1373"/>
                </a:lnTo>
                <a:lnTo>
                  <a:pt x="1124" y="2036"/>
                </a:lnTo>
                <a:lnTo>
                  <a:pt x="889" y="4343"/>
                </a:lnTo>
                <a:lnTo>
                  <a:pt x="526" y="4343"/>
                </a:lnTo>
                <a:lnTo>
                  <a:pt x="1079" y="2031"/>
                </a:lnTo>
                <a:lnTo>
                  <a:pt x="1079" y="138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880395D9-B951-40BC-B52D-627A4D667803}"/>
              </a:ext>
            </a:extLst>
          </p:cNvPr>
          <p:cNvSpPr>
            <a:spLocks/>
          </p:cNvSpPr>
          <p:nvPr/>
        </p:nvSpPr>
        <p:spPr bwMode="gray">
          <a:xfrm>
            <a:off x="-17463" y="-9525"/>
            <a:ext cx="3190876" cy="6880225"/>
          </a:xfrm>
          <a:custGeom>
            <a:avLst/>
            <a:gdLst>
              <a:gd name="T0" fmla="*/ 2147483646 w 1507"/>
              <a:gd name="T1" fmla="*/ 0 h 4334"/>
              <a:gd name="T2" fmla="*/ 2147483646 w 1507"/>
              <a:gd name="T3" fmla="*/ 2147483646 h 4334"/>
              <a:gd name="T4" fmla="*/ 2147483646 w 1507"/>
              <a:gd name="T5" fmla="*/ 2147483646 h 4334"/>
              <a:gd name="T6" fmla="*/ 2147483646 w 1507"/>
              <a:gd name="T7" fmla="*/ 2147483646 h 4334"/>
              <a:gd name="T8" fmla="*/ 2147483646 w 1507"/>
              <a:gd name="T9" fmla="*/ 2147483646 h 4334"/>
              <a:gd name="T10" fmla="*/ 2147483646 w 1507"/>
              <a:gd name="T11" fmla="*/ 2147483646 h 4334"/>
              <a:gd name="T12" fmla="*/ 2147483646 w 1507"/>
              <a:gd name="T13" fmla="*/ 2147483646 h 4334"/>
              <a:gd name="T14" fmla="*/ 2147483646 w 1507"/>
              <a:gd name="T15" fmla="*/ 2147483646 h 4334"/>
              <a:gd name="T16" fmla="*/ 2147483646 w 1507"/>
              <a:gd name="T17" fmla="*/ 2147483646 h 4334"/>
              <a:gd name="T18" fmla="*/ 0 w 1507"/>
              <a:gd name="T19" fmla="*/ 2147483646 h 4334"/>
              <a:gd name="T20" fmla="*/ 2147483646 w 1507"/>
              <a:gd name="T21" fmla="*/ 0 h 433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507" h="4334">
                <a:moveTo>
                  <a:pt x="181" y="0"/>
                </a:moveTo>
                <a:lnTo>
                  <a:pt x="1507" y="1379"/>
                </a:lnTo>
                <a:lnTo>
                  <a:pt x="1507" y="2036"/>
                </a:lnTo>
                <a:lnTo>
                  <a:pt x="727" y="4334"/>
                </a:lnTo>
                <a:lnTo>
                  <a:pt x="2" y="4334"/>
                </a:lnTo>
                <a:lnTo>
                  <a:pt x="2" y="4162"/>
                </a:lnTo>
                <a:lnTo>
                  <a:pt x="1441" y="1936"/>
                </a:lnTo>
                <a:lnTo>
                  <a:pt x="1441" y="1447"/>
                </a:lnTo>
                <a:lnTo>
                  <a:pt x="8" y="434"/>
                </a:lnTo>
                <a:lnTo>
                  <a:pt x="0" y="6"/>
                </a:lnTo>
                <a:lnTo>
                  <a:pt x="18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543EA3E1-2D2B-45ED-AA9C-A93EEB9ACD65}"/>
              </a:ext>
            </a:extLst>
          </p:cNvPr>
          <p:cNvSpPr>
            <a:spLocks/>
          </p:cNvSpPr>
          <p:nvPr/>
        </p:nvSpPr>
        <p:spPr bwMode="gray">
          <a:xfrm>
            <a:off x="3409950" y="0"/>
            <a:ext cx="4030663" cy="6858000"/>
          </a:xfrm>
          <a:custGeom>
            <a:avLst/>
            <a:gdLst>
              <a:gd name="T0" fmla="*/ 2147483646 w 1904"/>
              <a:gd name="T1" fmla="*/ 0 h 4354"/>
              <a:gd name="T2" fmla="*/ 2147483646 w 1904"/>
              <a:gd name="T3" fmla="*/ 0 h 4354"/>
              <a:gd name="T4" fmla="*/ 0 w 1904"/>
              <a:gd name="T5" fmla="*/ 2147483646 h 4354"/>
              <a:gd name="T6" fmla="*/ 0 w 1904"/>
              <a:gd name="T7" fmla="*/ 2147483646 h 4354"/>
              <a:gd name="T8" fmla="*/ 2147483646 w 1904"/>
              <a:gd name="T9" fmla="*/ 2147483646 h 4354"/>
              <a:gd name="T10" fmla="*/ 2147483646 w 1904"/>
              <a:gd name="T11" fmla="*/ 2147483646 h 4354"/>
              <a:gd name="T12" fmla="*/ 2147483646 w 1904"/>
              <a:gd name="T13" fmla="*/ 2147483646 h 4354"/>
              <a:gd name="T14" fmla="*/ 2147483646 w 1904"/>
              <a:gd name="T15" fmla="*/ 2147483646 h 4354"/>
              <a:gd name="T16" fmla="*/ 2147483646 w 1904"/>
              <a:gd name="T17" fmla="*/ 0 h 435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04" h="4354">
                <a:moveTo>
                  <a:pt x="1904" y="0"/>
                </a:moveTo>
                <a:lnTo>
                  <a:pt x="1178" y="0"/>
                </a:lnTo>
                <a:lnTo>
                  <a:pt x="0" y="1342"/>
                </a:lnTo>
                <a:lnTo>
                  <a:pt x="0" y="1950"/>
                </a:lnTo>
                <a:lnTo>
                  <a:pt x="498" y="4354"/>
                </a:lnTo>
                <a:lnTo>
                  <a:pt x="1088" y="4354"/>
                </a:lnTo>
                <a:lnTo>
                  <a:pt x="44" y="1985"/>
                </a:lnTo>
                <a:lnTo>
                  <a:pt x="44" y="1361"/>
                </a:lnTo>
                <a:lnTo>
                  <a:pt x="1904" y="0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A2487AF0-61C0-4E57-B327-41AD34640ABD}"/>
              </a:ext>
            </a:extLst>
          </p:cNvPr>
          <p:cNvSpPr>
            <a:spLocks/>
          </p:cNvSpPr>
          <p:nvPr/>
        </p:nvSpPr>
        <p:spPr bwMode="gray">
          <a:xfrm>
            <a:off x="3944938" y="-14288"/>
            <a:ext cx="3616325" cy="1887538"/>
          </a:xfrm>
          <a:custGeom>
            <a:avLst/>
            <a:gdLst>
              <a:gd name="T0" fmla="*/ 2147483646 w 1708"/>
              <a:gd name="T1" fmla="*/ 2147483646 h 1189"/>
              <a:gd name="T2" fmla="*/ 2147483646 w 1708"/>
              <a:gd name="T3" fmla="*/ 0 h 1189"/>
              <a:gd name="T4" fmla="*/ 0 w 1708"/>
              <a:gd name="T5" fmla="*/ 2147483646 h 1189"/>
              <a:gd name="T6" fmla="*/ 2147483646 w 1708"/>
              <a:gd name="T7" fmla="*/ 2147483646 h 11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708" h="1189">
                <a:moveTo>
                  <a:pt x="1708" y="1"/>
                </a:moveTo>
                <a:lnTo>
                  <a:pt x="1379" y="0"/>
                </a:lnTo>
                <a:lnTo>
                  <a:pt x="0" y="1189"/>
                </a:lnTo>
                <a:lnTo>
                  <a:pt x="1708" y="1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CC98B9C2-4D6B-44B3-AF0E-0808DEF5C3C1}"/>
              </a:ext>
            </a:extLst>
          </p:cNvPr>
          <p:cNvSpPr>
            <a:spLocks/>
          </p:cNvSpPr>
          <p:nvPr/>
        </p:nvSpPr>
        <p:spPr bwMode="gray">
          <a:xfrm>
            <a:off x="3332163" y="-9525"/>
            <a:ext cx="8140700" cy="6867525"/>
          </a:xfrm>
          <a:custGeom>
            <a:avLst/>
            <a:gdLst>
              <a:gd name="T0" fmla="*/ 2147483646 w 3846"/>
              <a:gd name="T1" fmla="*/ 0 h 4354"/>
              <a:gd name="T2" fmla="*/ 2147483646 w 3846"/>
              <a:gd name="T3" fmla="*/ 0 h 4354"/>
              <a:gd name="T4" fmla="*/ 0 w 3846"/>
              <a:gd name="T5" fmla="*/ 2147483646 h 4354"/>
              <a:gd name="T6" fmla="*/ 0 w 3846"/>
              <a:gd name="T7" fmla="*/ 2147483646 h 4354"/>
              <a:gd name="T8" fmla="*/ 2147483646 w 3846"/>
              <a:gd name="T9" fmla="*/ 2147483646 h 4354"/>
              <a:gd name="T10" fmla="*/ 2147483646 w 3846"/>
              <a:gd name="T11" fmla="*/ 2147483646 h 4354"/>
              <a:gd name="T12" fmla="*/ 2147483646 w 3846"/>
              <a:gd name="T13" fmla="*/ 2147483646 h 4354"/>
              <a:gd name="T14" fmla="*/ 2147483646 w 3846"/>
              <a:gd name="T15" fmla="*/ 2147483646 h 4354"/>
              <a:gd name="T16" fmla="*/ 2147483646 w 3846"/>
              <a:gd name="T17" fmla="*/ 0 h 4354"/>
              <a:gd name="T18" fmla="*/ 2147483646 w 3846"/>
              <a:gd name="T19" fmla="*/ 0 h 43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846" h="4354">
                <a:moveTo>
                  <a:pt x="3665" y="0"/>
                </a:moveTo>
                <a:lnTo>
                  <a:pt x="2122" y="0"/>
                </a:lnTo>
                <a:lnTo>
                  <a:pt x="0" y="1339"/>
                </a:lnTo>
                <a:lnTo>
                  <a:pt x="0" y="1950"/>
                </a:lnTo>
                <a:lnTo>
                  <a:pt x="1215" y="4354"/>
                </a:lnTo>
                <a:lnTo>
                  <a:pt x="1941" y="4354"/>
                </a:lnTo>
                <a:lnTo>
                  <a:pt x="72" y="1877"/>
                </a:lnTo>
                <a:lnTo>
                  <a:pt x="72" y="1361"/>
                </a:lnTo>
                <a:lnTo>
                  <a:pt x="3846" y="0"/>
                </a:lnTo>
                <a:lnTo>
                  <a:pt x="2122" y="0"/>
                </a:lnTo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31CC22BC-B819-4E40-A52E-807DD68CA138}"/>
              </a:ext>
            </a:extLst>
          </p:cNvPr>
          <p:cNvSpPr>
            <a:spLocks/>
          </p:cNvSpPr>
          <p:nvPr/>
        </p:nvSpPr>
        <p:spPr bwMode="gray">
          <a:xfrm>
            <a:off x="-12700" y="185738"/>
            <a:ext cx="2995613" cy="5984875"/>
          </a:xfrm>
          <a:custGeom>
            <a:avLst/>
            <a:gdLst>
              <a:gd name="T0" fmla="*/ 0 w 1415"/>
              <a:gd name="T1" fmla="*/ 0 h 3770"/>
              <a:gd name="T2" fmla="*/ 2147483646 w 1415"/>
              <a:gd name="T3" fmla="*/ 2147483646 h 3770"/>
              <a:gd name="T4" fmla="*/ 2147483646 w 1415"/>
              <a:gd name="T5" fmla="*/ 2147483646 h 3770"/>
              <a:gd name="T6" fmla="*/ 0 w 1415"/>
              <a:gd name="T7" fmla="*/ 2147483646 h 3770"/>
              <a:gd name="T8" fmla="*/ 0 w 1415"/>
              <a:gd name="T9" fmla="*/ 2147483646 h 3770"/>
              <a:gd name="T10" fmla="*/ 2147483646 w 1415"/>
              <a:gd name="T11" fmla="*/ 2147483646 h 3770"/>
              <a:gd name="T12" fmla="*/ 2147483646 w 1415"/>
              <a:gd name="T13" fmla="*/ 2147483646 h 3770"/>
              <a:gd name="T14" fmla="*/ 2147483646 w 1415"/>
              <a:gd name="T15" fmla="*/ 2147483646 h 3770"/>
              <a:gd name="T16" fmla="*/ 0 w 1415"/>
              <a:gd name="T17" fmla="*/ 0 h 377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415" h="3770">
                <a:moveTo>
                  <a:pt x="0" y="0"/>
                </a:moveTo>
                <a:lnTo>
                  <a:pt x="1415" y="1197"/>
                </a:lnTo>
                <a:lnTo>
                  <a:pt x="1415" y="1862"/>
                </a:lnTo>
                <a:lnTo>
                  <a:pt x="0" y="3770"/>
                </a:lnTo>
                <a:lnTo>
                  <a:pt x="0" y="3272"/>
                </a:lnTo>
                <a:lnTo>
                  <a:pt x="1376" y="1801"/>
                </a:lnTo>
                <a:lnTo>
                  <a:pt x="1376" y="1272"/>
                </a:lnTo>
                <a:lnTo>
                  <a:pt x="6" y="9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1C8603D3-0965-4306-88A6-2D803D451250}"/>
              </a:ext>
            </a:extLst>
          </p:cNvPr>
          <p:cNvSpPr>
            <a:spLocks/>
          </p:cNvSpPr>
          <p:nvPr/>
        </p:nvSpPr>
        <p:spPr bwMode="gray">
          <a:xfrm>
            <a:off x="3478213" y="642938"/>
            <a:ext cx="8720137" cy="6215062"/>
          </a:xfrm>
          <a:custGeom>
            <a:avLst/>
            <a:gdLst>
              <a:gd name="T0" fmla="*/ 2147483646 w 4120"/>
              <a:gd name="T1" fmla="*/ 0 h 3915"/>
              <a:gd name="T2" fmla="*/ 2147483646 w 4120"/>
              <a:gd name="T3" fmla="*/ 2147483646 h 3915"/>
              <a:gd name="T4" fmla="*/ 2147483646 w 4120"/>
              <a:gd name="T5" fmla="*/ 2147483646 h 3915"/>
              <a:gd name="T6" fmla="*/ 2147483646 w 4120"/>
              <a:gd name="T7" fmla="*/ 2147483646 h 3915"/>
              <a:gd name="T8" fmla="*/ 2147483646 w 4120"/>
              <a:gd name="T9" fmla="*/ 2147483646 h 3915"/>
              <a:gd name="T10" fmla="*/ 2147483646 w 4120"/>
              <a:gd name="T11" fmla="*/ 2147483646 h 3915"/>
              <a:gd name="T12" fmla="*/ 0 w 4120"/>
              <a:gd name="T13" fmla="*/ 2147483646 h 3915"/>
              <a:gd name="T14" fmla="*/ 0 w 4120"/>
              <a:gd name="T15" fmla="*/ 2147483646 h 3915"/>
              <a:gd name="T16" fmla="*/ 2147483646 w 4120"/>
              <a:gd name="T17" fmla="*/ 0 h 391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120" h="3915">
                <a:moveTo>
                  <a:pt x="4115" y="0"/>
                </a:moveTo>
                <a:lnTo>
                  <a:pt x="4120" y="500"/>
                </a:lnTo>
                <a:lnTo>
                  <a:pt x="61" y="1059"/>
                </a:lnTo>
                <a:lnTo>
                  <a:pt x="61" y="1466"/>
                </a:lnTo>
                <a:lnTo>
                  <a:pt x="2419" y="3915"/>
                </a:lnTo>
                <a:lnTo>
                  <a:pt x="1830" y="3915"/>
                </a:lnTo>
                <a:lnTo>
                  <a:pt x="0" y="1449"/>
                </a:lnTo>
                <a:lnTo>
                  <a:pt x="0" y="967"/>
                </a:lnTo>
                <a:lnTo>
                  <a:pt x="411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7E7F3745-3F55-4822-8F99-360D1ABBE830}"/>
              </a:ext>
            </a:extLst>
          </p:cNvPr>
          <p:cNvSpPr>
            <a:spLocks/>
          </p:cNvSpPr>
          <p:nvPr/>
        </p:nvSpPr>
        <p:spPr bwMode="gray">
          <a:xfrm>
            <a:off x="3448050" y="-17463"/>
            <a:ext cx="8743950" cy="6875463"/>
          </a:xfrm>
          <a:custGeom>
            <a:avLst/>
            <a:gdLst>
              <a:gd name="T0" fmla="*/ 2147483646 w 4131"/>
              <a:gd name="T1" fmla="*/ 0 h 4348"/>
              <a:gd name="T2" fmla="*/ 2147483646 w 4131"/>
              <a:gd name="T3" fmla="*/ 2147483646 h 4348"/>
              <a:gd name="T4" fmla="*/ 2147483646 w 4131"/>
              <a:gd name="T5" fmla="*/ 2147483646 h 4348"/>
              <a:gd name="T6" fmla="*/ 2147483646 w 4131"/>
              <a:gd name="T7" fmla="*/ 2147483646 h 4348"/>
              <a:gd name="T8" fmla="*/ 2147483646 w 4131"/>
              <a:gd name="T9" fmla="*/ 2147483646 h 4348"/>
              <a:gd name="T10" fmla="*/ 2147483646 w 4131"/>
              <a:gd name="T11" fmla="*/ 2147483646 h 4348"/>
              <a:gd name="T12" fmla="*/ 0 w 4131"/>
              <a:gd name="T13" fmla="*/ 2147483646 h 4348"/>
              <a:gd name="T14" fmla="*/ 0 w 4131"/>
              <a:gd name="T15" fmla="*/ 2147483646 h 4348"/>
              <a:gd name="T16" fmla="*/ 2147483646 w 4131"/>
              <a:gd name="T17" fmla="*/ 0 h 4348"/>
              <a:gd name="T18" fmla="*/ 2147483646 w 4131"/>
              <a:gd name="T19" fmla="*/ 0 h 434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131" h="4348">
                <a:moveTo>
                  <a:pt x="4131" y="0"/>
                </a:moveTo>
                <a:lnTo>
                  <a:pt x="4126" y="494"/>
                </a:lnTo>
                <a:lnTo>
                  <a:pt x="55" y="1404"/>
                </a:lnTo>
                <a:lnTo>
                  <a:pt x="55" y="1853"/>
                </a:lnTo>
                <a:lnTo>
                  <a:pt x="3156" y="4348"/>
                </a:lnTo>
                <a:lnTo>
                  <a:pt x="2067" y="4348"/>
                </a:lnTo>
                <a:lnTo>
                  <a:pt x="0" y="1882"/>
                </a:lnTo>
                <a:lnTo>
                  <a:pt x="0" y="1355"/>
                </a:lnTo>
                <a:lnTo>
                  <a:pt x="3615" y="0"/>
                </a:lnTo>
                <a:lnTo>
                  <a:pt x="413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A8588F15-95CB-4B00-AA90-723323059871}"/>
              </a:ext>
            </a:extLst>
          </p:cNvPr>
          <p:cNvSpPr>
            <a:spLocks/>
          </p:cNvSpPr>
          <p:nvPr/>
        </p:nvSpPr>
        <p:spPr bwMode="gray">
          <a:xfrm>
            <a:off x="3695700" y="-26988"/>
            <a:ext cx="7681913" cy="2087563"/>
          </a:xfrm>
          <a:custGeom>
            <a:avLst/>
            <a:gdLst>
              <a:gd name="T0" fmla="*/ 0 w 3629"/>
              <a:gd name="T1" fmla="*/ 2147483646 h 1315"/>
              <a:gd name="T2" fmla="*/ 2147483646 w 3629"/>
              <a:gd name="T3" fmla="*/ 0 h 1315"/>
              <a:gd name="T4" fmla="*/ 2147483646 w 3629"/>
              <a:gd name="T5" fmla="*/ 0 h 1315"/>
              <a:gd name="T6" fmla="*/ 0 w 3629"/>
              <a:gd name="T7" fmla="*/ 2147483646 h 131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629" h="1315">
                <a:moveTo>
                  <a:pt x="0" y="1315"/>
                </a:moveTo>
                <a:lnTo>
                  <a:pt x="2858" y="0"/>
                </a:lnTo>
                <a:lnTo>
                  <a:pt x="3629" y="0"/>
                </a:lnTo>
                <a:lnTo>
                  <a:pt x="0" y="1315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6F4753D9-9A5E-4DBC-AD4C-FF2958BF6139}"/>
              </a:ext>
            </a:extLst>
          </p:cNvPr>
          <p:cNvSpPr>
            <a:spLocks/>
          </p:cNvSpPr>
          <p:nvPr/>
        </p:nvSpPr>
        <p:spPr bwMode="gray">
          <a:xfrm>
            <a:off x="3408363" y="2924175"/>
            <a:ext cx="4511675" cy="3944938"/>
          </a:xfrm>
          <a:custGeom>
            <a:avLst/>
            <a:gdLst>
              <a:gd name="T0" fmla="*/ 0 w 2132"/>
              <a:gd name="T1" fmla="*/ 0 h 2495"/>
              <a:gd name="T2" fmla="*/ 2147483646 w 2132"/>
              <a:gd name="T3" fmla="*/ 2147483646 h 2495"/>
              <a:gd name="T4" fmla="*/ 2147483646 w 2132"/>
              <a:gd name="T5" fmla="*/ 2147483646 h 2495"/>
              <a:gd name="T6" fmla="*/ 0 w 2132"/>
              <a:gd name="T7" fmla="*/ 0 h 249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32" h="2495">
                <a:moveTo>
                  <a:pt x="0" y="0"/>
                </a:moveTo>
                <a:lnTo>
                  <a:pt x="2132" y="2495"/>
                </a:lnTo>
                <a:lnTo>
                  <a:pt x="1814" y="2495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37CBEFD1-4767-4529-96D3-9CCF90343536}"/>
              </a:ext>
            </a:extLst>
          </p:cNvPr>
          <p:cNvSpPr>
            <a:spLocks/>
          </p:cNvSpPr>
          <p:nvPr/>
        </p:nvSpPr>
        <p:spPr bwMode="gray">
          <a:xfrm>
            <a:off x="-25400" y="180975"/>
            <a:ext cx="3016250" cy="1914525"/>
          </a:xfrm>
          <a:custGeom>
            <a:avLst/>
            <a:gdLst>
              <a:gd name="T0" fmla="*/ 2147483646 w 1425"/>
              <a:gd name="T1" fmla="*/ 2147483646 h 1206"/>
              <a:gd name="T2" fmla="*/ 0 w 1425"/>
              <a:gd name="T3" fmla="*/ 0 h 1206"/>
              <a:gd name="T4" fmla="*/ 0 w 1425"/>
              <a:gd name="T5" fmla="*/ 2147483646 h 1206"/>
              <a:gd name="T6" fmla="*/ 2147483646 w 1425"/>
              <a:gd name="T7" fmla="*/ 2147483646 h 120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25" h="1206">
                <a:moveTo>
                  <a:pt x="1425" y="1206"/>
                </a:moveTo>
                <a:lnTo>
                  <a:pt x="0" y="0"/>
                </a:lnTo>
                <a:lnTo>
                  <a:pt x="0" y="186"/>
                </a:lnTo>
                <a:lnTo>
                  <a:pt x="1425" y="1206"/>
                </a:lnTo>
                <a:close/>
              </a:path>
            </a:pathLst>
          </a:custGeom>
          <a:solidFill>
            <a:srgbClr val="333333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13F755D8-B32F-47B2-B57F-66D0AB092315}"/>
              </a:ext>
            </a:extLst>
          </p:cNvPr>
          <p:cNvSpPr>
            <a:spLocks/>
          </p:cNvSpPr>
          <p:nvPr/>
        </p:nvSpPr>
        <p:spPr bwMode="gray">
          <a:xfrm>
            <a:off x="-17463" y="3105150"/>
            <a:ext cx="3103563" cy="3762375"/>
          </a:xfrm>
          <a:custGeom>
            <a:avLst/>
            <a:gdLst>
              <a:gd name="T0" fmla="*/ 0 w 1466"/>
              <a:gd name="T1" fmla="*/ 2147483646 h 2370"/>
              <a:gd name="T2" fmla="*/ 2147483646 w 1466"/>
              <a:gd name="T3" fmla="*/ 0 h 2370"/>
              <a:gd name="T4" fmla="*/ 2147483646 w 1466"/>
              <a:gd name="T5" fmla="*/ 2147483646 h 2370"/>
              <a:gd name="T6" fmla="*/ 2147483646 w 1466"/>
              <a:gd name="T7" fmla="*/ 2147483646 h 2370"/>
              <a:gd name="T8" fmla="*/ 0 w 1466"/>
              <a:gd name="T9" fmla="*/ 2147483646 h 23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66" h="2370">
                <a:moveTo>
                  <a:pt x="0" y="2248"/>
                </a:moveTo>
                <a:lnTo>
                  <a:pt x="1466" y="0"/>
                </a:lnTo>
                <a:lnTo>
                  <a:pt x="194" y="2370"/>
                </a:lnTo>
                <a:lnTo>
                  <a:pt x="4" y="2364"/>
                </a:lnTo>
                <a:lnTo>
                  <a:pt x="0" y="2248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6E5FF2DD-4A2F-4759-9576-C2AAF08E73F5}"/>
              </a:ext>
            </a:extLst>
          </p:cNvPr>
          <p:cNvSpPr>
            <a:spLocks/>
          </p:cNvSpPr>
          <p:nvPr/>
        </p:nvSpPr>
        <p:spPr bwMode="gray">
          <a:xfrm>
            <a:off x="-12700" y="1403350"/>
            <a:ext cx="3090863" cy="5265738"/>
          </a:xfrm>
          <a:custGeom>
            <a:avLst/>
            <a:gdLst>
              <a:gd name="T0" fmla="*/ 2147483646 w 1460"/>
              <a:gd name="T1" fmla="*/ 0 h 3317"/>
              <a:gd name="T2" fmla="*/ 2147483646 w 1460"/>
              <a:gd name="T3" fmla="*/ 2147483646 h 3317"/>
              <a:gd name="T4" fmla="*/ 2147483646 w 1460"/>
              <a:gd name="T5" fmla="*/ 2147483646 h 3317"/>
              <a:gd name="T6" fmla="*/ 2147483646 w 1460"/>
              <a:gd name="T7" fmla="*/ 2147483646 h 3317"/>
              <a:gd name="T8" fmla="*/ 0 w 1460"/>
              <a:gd name="T9" fmla="*/ 2147483646 h 3317"/>
              <a:gd name="T10" fmla="*/ 0 w 1460"/>
              <a:gd name="T11" fmla="*/ 2147483646 h 3317"/>
              <a:gd name="T12" fmla="*/ 2147483646 w 1460"/>
              <a:gd name="T13" fmla="*/ 2147483646 h 3317"/>
              <a:gd name="T14" fmla="*/ 2147483646 w 1460"/>
              <a:gd name="T15" fmla="*/ 2147483646 h 3317"/>
              <a:gd name="T16" fmla="*/ 2147483646 w 1460"/>
              <a:gd name="T17" fmla="*/ 0 h 331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460" h="3317">
                <a:moveTo>
                  <a:pt x="6" y="0"/>
                </a:moveTo>
                <a:lnTo>
                  <a:pt x="6" y="643"/>
                </a:lnTo>
                <a:lnTo>
                  <a:pt x="1410" y="564"/>
                </a:lnTo>
                <a:lnTo>
                  <a:pt x="1410" y="1049"/>
                </a:lnTo>
                <a:lnTo>
                  <a:pt x="0" y="2852"/>
                </a:lnTo>
                <a:lnTo>
                  <a:pt x="0" y="3317"/>
                </a:lnTo>
                <a:lnTo>
                  <a:pt x="1460" y="1062"/>
                </a:lnTo>
                <a:lnTo>
                  <a:pt x="1460" y="505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9" name="Group 17">
            <a:extLst>
              <a:ext uri="{FF2B5EF4-FFF2-40B4-BE49-F238E27FC236}">
                <a16:creationId xmlns:a16="http://schemas.microsoft.com/office/drawing/2014/main" id="{5547BA14-AE23-4AE8-89C0-E6F9DC1B330A}"/>
              </a:ext>
            </a:extLst>
          </p:cNvPr>
          <p:cNvGrpSpPr>
            <a:grpSpLocks/>
          </p:cNvGrpSpPr>
          <p:nvPr/>
        </p:nvGrpSpPr>
        <p:grpSpPr bwMode="auto">
          <a:xfrm>
            <a:off x="0" y="-19050"/>
            <a:ext cx="12204700" cy="6886575"/>
            <a:chOff x="0" y="0"/>
            <a:chExt cx="5760" cy="4326"/>
          </a:xfrm>
        </p:grpSpPr>
        <p:pic>
          <p:nvPicPr>
            <p:cNvPr id="20" name="Picture 18" descr="11">
              <a:extLst>
                <a:ext uri="{FF2B5EF4-FFF2-40B4-BE49-F238E27FC236}">
                  <a16:creationId xmlns:a16="http://schemas.microsoft.com/office/drawing/2014/main" id="{3840EECC-3FDA-4B18-BCAC-4880B293E72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0" y="0"/>
              <a:ext cx="5760" cy="4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0277936E-69F7-486F-A499-0DAD8FD1E141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212" y="462"/>
              <a:ext cx="5334" cy="342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>
                <a:solidFill>
                  <a:srgbClr val="0084B4"/>
                </a:solidFill>
              </a:endParaRPr>
            </a:p>
          </p:txBody>
        </p:sp>
      </p:grpSp>
      <p:pic>
        <p:nvPicPr>
          <p:cNvPr id="22" name="Picture 20" descr="2">
            <a:extLst>
              <a:ext uri="{FF2B5EF4-FFF2-40B4-BE49-F238E27FC236}">
                <a16:creationId xmlns:a16="http://schemas.microsoft.com/office/drawing/2014/main" id="{A234E191-0F4F-47DE-81C9-26AD3A21CF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5522913" y="4041775"/>
            <a:ext cx="554037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24">
            <a:extLst>
              <a:ext uri="{FF2B5EF4-FFF2-40B4-BE49-F238E27FC236}">
                <a16:creationId xmlns:a16="http://schemas.microsoft.com/office/drawing/2014/main" id="{9D5FF67C-C8D6-4636-9256-700866EE69FF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10469563" y="5476875"/>
            <a:ext cx="1208087" cy="40005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ru-RU" sz="2000">
                <a:solidFill>
                  <a:srgbClr val="FF7F00"/>
                </a:solidFill>
                <a:latin typeface="Arial Black" panose="020B0A04020102020204" pitchFamily="34" charset="0"/>
              </a:rPr>
              <a:t>L/O/G/O</a:t>
            </a:r>
          </a:p>
        </p:txBody>
      </p:sp>
      <p:sp>
        <p:nvSpPr>
          <p:cNvPr id="24" name="Text Box 25">
            <a:extLst>
              <a:ext uri="{FF2B5EF4-FFF2-40B4-BE49-F238E27FC236}">
                <a16:creationId xmlns:a16="http://schemas.microsoft.com/office/drawing/2014/main" id="{CE190C78-5F27-4FEC-BFF5-AEAFFCA785A8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9544050" y="5781675"/>
            <a:ext cx="2133600" cy="338138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ru-RU" sz="1600">
                <a:solidFill>
                  <a:srgbClr val="0084B4"/>
                </a:solidFill>
                <a:latin typeface="Times New Roman" panose="02020603050405020304" pitchFamily="18" charset="0"/>
              </a:rPr>
              <a:t>www.themegallery.com</a:t>
            </a:r>
          </a:p>
        </p:txBody>
      </p:sp>
      <p:sp>
        <p:nvSpPr>
          <p:cNvPr id="25" name="Rectangle 28">
            <a:extLst>
              <a:ext uri="{FF2B5EF4-FFF2-40B4-BE49-F238E27FC236}">
                <a16:creationId xmlns:a16="http://schemas.microsoft.com/office/drawing/2014/main" id="{0B260D2C-E011-4363-88CA-7EC3320B309E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5613" y="722313"/>
            <a:ext cx="11304587" cy="541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>
              <a:solidFill>
                <a:srgbClr val="0084B4"/>
              </a:solidFill>
            </a:endParaRPr>
          </a:p>
        </p:txBody>
      </p:sp>
      <p:sp>
        <p:nvSpPr>
          <p:cNvPr id="69654" name="Rectangle 22"/>
          <p:cNvSpPr>
            <a:spLocks noGrp="1" noChangeArrowheads="1"/>
          </p:cNvSpPr>
          <p:nvPr>
            <p:ph type="ctrTitle"/>
          </p:nvPr>
        </p:nvSpPr>
        <p:spPr>
          <a:xfrm>
            <a:off x="1314451" y="3787776"/>
            <a:ext cx="10363200" cy="8858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Образец заголовка</a:t>
            </a:r>
          </a:p>
        </p:txBody>
      </p:sp>
      <p:sp>
        <p:nvSpPr>
          <p:cNvPr id="69655" name="Rectangle 23"/>
          <p:cNvSpPr>
            <a:spLocks noGrp="1" noChangeArrowheads="1"/>
          </p:cNvSpPr>
          <p:nvPr>
            <p:ph type="subTitle" idx="1"/>
          </p:nvPr>
        </p:nvSpPr>
        <p:spPr>
          <a:xfrm>
            <a:off x="6172200" y="3505200"/>
            <a:ext cx="5505451" cy="457200"/>
          </a:xfrm>
        </p:spPr>
        <p:txBody>
          <a:bodyPr/>
          <a:lstStyle>
            <a:lvl1pPr marL="0" indent="0" algn="dist">
              <a:buFontTx/>
              <a:buNone/>
              <a:defRPr sz="2000" b="1">
                <a:solidFill>
                  <a:srgbClr val="777777"/>
                </a:solidFill>
              </a:defRPr>
            </a:lvl1pPr>
          </a:lstStyle>
          <a:p>
            <a:r>
              <a:rPr lang="en-US"/>
              <a:t>Образец подзаголовка</a:t>
            </a:r>
          </a:p>
        </p:txBody>
      </p:sp>
      <p:sp>
        <p:nvSpPr>
          <p:cNvPr id="26" name="Rectangle 21">
            <a:extLst>
              <a:ext uri="{FF2B5EF4-FFF2-40B4-BE49-F238E27FC236}">
                <a16:creationId xmlns:a16="http://schemas.microsoft.com/office/drawing/2014/main" id="{54437DEC-CA45-4E20-BA79-01C6ACB184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F1018-F2EF-497B-A7EA-FA77DA5A9046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3596064-B621-4702-83BE-5A5167CD51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4923936-9467-4101-8527-27FE1E1925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35E92-2BFA-4F57-B691-BBB33B8DF5FF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77640922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452A0177-F62F-4882-9316-2E0DB5F3BF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42337-A7D0-480F-9F2F-E8AB65D31948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0CF7E088-935E-4C0F-97CE-CE93BDBCA8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D7598ECA-3F25-4051-90EC-410F6E2173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CAF7F-388F-4B20-BF0C-60C99553DB51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54843411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9EB95414-E4A0-42C6-A38B-7187BEDC0A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BAF7F-2FFD-40F2-89C0-B3E0CCCACB18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81BAB436-73D3-4564-8104-16DD7C1930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77935573-84DC-45D8-8677-0BF7D9538F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7A18C-F94B-4617-A926-7C23953F7F4D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258498356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BF5C0BF1-990F-422F-A31B-5DF8F563D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F36B3-CE21-409D-AED1-98D69D5C48DA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3D951CF-0048-49A8-82C9-20408CABE0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CE73F956-C17C-415D-896E-FDDB44B661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0ADA1-44F1-4F21-8869-26C407428D04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53668882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8">
            <a:extLst>
              <a:ext uri="{FF2B5EF4-FFF2-40B4-BE49-F238E27FC236}">
                <a16:creationId xmlns:a16="http://schemas.microsoft.com/office/drawing/2014/main" id="{B660AE3B-001C-4D9B-91C7-62662A632A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2E6B5-AAA4-41BF-BA74-F62C335F821F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C9641825-55C3-400E-ADF8-9C87DC1807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432E9916-C6B2-455B-B38D-04B2250EE8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83E7D-2BC6-4BFA-8C5C-4828A52B4803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432620303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2A32C010-F31B-4B7B-B302-A62FC31E90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7AC42-1AAA-4346-BACB-032D58E90CE9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8D22FD14-17A2-4F45-8743-33E2D7DF16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5E98480D-037C-4119-AD7E-0D49295E52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AD78A-C8D4-485F-BEAF-7EAC3E7D9E66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76416598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id="{D4DBE187-1AD1-48C0-AAC8-2CD69FE844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FDBBB-BB7F-4940-A7A6-8B9326C11F7A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25F93AD4-85E5-4215-9C81-8580331474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14FE95AB-59D3-4E11-BF0C-D35D1057F8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9F59D-1289-4B2D-AAFC-29C3E3ACA7B5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430353968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8A56913F-601E-402B-A54A-204C602D23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84C14-CB46-4723-AE06-FA53BD02F13F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F1E2404E-30B8-46FC-8A8D-CF22A1C4C4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663667DB-E096-4853-A905-70C126FE61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CA85D-1A26-48D4-B99F-A19568A7172E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53908573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B20E87CC-9FDF-45B7-B60E-2A298A579F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DFE05-BFC0-4D83-8194-1B0D6462BC89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FB3F7CCC-2A59-49B8-93EC-176F5F79A0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65A10082-5F98-457B-97E7-84782CC834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5092F-3BDE-4A02-A9F1-66205EA98D55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11660776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3B76DB16-852D-47B4-8257-B11D06985E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5F3A0-6DF7-4874-AADE-DA64C0D91FC4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A9526438-0163-49F0-974F-86EFFE2429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96CFB985-3ED3-4CE5-86A1-6C6552E75A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C8518-BDC3-480C-BD9B-CB148FFEAD8B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159267867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F48EFE50-DE94-4116-A406-3404A4899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6DE97-5DCF-49E5-92B9-9F59D3BD8252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3C0865D0-4557-40D4-9F57-7D7B5B8D0A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BE274FA8-EF03-4981-A2E5-E7BF7289F7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16138-A6B1-4FCC-992A-63A64860A358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08255743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198439"/>
            <a:ext cx="2743200" cy="59277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98439"/>
            <a:ext cx="8026400" cy="59277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71F72B8D-2A65-48A1-BB19-13E02CC573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01CB6-C30D-4CA0-A449-9AC071FF4795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32288B81-B3D3-4566-976B-9B423E3A74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B853AD09-B026-46F8-B305-A27C251680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BFB24-D458-45AA-A3E0-92F8CAD752E8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26393301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3769E7EE-BAA2-4502-A251-486B67278C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9B4A7-06F7-4191-9E8B-C4EF7D3DD62C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A00550FB-478B-4C50-8854-3B0BB5109A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EF2D117B-A5E4-4438-A9C2-085B2C4104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2B02F-CB05-4AA1-89CF-67373374A48C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850544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661BAAB9-D7C2-428B-9C49-FBBD3951C0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C0A2E-49FA-49A5-8CB3-EEDE692400E8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2E5617A6-3B2B-4567-8194-9C4D56EEA9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287876B3-4CD0-4938-8552-3D2266E80D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208C5-7FD0-4A99-877C-3DBED7AB415A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412541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8">
            <a:extLst>
              <a:ext uri="{FF2B5EF4-FFF2-40B4-BE49-F238E27FC236}">
                <a16:creationId xmlns:a16="http://schemas.microsoft.com/office/drawing/2014/main" id="{5A3903E8-FC80-4174-90D0-8B908CACEC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E2E65-F60F-4922-BC77-2CCBF96738E7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7F41F6B0-0FBF-4F1B-99AF-06AD7733E6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A7E160C9-BF03-4336-8D0E-751C89595A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6484F-93E7-44CB-9BA0-3065D4BEB168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79127364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4DC4BD0B-44D9-4F21-9B17-1C3EDCD858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9152F-BA3E-462D-912A-2082D3B14BDD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D9A643D2-F0D8-4FAC-98E3-22AC72967B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31C5944E-8928-4CB9-9C6E-8B90EFC1D3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3D529-48B2-407F-BB24-6DAE50583746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5752075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id="{4F466430-FE76-42FD-9C58-E8975D1BEB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986A3-7CAE-4087-BFFC-CD9306DF3B72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2BAC0B25-52FE-42EF-ADB5-337F1E9040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A029E04B-D068-453B-BECB-A4854B839E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EEB43-E1B3-4BE8-A10A-CC322173FA54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6447848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52F472D9-04C1-45A1-BD24-B479A63BB7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3FF25-DF2E-46D1-B1A6-917B4407049E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440AA738-1AE5-4AE3-B9CF-97A81962ED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713FFB37-92F7-46ED-8D89-9CAAE4559C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83619-B490-44AB-9830-A819E51B81CF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9068752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88D128F3-4F3C-4F35-9F9B-0705AAA1A5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D7451-5F1F-42FB-921F-9B52F34D56CF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0A455BC-1225-4C73-A91A-FB8D305025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32D6820D-AA01-4E28-B721-11A9199235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3D033-C536-4109-A450-F46BCEB5867C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4776563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>
            <a:extLst>
              <a:ext uri="{FF2B5EF4-FFF2-40B4-BE49-F238E27FC236}">
                <a16:creationId xmlns:a16="http://schemas.microsoft.com/office/drawing/2014/main" id="{00BBFF3E-23D6-4B7A-8EA4-A603A4D6F49A}"/>
              </a:ext>
            </a:extLst>
          </p:cNvPr>
          <p:cNvSpPr>
            <a:spLocks/>
          </p:cNvSpPr>
          <p:nvPr/>
        </p:nvSpPr>
        <p:spPr bwMode="gray">
          <a:xfrm>
            <a:off x="10210800" y="0"/>
            <a:ext cx="1473200" cy="6848475"/>
          </a:xfrm>
          <a:custGeom>
            <a:avLst/>
            <a:gdLst>
              <a:gd name="T0" fmla="*/ 2147483646 w 696"/>
              <a:gd name="T1" fmla="*/ 0 h 4314"/>
              <a:gd name="T2" fmla="*/ 2147483646 w 696"/>
              <a:gd name="T3" fmla="*/ 2147483646 h 4314"/>
              <a:gd name="T4" fmla="*/ 2147483646 w 696"/>
              <a:gd name="T5" fmla="*/ 2147483646 h 4314"/>
              <a:gd name="T6" fmla="*/ 2147483646 w 696"/>
              <a:gd name="T7" fmla="*/ 2147483646 h 4314"/>
              <a:gd name="T8" fmla="*/ 2147483646 w 696"/>
              <a:gd name="T9" fmla="*/ 2147483646 h 4314"/>
              <a:gd name="T10" fmla="*/ 2147483646 w 696"/>
              <a:gd name="T11" fmla="*/ 2147483646 h 4314"/>
              <a:gd name="T12" fmla="*/ 2147483646 w 696"/>
              <a:gd name="T13" fmla="*/ 2147483646 h 4314"/>
              <a:gd name="T14" fmla="*/ 0 w 696"/>
              <a:gd name="T15" fmla="*/ 0 h 4314"/>
              <a:gd name="T16" fmla="*/ 2147483646 w 696"/>
              <a:gd name="T17" fmla="*/ 0 h 431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96" h="4314">
                <a:moveTo>
                  <a:pt x="312" y="0"/>
                </a:moveTo>
                <a:lnTo>
                  <a:pt x="528" y="444"/>
                </a:lnTo>
                <a:lnTo>
                  <a:pt x="696" y="960"/>
                </a:lnTo>
                <a:lnTo>
                  <a:pt x="426" y="4314"/>
                </a:lnTo>
                <a:lnTo>
                  <a:pt x="108" y="4314"/>
                </a:lnTo>
                <a:lnTo>
                  <a:pt x="648" y="960"/>
                </a:lnTo>
                <a:lnTo>
                  <a:pt x="456" y="432"/>
                </a:lnTo>
                <a:lnTo>
                  <a:pt x="0" y="0"/>
                </a:lnTo>
                <a:lnTo>
                  <a:pt x="312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Freeform 3">
            <a:extLst>
              <a:ext uri="{FF2B5EF4-FFF2-40B4-BE49-F238E27FC236}">
                <a16:creationId xmlns:a16="http://schemas.microsoft.com/office/drawing/2014/main" id="{D9D3168A-7627-46EB-9092-E70F1A9ACEC1}"/>
              </a:ext>
            </a:extLst>
          </p:cNvPr>
          <p:cNvSpPr>
            <a:spLocks/>
          </p:cNvSpPr>
          <p:nvPr/>
        </p:nvSpPr>
        <p:spPr bwMode="gray">
          <a:xfrm>
            <a:off x="1422400" y="0"/>
            <a:ext cx="10058400" cy="6858000"/>
          </a:xfrm>
          <a:custGeom>
            <a:avLst/>
            <a:gdLst>
              <a:gd name="T0" fmla="*/ 0 w 4752"/>
              <a:gd name="T1" fmla="*/ 0 h 4320"/>
              <a:gd name="T2" fmla="*/ 2147483646 w 4752"/>
              <a:gd name="T3" fmla="*/ 0 h 4320"/>
              <a:gd name="T4" fmla="*/ 2147483646 w 4752"/>
              <a:gd name="T5" fmla="*/ 2147483646 h 4320"/>
              <a:gd name="T6" fmla="*/ 2147483646 w 4752"/>
              <a:gd name="T7" fmla="*/ 2147483646 h 4320"/>
              <a:gd name="T8" fmla="*/ 2147483646 w 4752"/>
              <a:gd name="T9" fmla="*/ 2147483646 h 4320"/>
              <a:gd name="T10" fmla="*/ 2147483646 w 4752"/>
              <a:gd name="T11" fmla="*/ 2147483646 h 4320"/>
              <a:gd name="T12" fmla="*/ 2147483646 w 4752"/>
              <a:gd name="T13" fmla="*/ 2147483646 h 4320"/>
              <a:gd name="T14" fmla="*/ 2147483646 w 4752"/>
              <a:gd name="T15" fmla="*/ 2147483646 h 4320"/>
              <a:gd name="T16" fmla="*/ 0 w 4752"/>
              <a:gd name="T17" fmla="*/ 0 h 432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752" h="4320">
                <a:moveTo>
                  <a:pt x="0" y="0"/>
                </a:moveTo>
                <a:lnTo>
                  <a:pt x="1536" y="0"/>
                </a:lnTo>
                <a:lnTo>
                  <a:pt x="4590" y="450"/>
                </a:lnTo>
                <a:lnTo>
                  <a:pt x="4752" y="972"/>
                </a:lnTo>
                <a:lnTo>
                  <a:pt x="3600" y="4320"/>
                </a:lnTo>
                <a:lnTo>
                  <a:pt x="3312" y="4320"/>
                </a:lnTo>
                <a:lnTo>
                  <a:pt x="4712" y="994"/>
                </a:lnTo>
                <a:lnTo>
                  <a:pt x="4518" y="5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8" name="Freeform 4">
            <a:extLst>
              <a:ext uri="{FF2B5EF4-FFF2-40B4-BE49-F238E27FC236}">
                <a16:creationId xmlns:a16="http://schemas.microsoft.com/office/drawing/2014/main" id="{DE4865D5-1FEA-4C2B-9A86-F374EAA12767}"/>
              </a:ext>
            </a:extLst>
          </p:cNvPr>
          <p:cNvSpPr>
            <a:spLocks/>
          </p:cNvSpPr>
          <p:nvPr/>
        </p:nvSpPr>
        <p:spPr bwMode="gray">
          <a:xfrm>
            <a:off x="7315200" y="1657350"/>
            <a:ext cx="3987800" cy="5200650"/>
          </a:xfrm>
          <a:custGeom>
            <a:avLst/>
            <a:gdLst>
              <a:gd name="T0" fmla="*/ 2147483646 w 1884"/>
              <a:gd name="T1" fmla="*/ 2147483646 h 3276"/>
              <a:gd name="T2" fmla="*/ 2147483646 w 1884"/>
              <a:gd name="T3" fmla="*/ 0 h 3276"/>
              <a:gd name="T4" fmla="*/ 0 w 1884"/>
              <a:gd name="T5" fmla="*/ 2147483646 h 3276"/>
              <a:gd name="T6" fmla="*/ 2147483646 w 1884"/>
              <a:gd name="T7" fmla="*/ 2147483646 h 327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84" h="3276">
                <a:moveTo>
                  <a:pt x="384" y="3276"/>
                </a:moveTo>
                <a:lnTo>
                  <a:pt x="1884" y="0"/>
                </a:lnTo>
                <a:lnTo>
                  <a:pt x="0" y="3276"/>
                </a:lnTo>
                <a:lnTo>
                  <a:pt x="384" y="3276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9" name="Freeform 5">
            <a:extLst>
              <a:ext uri="{FF2B5EF4-FFF2-40B4-BE49-F238E27FC236}">
                <a16:creationId xmlns:a16="http://schemas.microsoft.com/office/drawing/2014/main" id="{ECDC0CC2-E442-4DC1-8510-732FDE79FB99}"/>
              </a:ext>
            </a:extLst>
          </p:cNvPr>
          <p:cNvSpPr>
            <a:spLocks/>
          </p:cNvSpPr>
          <p:nvPr/>
        </p:nvSpPr>
        <p:spPr bwMode="gray">
          <a:xfrm>
            <a:off x="4572000" y="0"/>
            <a:ext cx="6896100" cy="6858000"/>
          </a:xfrm>
          <a:custGeom>
            <a:avLst/>
            <a:gdLst>
              <a:gd name="T0" fmla="*/ 0 w 3258"/>
              <a:gd name="T1" fmla="*/ 0 h 4320"/>
              <a:gd name="T2" fmla="*/ 2147483646 w 3258"/>
              <a:gd name="T3" fmla="*/ 2147483646 h 4320"/>
              <a:gd name="T4" fmla="*/ 2147483646 w 3258"/>
              <a:gd name="T5" fmla="*/ 2147483646 h 4320"/>
              <a:gd name="T6" fmla="*/ 2147483646 w 3258"/>
              <a:gd name="T7" fmla="*/ 2147483646 h 4320"/>
              <a:gd name="T8" fmla="*/ 2147483646 w 3258"/>
              <a:gd name="T9" fmla="*/ 2147483646 h 4320"/>
              <a:gd name="T10" fmla="*/ 2147483646 w 3258"/>
              <a:gd name="T11" fmla="*/ 2147483646 h 4320"/>
              <a:gd name="T12" fmla="*/ 2147483646 w 3258"/>
              <a:gd name="T13" fmla="*/ 2147483646 h 4320"/>
              <a:gd name="T14" fmla="*/ 2147483646 w 3258"/>
              <a:gd name="T15" fmla="*/ 0 h 4320"/>
              <a:gd name="T16" fmla="*/ 0 w 3258"/>
              <a:gd name="T17" fmla="*/ 0 h 432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258" h="4320">
                <a:moveTo>
                  <a:pt x="0" y="0"/>
                </a:moveTo>
                <a:lnTo>
                  <a:pt x="3082" y="475"/>
                </a:lnTo>
                <a:lnTo>
                  <a:pt x="3210" y="936"/>
                </a:lnTo>
                <a:lnTo>
                  <a:pt x="1728" y="4320"/>
                </a:lnTo>
                <a:lnTo>
                  <a:pt x="1872" y="4320"/>
                </a:lnTo>
                <a:lnTo>
                  <a:pt x="3258" y="912"/>
                </a:lnTo>
                <a:lnTo>
                  <a:pt x="3120" y="432"/>
                </a:lnTo>
                <a:lnTo>
                  <a:pt x="12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0" name="Freeform 6">
            <a:extLst>
              <a:ext uri="{FF2B5EF4-FFF2-40B4-BE49-F238E27FC236}">
                <a16:creationId xmlns:a16="http://schemas.microsoft.com/office/drawing/2014/main" id="{163210F0-3583-413B-8C05-809CD6BCFB1B}"/>
              </a:ext>
            </a:extLst>
          </p:cNvPr>
          <p:cNvSpPr>
            <a:spLocks/>
          </p:cNvSpPr>
          <p:nvPr/>
        </p:nvSpPr>
        <p:spPr bwMode="gray">
          <a:xfrm>
            <a:off x="11176000" y="0"/>
            <a:ext cx="1016000" cy="1143000"/>
          </a:xfrm>
          <a:custGeom>
            <a:avLst/>
            <a:gdLst>
              <a:gd name="T0" fmla="*/ 2147483646 w 480"/>
              <a:gd name="T1" fmla="*/ 0 h 720"/>
              <a:gd name="T2" fmla="*/ 0 w 480"/>
              <a:gd name="T3" fmla="*/ 2147483646 h 720"/>
              <a:gd name="T4" fmla="*/ 2147483646 w 480"/>
              <a:gd name="T5" fmla="*/ 2147483646 h 720"/>
              <a:gd name="T6" fmla="*/ 2147483646 w 480"/>
              <a:gd name="T7" fmla="*/ 2147483646 h 720"/>
              <a:gd name="T8" fmla="*/ 2147483646 w 480"/>
              <a:gd name="T9" fmla="*/ 2147483646 h 720"/>
              <a:gd name="T10" fmla="*/ 2147483646 w 480"/>
              <a:gd name="T11" fmla="*/ 2147483646 h 720"/>
              <a:gd name="T12" fmla="*/ 2147483646 w 480"/>
              <a:gd name="T13" fmla="*/ 0 h 720"/>
              <a:gd name="T14" fmla="*/ 2147483646 w 480"/>
              <a:gd name="T15" fmla="*/ 0 h 72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80" h="720">
                <a:moveTo>
                  <a:pt x="48" y="0"/>
                </a:moveTo>
                <a:lnTo>
                  <a:pt x="0" y="96"/>
                </a:lnTo>
                <a:lnTo>
                  <a:pt x="354" y="690"/>
                </a:lnTo>
                <a:lnTo>
                  <a:pt x="480" y="720"/>
                </a:lnTo>
                <a:lnTo>
                  <a:pt x="480" y="576"/>
                </a:lnTo>
                <a:lnTo>
                  <a:pt x="48" y="96"/>
                </a:lnTo>
                <a:lnTo>
                  <a:pt x="89" y="0"/>
                </a:lnTo>
                <a:lnTo>
                  <a:pt x="4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6A2CB624-82F9-4776-B23D-625569728B23}"/>
              </a:ext>
            </a:extLst>
          </p:cNvPr>
          <p:cNvSpPr>
            <a:spLocks/>
          </p:cNvSpPr>
          <p:nvPr/>
        </p:nvSpPr>
        <p:spPr bwMode="gray">
          <a:xfrm>
            <a:off x="11480800" y="228600"/>
            <a:ext cx="711200" cy="533400"/>
          </a:xfrm>
          <a:custGeom>
            <a:avLst/>
            <a:gdLst>
              <a:gd name="T0" fmla="*/ 2147483646 w 336"/>
              <a:gd name="T1" fmla="*/ 2147483646 h 336"/>
              <a:gd name="T2" fmla="*/ 0 w 336"/>
              <a:gd name="T3" fmla="*/ 0 h 336"/>
              <a:gd name="T4" fmla="*/ 2147483646 w 336"/>
              <a:gd name="T5" fmla="*/ 2147483646 h 336"/>
              <a:gd name="T6" fmla="*/ 2147483646 w 336"/>
              <a:gd name="T7" fmla="*/ 2147483646 h 33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336">
                <a:moveTo>
                  <a:pt x="336" y="336"/>
                </a:moveTo>
                <a:lnTo>
                  <a:pt x="0" y="0"/>
                </a:lnTo>
                <a:lnTo>
                  <a:pt x="336" y="240"/>
                </a:lnTo>
                <a:lnTo>
                  <a:pt x="336" y="33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5B367546-8BCD-4BEB-A58E-8ADC5090AC00}"/>
              </a:ext>
            </a:extLst>
          </p:cNvPr>
          <p:cNvGrpSpPr>
            <a:grpSpLocks/>
          </p:cNvGrpSpPr>
          <p:nvPr/>
        </p:nvGrpSpPr>
        <p:grpSpPr bwMode="auto">
          <a:xfrm>
            <a:off x="7416800" y="0"/>
            <a:ext cx="4356100" cy="6858000"/>
            <a:chOff x="3504" y="0"/>
            <a:chExt cx="2058" cy="4320"/>
          </a:xfrm>
        </p:grpSpPr>
        <p:sp>
          <p:nvSpPr>
            <p:cNvPr id="1043" name="Freeform 9">
              <a:extLst>
                <a:ext uri="{FF2B5EF4-FFF2-40B4-BE49-F238E27FC236}">
                  <a16:creationId xmlns:a16="http://schemas.microsoft.com/office/drawing/2014/main" id="{59823F25-A676-4D77-9D0F-E18F0BDD12CE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3504" y="0"/>
              <a:ext cx="2058" cy="4320"/>
            </a:xfrm>
            <a:custGeom>
              <a:avLst/>
              <a:gdLst>
                <a:gd name="T0" fmla="*/ 0 w 2058"/>
                <a:gd name="T1" fmla="*/ 0 h 4320"/>
                <a:gd name="T2" fmla="*/ 1056 w 2058"/>
                <a:gd name="T3" fmla="*/ 0 h 4320"/>
                <a:gd name="T4" fmla="*/ 1854 w 2058"/>
                <a:gd name="T5" fmla="*/ 402 h 4320"/>
                <a:gd name="T6" fmla="*/ 2058 w 2058"/>
                <a:gd name="T7" fmla="*/ 972 h 4320"/>
                <a:gd name="T8" fmla="*/ 1296 w 2058"/>
                <a:gd name="T9" fmla="*/ 4320 h 4320"/>
                <a:gd name="T10" fmla="*/ 720 w 2058"/>
                <a:gd name="T11" fmla="*/ 4320 h 4320"/>
                <a:gd name="T12" fmla="*/ 1920 w 2058"/>
                <a:gd name="T13" fmla="*/ 912 h 4320"/>
                <a:gd name="T14" fmla="*/ 1776 w 2058"/>
                <a:gd name="T15" fmla="*/ 432 h 4320"/>
                <a:gd name="T16" fmla="*/ 0 w 2058"/>
                <a:gd name="T17" fmla="*/ 0 h 43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58" h="4320">
                  <a:moveTo>
                    <a:pt x="0" y="0"/>
                  </a:moveTo>
                  <a:lnTo>
                    <a:pt x="1056" y="0"/>
                  </a:lnTo>
                  <a:lnTo>
                    <a:pt x="1854" y="402"/>
                  </a:lnTo>
                  <a:lnTo>
                    <a:pt x="2058" y="972"/>
                  </a:lnTo>
                  <a:lnTo>
                    <a:pt x="1296" y="4320"/>
                  </a:lnTo>
                  <a:lnTo>
                    <a:pt x="720" y="4320"/>
                  </a:lnTo>
                  <a:lnTo>
                    <a:pt x="1920" y="912"/>
                  </a:lnTo>
                  <a:lnTo>
                    <a:pt x="1776" y="4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Freeform 10">
              <a:extLst>
                <a:ext uri="{FF2B5EF4-FFF2-40B4-BE49-F238E27FC236}">
                  <a16:creationId xmlns:a16="http://schemas.microsoft.com/office/drawing/2014/main" id="{9B56FC51-1752-4784-8C66-0F07B3F6D6B5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4217" y="1056"/>
              <a:ext cx="1152" cy="3264"/>
            </a:xfrm>
            <a:custGeom>
              <a:avLst/>
              <a:gdLst>
                <a:gd name="T0" fmla="*/ 0 w 1152"/>
                <a:gd name="T1" fmla="*/ 3264 h 3264"/>
                <a:gd name="T2" fmla="*/ 1152 w 1152"/>
                <a:gd name="T3" fmla="*/ 0 h 3264"/>
                <a:gd name="T4" fmla="*/ 96 w 1152"/>
                <a:gd name="T5" fmla="*/ 3264 h 3264"/>
                <a:gd name="T6" fmla="*/ 0 w 1152"/>
                <a:gd name="T7" fmla="*/ 3264 h 3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52" h="3264">
                  <a:moveTo>
                    <a:pt x="0" y="3264"/>
                  </a:moveTo>
                  <a:lnTo>
                    <a:pt x="1152" y="0"/>
                  </a:lnTo>
                  <a:lnTo>
                    <a:pt x="96" y="3264"/>
                  </a:lnTo>
                  <a:lnTo>
                    <a:pt x="0" y="3264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33" name="Group 11">
            <a:extLst>
              <a:ext uri="{FF2B5EF4-FFF2-40B4-BE49-F238E27FC236}">
                <a16:creationId xmlns:a16="http://schemas.microsoft.com/office/drawing/2014/main" id="{194AAC93-DCBF-4F3A-B713-7A381C9ABF8C}"/>
              </a:ext>
            </a:extLst>
          </p:cNvPr>
          <p:cNvGrpSpPr>
            <a:grpSpLocks/>
          </p:cNvGrpSpPr>
          <p:nvPr/>
        </p:nvGrpSpPr>
        <p:grpSpPr bwMode="auto">
          <a:xfrm>
            <a:off x="190500" y="765175"/>
            <a:ext cx="11811000" cy="5943600"/>
            <a:chOff x="90" y="480"/>
            <a:chExt cx="5580" cy="3744"/>
          </a:xfrm>
        </p:grpSpPr>
        <p:sp>
          <p:nvSpPr>
            <p:cNvPr id="1041" name="Rectangle 12">
              <a:extLst>
                <a:ext uri="{FF2B5EF4-FFF2-40B4-BE49-F238E27FC236}">
                  <a16:creationId xmlns:a16="http://schemas.microsoft.com/office/drawing/2014/main" id="{0DB40A3A-8393-4770-8BA6-4A67E55D8B47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90" y="480"/>
              <a:ext cx="5580" cy="3744"/>
            </a:xfrm>
            <a:prstGeom prst="rect">
              <a:avLst/>
            </a:prstGeom>
            <a:solidFill>
              <a:srgbClr val="FFFFFF">
                <a:alpha val="6901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1042" name="Rectangle 13">
              <a:extLst>
                <a:ext uri="{FF2B5EF4-FFF2-40B4-BE49-F238E27FC236}">
                  <a16:creationId xmlns:a16="http://schemas.microsoft.com/office/drawing/2014/main" id="{39536BE2-0CAB-4EC4-9E04-E6375AA2156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90" y="480"/>
              <a:ext cx="5580" cy="3744"/>
            </a:xfrm>
            <a:prstGeom prst="rect">
              <a:avLst/>
            </a:prstGeom>
            <a:solidFill>
              <a:srgbClr val="FFFFFF">
                <a:alpha val="69019"/>
              </a:srgbClr>
            </a:solidFill>
            <a:ln w="9525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</p:grpSp>
      <p:sp>
        <p:nvSpPr>
          <p:cNvPr id="1034" name="Rectangle 14">
            <a:extLst>
              <a:ext uri="{FF2B5EF4-FFF2-40B4-BE49-F238E27FC236}">
                <a16:creationId xmlns:a16="http://schemas.microsoft.com/office/drawing/2014/main" id="{376CFAA0-5CE9-4EE3-8A7C-BFEBE7D153E2}"/>
              </a:ext>
            </a:extLst>
          </p:cNvPr>
          <p:cNvSpPr>
            <a:spLocks noChangeArrowheads="1"/>
          </p:cNvSpPr>
          <p:nvPr/>
        </p:nvSpPr>
        <p:spPr bwMode="gray">
          <a:xfrm>
            <a:off x="508000" y="676275"/>
            <a:ext cx="83312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ru-RU" altLang="ru-RU"/>
          </a:p>
        </p:txBody>
      </p:sp>
      <p:pic>
        <p:nvPicPr>
          <p:cNvPr id="1035" name="Picture 15" descr="2">
            <a:extLst>
              <a:ext uri="{FF2B5EF4-FFF2-40B4-BE49-F238E27FC236}">
                <a16:creationId xmlns:a16="http://schemas.microsoft.com/office/drawing/2014/main" id="{C3360425-F5E5-46CE-8005-5FE2ECAE8F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66750" y="577850"/>
            <a:ext cx="4953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24" name="Rectangle 16">
            <a:extLst>
              <a:ext uri="{FF2B5EF4-FFF2-40B4-BE49-F238E27FC236}">
                <a16:creationId xmlns:a16="http://schemas.microsoft.com/office/drawing/2014/main" id="{DAF65C0B-1C3B-4EA1-8E45-59E95F21FE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gray">
          <a:xfrm>
            <a:off x="1204913" y="198438"/>
            <a:ext cx="84026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Образец заголовка</a:t>
            </a:r>
          </a:p>
        </p:txBody>
      </p:sp>
      <p:sp>
        <p:nvSpPr>
          <p:cNvPr id="1037" name="Rectangle 17">
            <a:extLst>
              <a:ext uri="{FF2B5EF4-FFF2-40B4-BE49-F238E27FC236}">
                <a16:creationId xmlns:a16="http://schemas.microsoft.com/office/drawing/2014/main" id="{DF2A43B3-54D8-4214-8DA9-424FC3D9B7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gray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Образец текста</a:t>
            </a:r>
          </a:p>
          <a:p>
            <a:pPr lvl="1"/>
            <a:r>
              <a:rPr lang="en-US" altLang="ru-RU"/>
              <a:t>Второй уровень</a:t>
            </a:r>
          </a:p>
          <a:p>
            <a:pPr lvl="2"/>
            <a:r>
              <a:rPr lang="en-US" altLang="ru-RU"/>
              <a:t>Третий уровень</a:t>
            </a:r>
          </a:p>
          <a:p>
            <a:pPr lvl="3"/>
            <a:r>
              <a:rPr lang="en-US" altLang="ru-RU"/>
              <a:t>Четвертый уровень</a:t>
            </a:r>
          </a:p>
          <a:p>
            <a:pPr lvl="4"/>
            <a:r>
              <a:rPr lang="en-US" altLang="ru-RU"/>
              <a:t>Пятый уровень</a:t>
            </a:r>
          </a:p>
        </p:txBody>
      </p:sp>
      <p:sp>
        <p:nvSpPr>
          <p:cNvPr id="68626" name="Rectangle 18">
            <a:extLst>
              <a:ext uri="{FF2B5EF4-FFF2-40B4-BE49-F238E27FC236}">
                <a16:creationId xmlns:a16="http://schemas.microsoft.com/office/drawing/2014/main" id="{4E5045CD-6057-4CC9-9444-5DD38E2C99F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609600" y="6283325"/>
            <a:ext cx="284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EF0C1D0F-6DAA-45A8-81D4-4C24ED1E38C6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68627" name="Rectangle 19">
            <a:extLst>
              <a:ext uri="{FF2B5EF4-FFF2-40B4-BE49-F238E27FC236}">
                <a16:creationId xmlns:a16="http://schemas.microsoft.com/office/drawing/2014/main" id="{C9E4EDD1-4C48-4AC3-98F7-800375B15B5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4165600" y="6283325"/>
            <a:ext cx="3860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28" name="Rectangle 20">
            <a:extLst>
              <a:ext uri="{FF2B5EF4-FFF2-40B4-BE49-F238E27FC236}">
                <a16:creationId xmlns:a16="http://schemas.microsoft.com/office/drawing/2014/main" id="{FBACA46B-733F-46E8-B4B5-6CD1F9AD7D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8737600" y="6283325"/>
            <a:ext cx="284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7360ED8-96A8-4E7C-A450-976A4B8FF1F7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8" r:id="rId1"/>
    <p:sldLayoutId id="2147484568" r:id="rId2"/>
    <p:sldLayoutId id="2147484569" r:id="rId3"/>
    <p:sldLayoutId id="2147484570" r:id="rId4"/>
    <p:sldLayoutId id="2147484571" r:id="rId5"/>
    <p:sldLayoutId id="2147484572" r:id="rId6"/>
    <p:sldLayoutId id="2147484573" r:id="rId7"/>
    <p:sldLayoutId id="2147484574" r:id="rId8"/>
    <p:sldLayoutId id="2147484575" r:id="rId9"/>
    <p:sldLayoutId id="2147484576" r:id="rId10"/>
    <p:sldLayoutId id="2147484577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4" grpId="0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2">
            <a:extLst>
              <a:ext uri="{FF2B5EF4-FFF2-40B4-BE49-F238E27FC236}">
                <a16:creationId xmlns:a16="http://schemas.microsoft.com/office/drawing/2014/main" id="{2A9A3EDE-490F-4462-92D1-32E4A723D7D3}"/>
              </a:ext>
            </a:extLst>
          </p:cNvPr>
          <p:cNvSpPr>
            <a:spLocks/>
          </p:cNvSpPr>
          <p:nvPr/>
        </p:nvSpPr>
        <p:spPr bwMode="gray">
          <a:xfrm>
            <a:off x="10210800" y="0"/>
            <a:ext cx="1473200" cy="6848475"/>
          </a:xfrm>
          <a:custGeom>
            <a:avLst/>
            <a:gdLst>
              <a:gd name="T0" fmla="*/ 2147483646 w 696"/>
              <a:gd name="T1" fmla="*/ 0 h 4314"/>
              <a:gd name="T2" fmla="*/ 2147483646 w 696"/>
              <a:gd name="T3" fmla="*/ 2147483646 h 4314"/>
              <a:gd name="T4" fmla="*/ 2147483646 w 696"/>
              <a:gd name="T5" fmla="*/ 2147483646 h 4314"/>
              <a:gd name="T6" fmla="*/ 2147483646 w 696"/>
              <a:gd name="T7" fmla="*/ 2147483646 h 4314"/>
              <a:gd name="T8" fmla="*/ 2147483646 w 696"/>
              <a:gd name="T9" fmla="*/ 2147483646 h 4314"/>
              <a:gd name="T10" fmla="*/ 2147483646 w 696"/>
              <a:gd name="T11" fmla="*/ 2147483646 h 4314"/>
              <a:gd name="T12" fmla="*/ 2147483646 w 696"/>
              <a:gd name="T13" fmla="*/ 2147483646 h 4314"/>
              <a:gd name="T14" fmla="*/ 0 w 696"/>
              <a:gd name="T15" fmla="*/ 0 h 4314"/>
              <a:gd name="T16" fmla="*/ 2147483646 w 696"/>
              <a:gd name="T17" fmla="*/ 0 h 431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96" h="4314">
                <a:moveTo>
                  <a:pt x="312" y="0"/>
                </a:moveTo>
                <a:lnTo>
                  <a:pt x="528" y="444"/>
                </a:lnTo>
                <a:lnTo>
                  <a:pt x="696" y="960"/>
                </a:lnTo>
                <a:lnTo>
                  <a:pt x="426" y="4314"/>
                </a:lnTo>
                <a:lnTo>
                  <a:pt x="108" y="4314"/>
                </a:lnTo>
                <a:lnTo>
                  <a:pt x="648" y="960"/>
                </a:lnTo>
                <a:lnTo>
                  <a:pt x="456" y="432"/>
                </a:lnTo>
                <a:lnTo>
                  <a:pt x="0" y="0"/>
                </a:lnTo>
                <a:lnTo>
                  <a:pt x="312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1" name="Freeform 3">
            <a:extLst>
              <a:ext uri="{FF2B5EF4-FFF2-40B4-BE49-F238E27FC236}">
                <a16:creationId xmlns:a16="http://schemas.microsoft.com/office/drawing/2014/main" id="{6EAB6A57-7A92-4CD7-8985-B546EB2DC2DE}"/>
              </a:ext>
            </a:extLst>
          </p:cNvPr>
          <p:cNvSpPr>
            <a:spLocks/>
          </p:cNvSpPr>
          <p:nvPr/>
        </p:nvSpPr>
        <p:spPr bwMode="gray">
          <a:xfrm>
            <a:off x="1422400" y="0"/>
            <a:ext cx="10058400" cy="6858000"/>
          </a:xfrm>
          <a:custGeom>
            <a:avLst/>
            <a:gdLst>
              <a:gd name="T0" fmla="*/ 0 w 4752"/>
              <a:gd name="T1" fmla="*/ 0 h 4320"/>
              <a:gd name="T2" fmla="*/ 2147483646 w 4752"/>
              <a:gd name="T3" fmla="*/ 0 h 4320"/>
              <a:gd name="T4" fmla="*/ 2147483646 w 4752"/>
              <a:gd name="T5" fmla="*/ 2147483646 h 4320"/>
              <a:gd name="T6" fmla="*/ 2147483646 w 4752"/>
              <a:gd name="T7" fmla="*/ 2147483646 h 4320"/>
              <a:gd name="T8" fmla="*/ 2147483646 w 4752"/>
              <a:gd name="T9" fmla="*/ 2147483646 h 4320"/>
              <a:gd name="T10" fmla="*/ 2147483646 w 4752"/>
              <a:gd name="T11" fmla="*/ 2147483646 h 4320"/>
              <a:gd name="T12" fmla="*/ 2147483646 w 4752"/>
              <a:gd name="T13" fmla="*/ 2147483646 h 4320"/>
              <a:gd name="T14" fmla="*/ 2147483646 w 4752"/>
              <a:gd name="T15" fmla="*/ 2147483646 h 4320"/>
              <a:gd name="T16" fmla="*/ 0 w 4752"/>
              <a:gd name="T17" fmla="*/ 0 h 432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752" h="4320">
                <a:moveTo>
                  <a:pt x="0" y="0"/>
                </a:moveTo>
                <a:lnTo>
                  <a:pt x="1536" y="0"/>
                </a:lnTo>
                <a:lnTo>
                  <a:pt x="4590" y="450"/>
                </a:lnTo>
                <a:lnTo>
                  <a:pt x="4752" y="972"/>
                </a:lnTo>
                <a:lnTo>
                  <a:pt x="3600" y="4320"/>
                </a:lnTo>
                <a:lnTo>
                  <a:pt x="3312" y="4320"/>
                </a:lnTo>
                <a:lnTo>
                  <a:pt x="4712" y="994"/>
                </a:lnTo>
                <a:lnTo>
                  <a:pt x="4518" y="5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2" name="Freeform 4">
            <a:extLst>
              <a:ext uri="{FF2B5EF4-FFF2-40B4-BE49-F238E27FC236}">
                <a16:creationId xmlns:a16="http://schemas.microsoft.com/office/drawing/2014/main" id="{9222B1F8-6287-4F8E-AF6B-681D954D0882}"/>
              </a:ext>
            </a:extLst>
          </p:cNvPr>
          <p:cNvSpPr>
            <a:spLocks/>
          </p:cNvSpPr>
          <p:nvPr/>
        </p:nvSpPr>
        <p:spPr bwMode="gray">
          <a:xfrm>
            <a:off x="7315200" y="1657350"/>
            <a:ext cx="3987800" cy="5200650"/>
          </a:xfrm>
          <a:custGeom>
            <a:avLst/>
            <a:gdLst>
              <a:gd name="T0" fmla="*/ 2147483646 w 1884"/>
              <a:gd name="T1" fmla="*/ 2147483646 h 3276"/>
              <a:gd name="T2" fmla="*/ 2147483646 w 1884"/>
              <a:gd name="T3" fmla="*/ 0 h 3276"/>
              <a:gd name="T4" fmla="*/ 0 w 1884"/>
              <a:gd name="T5" fmla="*/ 2147483646 h 3276"/>
              <a:gd name="T6" fmla="*/ 2147483646 w 1884"/>
              <a:gd name="T7" fmla="*/ 2147483646 h 327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84" h="3276">
                <a:moveTo>
                  <a:pt x="384" y="3276"/>
                </a:moveTo>
                <a:lnTo>
                  <a:pt x="1884" y="0"/>
                </a:lnTo>
                <a:lnTo>
                  <a:pt x="0" y="3276"/>
                </a:lnTo>
                <a:lnTo>
                  <a:pt x="384" y="3276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3" name="Freeform 5">
            <a:extLst>
              <a:ext uri="{FF2B5EF4-FFF2-40B4-BE49-F238E27FC236}">
                <a16:creationId xmlns:a16="http://schemas.microsoft.com/office/drawing/2014/main" id="{60CBABC4-FDE4-4732-B03B-96944CC19E33}"/>
              </a:ext>
            </a:extLst>
          </p:cNvPr>
          <p:cNvSpPr>
            <a:spLocks/>
          </p:cNvSpPr>
          <p:nvPr/>
        </p:nvSpPr>
        <p:spPr bwMode="gray">
          <a:xfrm>
            <a:off x="4572000" y="0"/>
            <a:ext cx="6896100" cy="6858000"/>
          </a:xfrm>
          <a:custGeom>
            <a:avLst/>
            <a:gdLst>
              <a:gd name="T0" fmla="*/ 0 w 3258"/>
              <a:gd name="T1" fmla="*/ 0 h 4320"/>
              <a:gd name="T2" fmla="*/ 2147483646 w 3258"/>
              <a:gd name="T3" fmla="*/ 2147483646 h 4320"/>
              <a:gd name="T4" fmla="*/ 2147483646 w 3258"/>
              <a:gd name="T5" fmla="*/ 2147483646 h 4320"/>
              <a:gd name="T6" fmla="*/ 2147483646 w 3258"/>
              <a:gd name="T7" fmla="*/ 2147483646 h 4320"/>
              <a:gd name="T8" fmla="*/ 2147483646 w 3258"/>
              <a:gd name="T9" fmla="*/ 2147483646 h 4320"/>
              <a:gd name="T10" fmla="*/ 2147483646 w 3258"/>
              <a:gd name="T11" fmla="*/ 2147483646 h 4320"/>
              <a:gd name="T12" fmla="*/ 2147483646 w 3258"/>
              <a:gd name="T13" fmla="*/ 2147483646 h 4320"/>
              <a:gd name="T14" fmla="*/ 2147483646 w 3258"/>
              <a:gd name="T15" fmla="*/ 0 h 4320"/>
              <a:gd name="T16" fmla="*/ 0 w 3258"/>
              <a:gd name="T17" fmla="*/ 0 h 432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258" h="4320">
                <a:moveTo>
                  <a:pt x="0" y="0"/>
                </a:moveTo>
                <a:lnTo>
                  <a:pt x="3082" y="475"/>
                </a:lnTo>
                <a:lnTo>
                  <a:pt x="3210" y="936"/>
                </a:lnTo>
                <a:lnTo>
                  <a:pt x="1728" y="4320"/>
                </a:lnTo>
                <a:lnTo>
                  <a:pt x="1872" y="4320"/>
                </a:lnTo>
                <a:lnTo>
                  <a:pt x="3258" y="912"/>
                </a:lnTo>
                <a:lnTo>
                  <a:pt x="3120" y="432"/>
                </a:lnTo>
                <a:lnTo>
                  <a:pt x="12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4" name="Freeform 6">
            <a:extLst>
              <a:ext uri="{FF2B5EF4-FFF2-40B4-BE49-F238E27FC236}">
                <a16:creationId xmlns:a16="http://schemas.microsoft.com/office/drawing/2014/main" id="{3AA20B8E-655B-4792-8BC4-8530AE34C422}"/>
              </a:ext>
            </a:extLst>
          </p:cNvPr>
          <p:cNvSpPr>
            <a:spLocks/>
          </p:cNvSpPr>
          <p:nvPr/>
        </p:nvSpPr>
        <p:spPr bwMode="gray">
          <a:xfrm>
            <a:off x="11176000" y="0"/>
            <a:ext cx="1016000" cy="1143000"/>
          </a:xfrm>
          <a:custGeom>
            <a:avLst/>
            <a:gdLst>
              <a:gd name="T0" fmla="*/ 2147483646 w 480"/>
              <a:gd name="T1" fmla="*/ 0 h 720"/>
              <a:gd name="T2" fmla="*/ 0 w 480"/>
              <a:gd name="T3" fmla="*/ 2147483646 h 720"/>
              <a:gd name="T4" fmla="*/ 2147483646 w 480"/>
              <a:gd name="T5" fmla="*/ 2147483646 h 720"/>
              <a:gd name="T6" fmla="*/ 2147483646 w 480"/>
              <a:gd name="T7" fmla="*/ 2147483646 h 720"/>
              <a:gd name="T8" fmla="*/ 2147483646 w 480"/>
              <a:gd name="T9" fmla="*/ 2147483646 h 720"/>
              <a:gd name="T10" fmla="*/ 2147483646 w 480"/>
              <a:gd name="T11" fmla="*/ 2147483646 h 720"/>
              <a:gd name="T12" fmla="*/ 2147483646 w 480"/>
              <a:gd name="T13" fmla="*/ 0 h 720"/>
              <a:gd name="T14" fmla="*/ 2147483646 w 480"/>
              <a:gd name="T15" fmla="*/ 0 h 72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80" h="720">
                <a:moveTo>
                  <a:pt x="48" y="0"/>
                </a:moveTo>
                <a:lnTo>
                  <a:pt x="0" y="96"/>
                </a:lnTo>
                <a:lnTo>
                  <a:pt x="354" y="690"/>
                </a:lnTo>
                <a:lnTo>
                  <a:pt x="480" y="720"/>
                </a:lnTo>
                <a:lnTo>
                  <a:pt x="480" y="576"/>
                </a:lnTo>
                <a:lnTo>
                  <a:pt x="48" y="96"/>
                </a:lnTo>
                <a:lnTo>
                  <a:pt x="89" y="0"/>
                </a:lnTo>
                <a:lnTo>
                  <a:pt x="4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5" name="Freeform 7">
            <a:extLst>
              <a:ext uri="{FF2B5EF4-FFF2-40B4-BE49-F238E27FC236}">
                <a16:creationId xmlns:a16="http://schemas.microsoft.com/office/drawing/2014/main" id="{B062A3BD-BB3E-4509-AD16-73D25324B153}"/>
              </a:ext>
            </a:extLst>
          </p:cNvPr>
          <p:cNvSpPr>
            <a:spLocks/>
          </p:cNvSpPr>
          <p:nvPr/>
        </p:nvSpPr>
        <p:spPr bwMode="gray">
          <a:xfrm>
            <a:off x="11480800" y="228600"/>
            <a:ext cx="711200" cy="533400"/>
          </a:xfrm>
          <a:custGeom>
            <a:avLst/>
            <a:gdLst>
              <a:gd name="T0" fmla="*/ 2147483646 w 336"/>
              <a:gd name="T1" fmla="*/ 2147483646 h 336"/>
              <a:gd name="T2" fmla="*/ 0 w 336"/>
              <a:gd name="T3" fmla="*/ 0 h 336"/>
              <a:gd name="T4" fmla="*/ 2147483646 w 336"/>
              <a:gd name="T5" fmla="*/ 2147483646 h 336"/>
              <a:gd name="T6" fmla="*/ 2147483646 w 336"/>
              <a:gd name="T7" fmla="*/ 2147483646 h 33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336">
                <a:moveTo>
                  <a:pt x="336" y="336"/>
                </a:moveTo>
                <a:lnTo>
                  <a:pt x="0" y="0"/>
                </a:lnTo>
                <a:lnTo>
                  <a:pt x="336" y="240"/>
                </a:lnTo>
                <a:lnTo>
                  <a:pt x="336" y="33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056" name="Group 8">
            <a:extLst>
              <a:ext uri="{FF2B5EF4-FFF2-40B4-BE49-F238E27FC236}">
                <a16:creationId xmlns:a16="http://schemas.microsoft.com/office/drawing/2014/main" id="{7BB40C9D-0D70-4A55-BB78-F4429E224608}"/>
              </a:ext>
            </a:extLst>
          </p:cNvPr>
          <p:cNvGrpSpPr>
            <a:grpSpLocks/>
          </p:cNvGrpSpPr>
          <p:nvPr/>
        </p:nvGrpSpPr>
        <p:grpSpPr bwMode="auto">
          <a:xfrm>
            <a:off x="7416800" y="0"/>
            <a:ext cx="4356100" cy="6858000"/>
            <a:chOff x="3504" y="0"/>
            <a:chExt cx="2058" cy="4320"/>
          </a:xfrm>
        </p:grpSpPr>
        <p:sp>
          <p:nvSpPr>
            <p:cNvPr id="2067" name="Freeform 9">
              <a:extLst>
                <a:ext uri="{FF2B5EF4-FFF2-40B4-BE49-F238E27FC236}">
                  <a16:creationId xmlns:a16="http://schemas.microsoft.com/office/drawing/2014/main" id="{3B2DC1EA-E565-42B3-AC73-626CCA524BB9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3504" y="0"/>
              <a:ext cx="2058" cy="4320"/>
            </a:xfrm>
            <a:custGeom>
              <a:avLst/>
              <a:gdLst>
                <a:gd name="T0" fmla="*/ 0 w 2058"/>
                <a:gd name="T1" fmla="*/ 0 h 4320"/>
                <a:gd name="T2" fmla="*/ 1056 w 2058"/>
                <a:gd name="T3" fmla="*/ 0 h 4320"/>
                <a:gd name="T4" fmla="*/ 1854 w 2058"/>
                <a:gd name="T5" fmla="*/ 402 h 4320"/>
                <a:gd name="T6" fmla="*/ 2058 w 2058"/>
                <a:gd name="T7" fmla="*/ 972 h 4320"/>
                <a:gd name="T8" fmla="*/ 1296 w 2058"/>
                <a:gd name="T9" fmla="*/ 4320 h 4320"/>
                <a:gd name="T10" fmla="*/ 720 w 2058"/>
                <a:gd name="T11" fmla="*/ 4320 h 4320"/>
                <a:gd name="T12" fmla="*/ 1920 w 2058"/>
                <a:gd name="T13" fmla="*/ 912 h 4320"/>
                <a:gd name="T14" fmla="*/ 1776 w 2058"/>
                <a:gd name="T15" fmla="*/ 432 h 4320"/>
                <a:gd name="T16" fmla="*/ 0 w 2058"/>
                <a:gd name="T17" fmla="*/ 0 h 43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58" h="4320">
                  <a:moveTo>
                    <a:pt x="0" y="0"/>
                  </a:moveTo>
                  <a:lnTo>
                    <a:pt x="1056" y="0"/>
                  </a:lnTo>
                  <a:lnTo>
                    <a:pt x="1854" y="402"/>
                  </a:lnTo>
                  <a:lnTo>
                    <a:pt x="2058" y="972"/>
                  </a:lnTo>
                  <a:lnTo>
                    <a:pt x="1296" y="4320"/>
                  </a:lnTo>
                  <a:lnTo>
                    <a:pt x="720" y="4320"/>
                  </a:lnTo>
                  <a:lnTo>
                    <a:pt x="1920" y="912"/>
                  </a:lnTo>
                  <a:lnTo>
                    <a:pt x="1776" y="4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8" name="Freeform 10">
              <a:extLst>
                <a:ext uri="{FF2B5EF4-FFF2-40B4-BE49-F238E27FC236}">
                  <a16:creationId xmlns:a16="http://schemas.microsoft.com/office/drawing/2014/main" id="{BBFF5CB5-F17B-470C-B6CB-B51485AE0C41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4217" y="1056"/>
              <a:ext cx="1152" cy="3264"/>
            </a:xfrm>
            <a:custGeom>
              <a:avLst/>
              <a:gdLst>
                <a:gd name="T0" fmla="*/ 0 w 1152"/>
                <a:gd name="T1" fmla="*/ 3264 h 3264"/>
                <a:gd name="T2" fmla="*/ 1152 w 1152"/>
                <a:gd name="T3" fmla="*/ 0 h 3264"/>
                <a:gd name="T4" fmla="*/ 96 w 1152"/>
                <a:gd name="T5" fmla="*/ 3264 h 3264"/>
                <a:gd name="T6" fmla="*/ 0 w 1152"/>
                <a:gd name="T7" fmla="*/ 3264 h 3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52" h="3264">
                  <a:moveTo>
                    <a:pt x="0" y="3264"/>
                  </a:moveTo>
                  <a:lnTo>
                    <a:pt x="1152" y="0"/>
                  </a:lnTo>
                  <a:lnTo>
                    <a:pt x="96" y="3264"/>
                  </a:lnTo>
                  <a:lnTo>
                    <a:pt x="0" y="3264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57" name="Group 11">
            <a:extLst>
              <a:ext uri="{FF2B5EF4-FFF2-40B4-BE49-F238E27FC236}">
                <a16:creationId xmlns:a16="http://schemas.microsoft.com/office/drawing/2014/main" id="{65289028-EBB6-49C5-A1C6-A99B736FDE73}"/>
              </a:ext>
            </a:extLst>
          </p:cNvPr>
          <p:cNvGrpSpPr>
            <a:grpSpLocks/>
          </p:cNvGrpSpPr>
          <p:nvPr/>
        </p:nvGrpSpPr>
        <p:grpSpPr bwMode="auto">
          <a:xfrm>
            <a:off x="190500" y="765175"/>
            <a:ext cx="11811000" cy="5943600"/>
            <a:chOff x="90" y="480"/>
            <a:chExt cx="5580" cy="3744"/>
          </a:xfrm>
        </p:grpSpPr>
        <p:sp>
          <p:nvSpPr>
            <p:cNvPr id="1041" name="Rectangle 12">
              <a:extLst>
                <a:ext uri="{FF2B5EF4-FFF2-40B4-BE49-F238E27FC236}">
                  <a16:creationId xmlns:a16="http://schemas.microsoft.com/office/drawing/2014/main" id="{B559CAFA-37C8-4C3C-9802-656918F12E12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90" y="480"/>
              <a:ext cx="5580" cy="3744"/>
            </a:xfrm>
            <a:prstGeom prst="rect">
              <a:avLst/>
            </a:prstGeom>
            <a:solidFill>
              <a:srgbClr val="FFFFFF">
                <a:alpha val="6901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>
                <a:solidFill>
                  <a:srgbClr val="0084B4"/>
                </a:solidFill>
              </a:endParaRPr>
            </a:p>
          </p:txBody>
        </p:sp>
        <p:sp>
          <p:nvSpPr>
            <p:cNvPr id="1042" name="Rectangle 13">
              <a:extLst>
                <a:ext uri="{FF2B5EF4-FFF2-40B4-BE49-F238E27FC236}">
                  <a16:creationId xmlns:a16="http://schemas.microsoft.com/office/drawing/2014/main" id="{59CAFB4F-6DD8-4E12-9AB9-AF4EBC3BB2E0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90" y="480"/>
              <a:ext cx="5580" cy="3744"/>
            </a:xfrm>
            <a:prstGeom prst="rect">
              <a:avLst/>
            </a:prstGeom>
            <a:solidFill>
              <a:srgbClr val="FFFFFF">
                <a:alpha val="69019"/>
              </a:srgbClr>
            </a:solidFill>
            <a:ln w="9525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>
                <a:solidFill>
                  <a:srgbClr val="0084B4"/>
                </a:solidFill>
              </a:endParaRPr>
            </a:p>
          </p:txBody>
        </p:sp>
      </p:grpSp>
      <p:sp>
        <p:nvSpPr>
          <p:cNvPr id="1034" name="Rectangle 14">
            <a:extLst>
              <a:ext uri="{FF2B5EF4-FFF2-40B4-BE49-F238E27FC236}">
                <a16:creationId xmlns:a16="http://schemas.microsoft.com/office/drawing/2014/main" id="{A9402E32-30CF-4A8B-9302-8D1077A61DBB}"/>
              </a:ext>
            </a:extLst>
          </p:cNvPr>
          <p:cNvSpPr>
            <a:spLocks noChangeArrowheads="1"/>
          </p:cNvSpPr>
          <p:nvPr/>
        </p:nvSpPr>
        <p:spPr bwMode="gray">
          <a:xfrm>
            <a:off x="508000" y="676275"/>
            <a:ext cx="83312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>
              <a:solidFill>
                <a:srgbClr val="0084B4"/>
              </a:solidFill>
            </a:endParaRPr>
          </a:p>
        </p:txBody>
      </p:sp>
      <p:pic>
        <p:nvPicPr>
          <p:cNvPr id="2059" name="Picture 15" descr="2">
            <a:extLst>
              <a:ext uri="{FF2B5EF4-FFF2-40B4-BE49-F238E27FC236}">
                <a16:creationId xmlns:a16="http://schemas.microsoft.com/office/drawing/2014/main" id="{D8D924CE-0445-4B39-9954-6F694C537E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66750" y="577850"/>
            <a:ext cx="4953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24" name="Rectangle 16">
            <a:extLst>
              <a:ext uri="{FF2B5EF4-FFF2-40B4-BE49-F238E27FC236}">
                <a16:creationId xmlns:a16="http://schemas.microsoft.com/office/drawing/2014/main" id="{E622C7CA-D5FB-45D3-898A-07A99FB4A9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gray">
          <a:xfrm>
            <a:off x="1204913" y="198438"/>
            <a:ext cx="84026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Образец заголовка</a:t>
            </a:r>
          </a:p>
        </p:txBody>
      </p:sp>
      <p:sp>
        <p:nvSpPr>
          <p:cNvPr id="2061" name="Rectangle 17">
            <a:extLst>
              <a:ext uri="{FF2B5EF4-FFF2-40B4-BE49-F238E27FC236}">
                <a16:creationId xmlns:a16="http://schemas.microsoft.com/office/drawing/2014/main" id="{EC06E06A-3C01-4C51-8715-AF66141A10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gray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Образец текста</a:t>
            </a:r>
          </a:p>
          <a:p>
            <a:pPr lvl="1"/>
            <a:r>
              <a:rPr lang="en-US" altLang="ru-RU"/>
              <a:t>Второй уровень</a:t>
            </a:r>
          </a:p>
          <a:p>
            <a:pPr lvl="2"/>
            <a:r>
              <a:rPr lang="en-US" altLang="ru-RU"/>
              <a:t>Третий уровень</a:t>
            </a:r>
          </a:p>
          <a:p>
            <a:pPr lvl="3"/>
            <a:r>
              <a:rPr lang="en-US" altLang="ru-RU"/>
              <a:t>Четвертый уровень</a:t>
            </a:r>
          </a:p>
          <a:p>
            <a:pPr lvl="4"/>
            <a:r>
              <a:rPr lang="en-US" altLang="ru-RU"/>
              <a:t>Пятый уровень</a:t>
            </a:r>
          </a:p>
        </p:txBody>
      </p:sp>
      <p:sp>
        <p:nvSpPr>
          <p:cNvPr id="68626" name="Rectangle 18">
            <a:extLst>
              <a:ext uri="{FF2B5EF4-FFF2-40B4-BE49-F238E27FC236}">
                <a16:creationId xmlns:a16="http://schemas.microsoft.com/office/drawing/2014/main" id="{C15719F1-58F1-4F19-8D28-8F65E1263B5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609600" y="6283325"/>
            <a:ext cx="284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84B4"/>
                </a:solidFill>
                <a:latin typeface="Arial" charset="0"/>
              </a:defRPr>
            </a:lvl1pPr>
          </a:lstStyle>
          <a:p>
            <a:pPr>
              <a:defRPr/>
            </a:pPr>
            <a:fld id="{C4F5449D-85C5-45F9-8A0C-4FC0BE39CD8E}" type="datetimeFigureOut">
              <a:rPr lang="ru-RU"/>
              <a:pPr>
                <a:defRPr/>
              </a:pPr>
              <a:t>11.12.2017</a:t>
            </a:fld>
            <a:endParaRPr lang="en-US"/>
          </a:p>
        </p:txBody>
      </p:sp>
      <p:sp>
        <p:nvSpPr>
          <p:cNvPr id="68627" name="Rectangle 19">
            <a:extLst>
              <a:ext uri="{FF2B5EF4-FFF2-40B4-BE49-F238E27FC236}">
                <a16:creationId xmlns:a16="http://schemas.microsoft.com/office/drawing/2014/main" id="{562130A6-537F-4E59-AE24-FDD9447E481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4165600" y="6283325"/>
            <a:ext cx="3860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84B4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28" name="Rectangle 20">
            <a:extLst>
              <a:ext uri="{FF2B5EF4-FFF2-40B4-BE49-F238E27FC236}">
                <a16:creationId xmlns:a16="http://schemas.microsoft.com/office/drawing/2014/main" id="{763067BA-EA75-4713-8D85-3B26E303C54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8737600" y="6283325"/>
            <a:ext cx="284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84B4"/>
                </a:solidFill>
              </a:defRPr>
            </a:lvl1pPr>
          </a:lstStyle>
          <a:p>
            <a:pPr>
              <a:defRPr/>
            </a:pPr>
            <a:fld id="{6A9C7DBE-507A-407B-9C34-242BA15268B5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9" r:id="rId1"/>
    <p:sldLayoutId id="2147484578" r:id="rId2"/>
    <p:sldLayoutId id="2147484579" r:id="rId3"/>
    <p:sldLayoutId id="2147484580" r:id="rId4"/>
    <p:sldLayoutId id="2147484581" r:id="rId5"/>
    <p:sldLayoutId id="2147484582" r:id="rId6"/>
    <p:sldLayoutId id="2147484583" r:id="rId7"/>
    <p:sldLayoutId id="2147484584" r:id="rId8"/>
    <p:sldLayoutId id="2147484585" r:id="rId9"/>
    <p:sldLayoutId id="2147484586" r:id="rId10"/>
    <p:sldLayoutId id="2147484587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4" grpId="0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image" Target="../media/image8.png"/><Relationship Id="rId7" Type="http://schemas.openxmlformats.org/officeDocument/2006/relationships/image" Target="../media/image2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2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9.jpeg"/><Relationship Id="rId7" Type="http://schemas.openxmlformats.org/officeDocument/2006/relationships/image" Target="../media/image8.pn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31.jpeg"/><Relationship Id="rId4" Type="http://schemas.openxmlformats.org/officeDocument/2006/relationships/image" Target="../media/image30.jpeg"/><Relationship Id="rId9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png"/><Relationship Id="rId7" Type="http://schemas.openxmlformats.org/officeDocument/2006/relationships/image" Target="../media/image1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s://ru.wikipedia.org/wiki/%D0%A0%D0%B0%D0%B7%D1%80%D0%B0%D0%B1%D0%BE%D1%82%D0%BA%D0%B0_%D0%BD%D0%BE%D0%B2%D0%BE%D0%B3%D0%BE_%D0%BF%D1%80%D0%BE%D0%B4%D1%83%D0%BA%D1%82%D0%B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pervouralsk.rabota66.ru/vacancy/64055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7.pn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8.jpeg"/><Relationship Id="rId4" Type="http://schemas.openxmlformats.org/officeDocument/2006/relationships/image" Target="../media/image8.png"/><Relationship Id="rId9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8.png"/><Relationship Id="rId7" Type="http://schemas.openxmlformats.org/officeDocument/2006/relationships/image" Target="../media/image20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">
            <a:extLst>
              <a:ext uri="{FF2B5EF4-FFF2-40B4-BE49-F238E27FC236}">
                <a16:creationId xmlns:a16="http://schemas.microsoft.com/office/drawing/2014/main" id="{3B5C3AEF-6FDA-47CB-AE70-DB48CF259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2636838"/>
            <a:ext cx="86407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Социально-профессиональная практика</a:t>
            </a:r>
          </a:p>
        </p:txBody>
      </p:sp>
      <p:sp>
        <p:nvSpPr>
          <p:cNvPr id="3076" name="TextBox 13">
            <a:extLst>
              <a:ext uri="{FF2B5EF4-FFF2-40B4-BE49-F238E27FC236}">
                <a16:creationId xmlns:a16="http://schemas.microsoft.com/office/drawing/2014/main" id="{F0AAD23E-8F9B-438D-B3BA-9BDE3F9B0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25" y="692150"/>
            <a:ext cx="604837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Муниципальное автономное </a:t>
            </a:r>
          </a:p>
          <a:p>
            <a:pPr algn="ctr" eaLnBrk="1" hangingPunct="1">
              <a:defRPr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общеобразовательное учреждение </a:t>
            </a:r>
          </a:p>
          <a:p>
            <a:pPr algn="ctr" eaLnBrk="1" hangingPunct="1">
              <a:defRPr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«Лицей № 21»</a:t>
            </a:r>
          </a:p>
          <a:p>
            <a:pPr algn="ctr" eaLnBrk="1" hangingPunct="1">
              <a:defRPr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г. Первоуральск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2B465E0E-6B8C-49C7-9C19-68E18E3F0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3789363"/>
            <a:ext cx="86407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ФИЗИКО-МАТЕМАТИЧЕСКИЙ ПРОФИЛЬ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D80044C8-10D9-4A38-B76C-041847CD1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4868863"/>
            <a:ext cx="86407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ru-RU" sz="2800" b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Тьюторы</a:t>
            </a:r>
            <a:r>
              <a:rPr lang="ru-RU" sz="2800" b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: </a:t>
            </a:r>
            <a:r>
              <a:rPr lang="ru-RU" sz="2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Л.С.Зозулина, </a:t>
            </a:r>
            <a:r>
              <a:rPr lang="ru-RU" sz="28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Н.Ю.Канашевская</a:t>
            </a:r>
            <a:r>
              <a:rPr lang="ru-RU" sz="36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445E5F70-AD5A-41DE-8D1C-7DE0B0DB8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5576888"/>
            <a:ext cx="86407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ru-RU" sz="2000" b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Учащиеся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: Н. Балыкин , Д. </a:t>
            </a:r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Кучерук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 , П. </a:t>
            </a:r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Стрелко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, Д. Тихонов, К. </a:t>
            </a:r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Парфенчик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 , В. Скляр, Е. </a:t>
            </a:r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Мизбахов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 , Е. Замиралова , В. Сапожникова, К. Устимова,</a:t>
            </a:r>
          </a:p>
          <a:p>
            <a:pPr eaLnBrk="1" hangingPunct="1">
              <a:defRPr/>
            </a:pP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Д. Чермных, С. </a:t>
            </a:r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Карпук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 , М. Семенов, В. </a:t>
            </a:r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Хитрин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pic>
        <p:nvPicPr>
          <p:cNvPr id="3082" name="Picture 10" descr="http://pi.vlsu.ru/typo3temp/pics/2b5e548e8e.png">
            <a:extLst>
              <a:ext uri="{FF2B5EF4-FFF2-40B4-BE49-F238E27FC236}">
                <a16:creationId xmlns:a16="http://schemas.microsoft.com/office/drawing/2014/main" id="{367BD9BD-038F-4C76-B920-93F90B976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26915" y="32446"/>
            <a:ext cx="2880320" cy="2880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C68832B2-9F9F-40F8-8697-831B814841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51088" y="404813"/>
            <a:ext cx="719772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Результаты практики</a:t>
            </a:r>
          </a:p>
        </p:txBody>
      </p:sp>
      <p:sp>
        <p:nvSpPr>
          <p:cNvPr id="12" name="Скругленный прямоугольник 11">
            <a:extLst>
              <a:ext uri="{FF2B5EF4-FFF2-40B4-BE49-F238E27FC236}">
                <a16:creationId xmlns:a16="http://schemas.microsoft.com/office/drawing/2014/main" id="{4DE575AC-0DF8-497F-A6C0-4F41EDA6E084}"/>
              </a:ext>
            </a:extLst>
          </p:cNvPr>
          <p:cNvSpPr/>
          <p:nvPr/>
        </p:nvSpPr>
        <p:spPr>
          <a:xfrm>
            <a:off x="8183563" y="1341438"/>
            <a:ext cx="2016125" cy="12239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/>
              <a:t>фото</a:t>
            </a:r>
          </a:p>
        </p:txBody>
      </p:sp>
      <p:sp>
        <p:nvSpPr>
          <p:cNvPr id="13" name="Скругленный прямоугольник 12">
            <a:extLst>
              <a:ext uri="{FF2B5EF4-FFF2-40B4-BE49-F238E27FC236}">
                <a16:creationId xmlns:a16="http://schemas.microsoft.com/office/drawing/2014/main" id="{A3AF7D6D-D1E9-463C-8467-CA30E53A3FC7}"/>
              </a:ext>
            </a:extLst>
          </p:cNvPr>
          <p:cNvSpPr/>
          <p:nvPr/>
        </p:nvSpPr>
        <p:spPr>
          <a:xfrm>
            <a:off x="8112125" y="3284538"/>
            <a:ext cx="2016125" cy="12239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/>
              <a:t>фото</a:t>
            </a:r>
          </a:p>
        </p:txBody>
      </p:sp>
      <p:sp>
        <p:nvSpPr>
          <p:cNvPr id="14" name="Скругленный прямоугольник 13">
            <a:extLst>
              <a:ext uri="{FF2B5EF4-FFF2-40B4-BE49-F238E27FC236}">
                <a16:creationId xmlns:a16="http://schemas.microsoft.com/office/drawing/2014/main" id="{53FD35E4-A68E-4524-B68D-9214FCA1A7C0}"/>
              </a:ext>
            </a:extLst>
          </p:cNvPr>
          <p:cNvSpPr/>
          <p:nvPr/>
        </p:nvSpPr>
        <p:spPr>
          <a:xfrm>
            <a:off x="8037513" y="5195888"/>
            <a:ext cx="2016125" cy="12239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/>
              <a:t>фото</a:t>
            </a:r>
          </a:p>
        </p:txBody>
      </p:sp>
      <p:pic>
        <p:nvPicPr>
          <p:cNvPr id="19462" name="Picture 4" descr="http://blogs.managementconcepts.com/wp-content/uploads/2014/10/Knowledge-Transfer.png">
            <a:extLst>
              <a:ext uri="{FF2B5EF4-FFF2-40B4-BE49-F238E27FC236}">
                <a16:creationId xmlns:a16="http://schemas.microsoft.com/office/drawing/2014/main" id="{BBFCDA1D-FE2E-4DE8-8328-36495390A2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2852738"/>
            <a:ext cx="936625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6" descr="http://image005.flaticon.com/19/png/512/15/15638.png">
            <a:extLst>
              <a:ext uri="{FF2B5EF4-FFF2-40B4-BE49-F238E27FC236}">
                <a16:creationId xmlns:a16="http://schemas.microsoft.com/office/drawing/2014/main" id="{FDEA3B42-7750-40FF-BC2C-52EE708A1E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1557338"/>
            <a:ext cx="86518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7" descr="http://www.pubzi.com/f/th-Thumb.png">
            <a:extLst>
              <a:ext uri="{FF2B5EF4-FFF2-40B4-BE49-F238E27FC236}">
                <a16:creationId xmlns:a16="http://schemas.microsoft.com/office/drawing/2014/main" id="{223F0F41-EB6F-48AB-8FD8-0E4E331075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4292600"/>
            <a:ext cx="9366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2E73222C-75AD-44DE-ADDB-F275B5087C1A}"/>
              </a:ext>
            </a:extLst>
          </p:cNvPr>
          <p:cNvSpPr/>
          <p:nvPr/>
        </p:nvSpPr>
        <p:spPr>
          <a:xfrm>
            <a:off x="3216275" y="1268413"/>
            <a:ext cx="4175125" cy="11525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D30D1EE-6276-45AE-A21B-EF36154861C6}"/>
              </a:ext>
            </a:extLst>
          </p:cNvPr>
          <p:cNvSpPr/>
          <p:nvPr/>
        </p:nvSpPr>
        <p:spPr>
          <a:xfrm>
            <a:off x="3216275" y="2852738"/>
            <a:ext cx="4175125" cy="9366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  <a:p>
            <a:pPr algn="just" eaLnBrk="1" hangingPunct="1">
              <a:defRPr/>
            </a:pP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D7C9C9AC-DAB4-45D2-A226-A725AC9D9BC0}"/>
              </a:ext>
            </a:extLst>
          </p:cNvPr>
          <p:cNvSpPr/>
          <p:nvPr/>
        </p:nvSpPr>
        <p:spPr>
          <a:xfrm>
            <a:off x="3216275" y="3929063"/>
            <a:ext cx="4175125" cy="13001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16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Ученики стали более внимательны к пожилым людям, получили навык осуществление связи с различными социальными институтами для решения организационных вопросов </a:t>
            </a:r>
          </a:p>
          <a:p>
            <a:pPr algn="ctr" eaLnBrk="1" hangingPunct="1">
              <a:defRPr/>
            </a:pPr>
            <a:r>
              <a:rPr lang="ru-RU" sz="1400" dirty="0" err="1"/>
              <a:t>Ие</a:t>
            </a:r>
            <a:endParaRPr lang="ru-RU" sz="1400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D2339D9E-6B09-4468-88E1-1F5F6A1F5F30}"/>
              </a:ext>
            </a:extLst>
          </p:cNvPr>
          <p:cNvSpPr/>
          <p:nvPr/>
        </p:nvSpPr>
        <p:spPr>
          <a:xfrm>
            <a:off x="3216275" y="5303838"/>
            <a:ext cx="4175125" cy="10080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  <a:p>
            <a:pPr algn="just" eaLnBrk="1" hangingPunct="1">
              <a:defRPr/>
            </a:pPr>
            <a:r>
              <a:rPr lang="ru-RU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Требовалось более детальная проработка программы, занятия длились 1 час</a:t>
            </a:r>
          </a:p>
          <a:p>
            <a:pPr algn="ctr" eaLnBrk="1" hangingPunct="1">
              <a:defRPr/>
            </a:pPr>
            <a:endParaRPr lang="ru-RU" dirty="0"/>
          </a:p>
        </p:txBody>
      </p:sp>
      <p:pic>
        <p:nvPicPr>
          <p:cNvPr id="19469" name="Picture 7" descr="http://www.pubzi.com/f/th-Thumb.png">
            <a:extLst>
              <a:ext uri="{FF2B5EF4-FFF2-40B4-BE49-F238E27FC236}">
                <a16:creationId xmlns:a16="http://schemas.microsoft.com/office/drawing/2014/main" id="{33DCC5D0-00A5-471D-9965-4D6A63013C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5661025"/>
            <a:ext cx="9366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 descr="осень">
            <a:extLst>
              <a:ext uri="{FF2B5EF4-FFF2-40B4-BE49-F238E27FC236}">
                <a16:creationId xmlns:a16="http://schemas.microsoft.com/office/drawing/2014/main" id="{437FBEBA-C0FE-4ADC-AA2F-2085D4089A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75520" y="188640"/>
            <a:ext cx="1340768" cy="1340768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4351" name="Рисунок 1">
            <a:extLst>
              <a:ext uri="{FF2B5EF4-FFF2-40B4-BE49-F238E27FC236}">
                <a16:creationId xmlns:a16="http://schemas.microsoft.com/office/drawing/2014/main" id="{E13F344F-951C-4562-88AA-1B5E81FBC79F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1939" y="1071563"/>
            <a:ext cx="2268537" cy="170021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4352" name="Рисунок 2">
            <a:extLst>
              <a:ext uri="{FF2B5EF4-FFF2-40B4-BE49-F238E27FC236}">
                <a16:creationId xmlns:a16="http://schemas.microsoft.com/office/drawing/2014/main" id="{20D197B5-0BBF-4C64-AE42-8675C682CA3B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53375" y="2928938"/>
            <a:ext cx="2266950" cy="170021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4353" name="Рисунок 3">
            <a:extLst>
              <a:ext uri="{FF2B5EF4-FFF2-40B4-BE49-F238E27FC236}">
                <a16:creationId xmlns:a16="http://schemas.microsoft.com/office/drawing/2014/main" id="{5B61E161-616B-4B8D-9C72-FF96C99248A8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53375" y="4786313"/>
            <a:ext cx="2287588" cy="17145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3330" name="TextBox 1">
            <a:extLst>
              <a:ext uri="{FF2B5EF4-FFF2-40B4-BE49-F238E27FC236}">
                <a16:creationId xmlns:a16="http://schemas.microsoft.com/office/drawing/2014/main" id="{24151882-EDB6-4A1A-8461-B79504D6A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5" y="2928938"/>
            <a:ext cx="4165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sz="16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Мы узнали, что значит быть педагогам и попробовали себя в этой роли</a:t>
            </a:r>
          </a:p>
        </p:txBody>
      </p:sp>
      <p:sp>
        <p:nvSpPr>
          <p:cNvPr id="13331" name="TextBox 2">
            <a:extLst>
              <a:ext uri="{FF2B5EF4-FFF2-40B4-BE49-F238E27FC236}">
                <a16:creationId xmlns:a16="http://schemas.microsoft.com/office/drawing/2014/main" id="{2E9A2219-9119-4DAC-B079-4DA8AABB1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0888" y="1376363"/>
            <a:ext cx="3876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Мы увидели новых людей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4C3C8C5-DFD0-4BC0-AD9B-56AB53B81A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83113" y="0"/>
            <a:ext cx="5905500" cy="71437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Место прохождения практики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0766FA6C-AC1D-4AF9-B672-C0BCA106AFF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sp>
        <p:nvSpPr>
          <p:cNvPr id="20484" name="TextBox 23">
            <a:extLst>
              <a:ext uri="{FF2B5EF4-FFF2-40B4-BE49-F238E27FC236}">
                <a16:creationId xmlns:a16="http://schemas.microsoft.com/office/drawing/2014/main" id="{F053BA69-6793-465B-A160-6CB794351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4375" y="1214438"/>
            <a:ext cx="5243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Сфера деятельности:</a:t>
            </a:r>
            <a:r>
              <a:rPr lang="en-US" altLang="ru-RU" sz="1800" b="1"/>
              <a:t> </a:t>
            </a:r>
            <a:r>
              <a:rPr lang="ru-RU" altLang="ru-RU" sz="1800" b="1"/>
              <a:t>Робототехника </a:t>
            </a:r>
          </a:p>
        </p:txBody>
      </p:sp>
      <p:sp>
        <p:nvSpPr>
          <p:cNvPr id="20485" name="TextBox 25">
            <a:extLst>
              <a:ext uri="{FF2B5EF4-FFF2-40B4-BE49-F238E27FC236}">
                <a16:creationId xmlns:a16="http://schemas.microsoft.com/office/drawing/2014/main" id="{50C61ECC-9D54-440A-A9FB-75622ECB4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5813" y="1643063"/>
            <a:ext cx="5172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Вид продукции, услуг:</a:t>
            </a:r>
            <a:r>
              <a:rPr lang="en-US" altLang="ru-RU" sz="1800" b="1"/>
              <a:t> 3D-</a:t>
            </a:r>
            <a:r>
              <a:rPr lang="ru-RU" altLang="ru-RU" sz="1800" b="1"/>
              <a:t>печать, роботы</a:t>
            </a:r>
          </a:p>
        </p:txBody>
      </p:sp>
      <p:sp>
        <p:nvSpPr>
          <p:cNvPr id="20486" name="TextBox 27">
            <a:extLst>
              <a:ext uri="{FF2B5EF4-FFF2-40B4-BE49-F238E27FC236}">
                <a16:creationId xmlns:a16="http://schemas.microsoft.com/office/drawing/2014/main" id="{A0731359-6190-49E9-99AC-94879415C0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4375" y="785813"/>
            <a:ext cx="5243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Название: Лаборатория </a:t>
            </a:r>
            <a:r>
              <a:rPr lang="en-US" altLang="ru-RU" sz="1800" b="1"/>
              <a:t>“Make It Lab”</a:t>
            </a:r>
            <a:endParaRPr lang="ru-RU" altLang="ru-RU" sz="1800" b="1"/>
          </a:p>
        </p:txBody>
      </p:sp>
      <p:graphicFrame>
        <p:nvGraphicFramePr>
          <p:cNvPr id="29" name="Таблица 28">
            <a:extLst>
              <a:ext uri="{FF2B5EF4-FFF2-40B4-BE49-F238E27FC236}">
                <a16:creationId xmlns:a16="http://schemas.microsoft.com/office/drawing/2014/main" id="{7169784A-60C5-4DE7-A284-9C79000AA635}"/>
              </a:ext>
            </a:extLst>
          </p:cNvPr>
          <p:cNvGraphicFramePr>
            <a:graphicFrameLocks noGrp="1"/>
          </p:cNvGraphicFramePr>
          <p:nvPr/>
        </p:nvGraphicFramePr>
        <p:xfrm>
          <a:off x="1992313" y="2071688"/>
          <a:ext cx="8280400" cy="4286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1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4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47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34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0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418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Профессии</a:t>
                      </a:r>
                    </a:p>
                  </a:txBody>
                  <a:tcPr marL="91434" marR="91434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Содержание работы</a:t>
                      </a:r>
                    </a:p>
                  </a:txBody>
                  <a:tcPr marL="91434" marR="91434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Требования к индивидуальным</a:t>
                      </a:r>
                      <a:r>
                        <a:rPr lang="ru-RU" sz="1200" baseline="0" dirty="0"/>
                        <a:t> особенностям</a:t>
                      </a:r>
                      <a:endParaRPr lang="ru-RU" sz="1200" dirty="0"/>
                    </a:p>
                  </a:txBody>
                  <a:tcPr marL="91434" marR="91434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Требования к профессиональной подготовке</a:t>
                      </a:r>
                    </a:p>
                  </a:txBody>
                  <a:tcPr marL="91434" marR="91434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Медицинские</a:t>
                      </a:r>
                      <a:r>
                        <a:rPr lang="ru-RU" sz="1200" baseline="0" dirty="0"/>
                        <a:t> противопоказания</a:t>
                      </a:r>
                      <a:endParaRPr lang="ru-RU" sz="1200" dirty="0"/>
                    </a:p>
                  </a:txBody>
                  <a:tcPr marL="91434" marR="91434" marT="45719" marB="4571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1059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3D-</a:t>
                      </a: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дизайнер</a:t>
                      </a:r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19" marB="4571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Создание</a:t>
                      </a:r>
                      <a:r>
                        <a:rPr lang="ru-RU" sz="1800" b="0" baseline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высококаче-ственной</a:t>
                      </a:r>
                      <a:r>
                        <a:rPr lang="ru-RU" sz="1800" b="0" baseline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 графики для печати</a:t>
                      </a:r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19" marB="4571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Художествен-</a:t>
                      </a:r>
                      <a:r>
                        <a:rPr lang="ru-RU" sz="1800" b="0" dirty="0" err="1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ное</a:t>
                      </a:r>
                      <a:r>
                        <a:rPr lang="ru-RU" sz="1800" b="0" baseline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образование</a:t>
                      </a:r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19" marB="4571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Навыки</a:t>
                      </a:r>
                      <a:r>
                        <a:rPr lang="ru-RU" sz="1800" b="0" baseline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высокополи-гонального</a:t>
                      </a:r>
                      <a:r>
                        <a:rPr lang="ru-RU" sz="1800" b="0" baseline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 моделирования</a:t>
                      </a:r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–</a:t>
                      </a:r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19" marB="4571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1003">
                <a:tc>
                  <a:txBody>
                    <a:bodyPr/>
                    <a:lstStyle/>
                    <a:p>
                      <a:r>
                        <a:rPr lang="ru-RU" sz="1800" b="0" dirty="0" err="1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Робото</a:t>
                      </a: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-техник</a:t>
                      </a:r>
                    </a:p>
                  </a:txBody>
                  <a:tcPr marL="91434" marR="91434" marT="45719" marB="45719"/>
                </a:tc>
                <a:tc>
                  <a:txBody>
                    <a:bodyPr/>
                    <a:lstStyle/>
                    <a:p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Создание роботов</a:t>
                      </a:r>
                    </a:p>
                  </a:txBody>
                  <a:tcPr marL="91434" marR="91434" marT="45719" marB="45719"/>
                </a:tc>
                <a:tc>
                  <a:txBody>
                    <a:bodyPr/>
                    <a:lstStyle/>
                    <a:p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Интерес к точным наукам, </a:t>
                      </a:r>
                      <a:r>
                        <a:rPr lang="ru-RU" sz="1800" b="0" dirty="0" err="1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аналитичес</a:t>
                      </a: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-кий ум, усидчивость</a:t>
                      </a:r>
                    </a:p>
                  </a:txBody>
                  <a:tcPr marL="91434" marR="91434" marT="45719" marB="45719"/>
                </a:tc>
                <a:tc>
                  <a:txBody>
                    <a:bodyPr/>
                    <a:lstStyle/>
                    <a:p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Высшее образование по специальности </a:t>
                      </a:r>
                      <a:r>
                        <a:rPr lang="ru-RU" sz="1800" b="0" dirty="0" err="1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Мехатроника</a:t>
                      </a: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робототехника</a:t>
                      </a:r>
                    </a:p>
                  </a:txBody>
                  <a:tcPr marL="91434" marR="91434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</a:p>
                  </a:txBody>
                  <a:tcPr marL="91434" marR="91434" marT="45719" marB="4571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161082C-A7ED-45F0-AF9C-D3731E81AF9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03513" y="188640"/>
            <a:ext cx="2429605" cy="1822204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9D81C0D0-8773-4B1B-AC4E-31315713209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03513" y="188640"/>
            <a:ext cx="2106472" cy="1579854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24B2C209-C163-47B5-BB8F-2697E21C0B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00600" y="404813"/>
            <a:ext cx="4748213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Результаты практики</a:t>
            </a:r>
          </a:p>
        </p:txBody>
      </p:sp>
      <p:sp>
        <p:nvSpPr>
          <p:cNvPr id="13" name="Скругленный прямоугольник 12">
            <a:extLst>
              <a:ext uri="{FF2B5EF4-FFF2-40B4-BE49-F238E27FC236}">
                <a16:creationId xmlns:a16="http://schemas.microsoft.com/office/drawing/2014/main" id="{AF45D392-D5DD-4841-864D-10610103AF42}"/>
              </a:ext>
            </a:extLst>
          </p:cNvPr>
          <p:cNvSpPr/>
          <p:nvPr/>
        </p:nvSpPr>
        <p:spPr>
          <a:xfrm>
            <a:off x="8239125" y="1214438"/>
            <a:ext cx="2198688" cy="1658937"/>
          </a:xfrm>
          <a:prstGeom prst="round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14" name="Скругленный прямоугольник 13">
            <a:extLst>
              <a:ext uri="{FF2B5EF4-FFF2-40B4-BE49-F238E27FC236}">
                <a16:creationId xmlns:a16="http://schemas.microsoft.com/office/drawing/2014/main" id="{B1364BB6-259D-4223-894D-464860E57D73}"/>
              </a:ext>
            </a:extLst>
          </p:cNvPr>
          <p:cNvSpPr/>
          <p:nvPr/>
        </p:nvSpPr>
        <p:spPr>
          <a:xfrm>
            <a:off x="8183563" y="3141663"/>
            <a:ext cx="2270125" cy="1644650"/>
          </a:xfrm>
          <a:prstGeom prst="roundRect">
            <a:avLst/>
          </a:prstGeom>
          <a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:a16="http://schemas.microsoft.com/office/drawing/2014/main" id="{FBA55AC4-62E6-415D-A3BD-D6DB3A799DFB}"/>
              </a:ext>
            </a:extLst>
          </p:cNvPr>
          <p:cNvSpPr/>
          <p:nvPr/>
        </p:nvSpPr>
        <p:spPr>
          <a:xfrm>
            <a:off x="8239125" y="5072063"/>
            <a:ext cx="2143125" cy="1500187"/>
          </a:xfrm>
          <a:prstGeom prst="round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dirty="0"/>
          </a:p>
        </p:txBody>
      </p:sp>
      <p:pic>
        <p:nvPicPr>
          <p:cNvPr id="22535" name="Picture 4" descr="http://blogs.managementconcepts.com/wp-content/uploads/2014/10/Knowledge-Transfer.png">
            <a:extLst>
              <a:ext uri="{FF2B5EF4-FFF2-40B4-BE49-F238E27FC236}">
                <a16:creationId xmlns:a16="http://schemas.microsoft.com/office/drawing/2014/main" id="{DDAF794A-54B7-45F3-A710-0C56E8D77F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2852738"/>
            <a:ext cx="936625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Picture 6" descr="http://image005.flaticon.com/19/png/512/15/15638.png">
            <a:extLst>
              <a:ext uri="{FF2B5EF4-FFF2-40B4-BE49-F238E27FC236}">
                <a16:creationId xmlns:a16="http://schemas.microsoft.com/office/drawing/2014/main" id="{16456814-4470-490F-A151-1A584C30F1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1844675"/>
            <a:ext cx="865187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7" descr="http://www.pubzi.com/f/th-Thumb.png">
            <a:extLst>
              <a:ext uri="{FF2B5EF4-FFF2-40B4-BE49-F238E27FC236}">
                <a16:creationId xmlns:a16="http://schemas.microsoft.com/office/drawing/2014/main" id="{BE440C0B-A208-4701-A1E2-E281BA1C3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3" y="4292600"/>
            <a:ext cx="935037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9AD91FF3-A883-4900-B4F7-DEECAACBD846}"/>
              </a:ext>
            </a:extLst>
          </p:cNvPr>
          <p:cNvSpPr/>
          <p:nvPr/>
        </p:nvSpPr>
        <p:spPr>
          <a:xfrm>
            <a:off x="3719513" y="1412875"/>
            <a:ext cx="4176712" cy="11525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b="1" dirty="0">
              <a:solidFill>
                <a:srgbClr val="FF0000"/>
              </a:solidFill>
              <a:sym typeface="Wingdings"/>
            </a:endParaRPr>
          </a:p>
          <a:p>
            <a:pPr algn="just" eaLnBrk="1" hangingPunct="1">
              <a:defRPr/>
            </a:pPr>
            <a:r>
              <a:rPr lang="ru-RU" sz="2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Я увидел новые технологии печати, а также интересных роботов.</a:t>
            </a:r>
            <a:endParaRPr lang="ru-RU" sz="2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2FA33006-6BF7-4220-8173-C1BCBC93327B}"/>
              </a:ext>
            </a:extLst>
          </p:cNvPr>
          <p:cNvSpPr/>
          <p:nvPr/>
        </p:nvSpPr>
        <p:spPr>
          <a:xfrm>
            <a:off x="3719513" y="2852738"/>
            <a:ext cx="4176712" cy="9366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  <a:p>
            <a:pPr algn="just" eaLnBrk="1" hangingPunct="1">
              <a:defRPr/>
            </a:pPr>
            <a:r>
              <a:rPr lang="ru-RU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Я попробовал создать своих роботов:</a:t>
            </a:r>
            <a:r>
              <a:rPr lang="en-US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Line Follower </a:t>
            </a:r>
            <a:r>
              <a:rPr lang="ru-RU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и квадрокоптер</a:t>
            </a:r>
          </a:p>
          <a:p>
            <a:pPr algn="just" eaLnBrk="1" hangingPunct="1">
              <a:defRPr/>
            </a:pP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502DBBA4-47D9-4A2A-9F4F-87FE54A79D8D}"/>
              </a:ext>
            </a:extLst>
          </p:cNvPr>
          <p:cNvSpPr/>
          <p:nvPr/>
        </p:nvSpPr>
        <p:spPr>
          <a:xfrm>
            <a:off x="3719513" y="4221163"/>
            <a:ext cx="4176712" cy="10080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Мне понравилось то, что я познакомился с электроникой и стал разбираться в микросхемах.</a:t>
            </a:r>
            <a:endParaRPr lang="ru-RU" sz="2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97D318E-AEF3-4FFF-B9BA-C20DF31C276A}"/>
              </a:ext>
            </a:extLst>
          </p:cNvPr>
          <p:cNvSpPr/>
          <p:nvPr/>
        </p:nvSpPr>
        <p:spPr>
          <a:xfrm>
            <a:off x="3719513" y="5516563"/>
            <a:ext cx="4176712" cy="10080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b="1" dirty="0">
              <a:solidFill>
                <a:srgbClr val="FF0000"/>
              </a:solidFill>
              <a:sym typeface="Wingdings"/>
            </a:endParaRPr>
          </a:p>
          <a:p>
            <a:pPr algn="just" eaLnBrk="1" hangingPunct="1">
              <a:defRPr/>
            </a:pPr>
            <a:r>
              <a:rPr lang="ru-RU" sz="2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Отрицательным моментом можно назвать то, что не всегда было время ездить в Екатеринбург.</a:t>
            </a:r>
            <a:endParaRPr lang="ru-RU" sz="2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pic>
        <p:nvPicPr>
          <p:cNvPr id="22542" name="Picture 7" descr="http://www.pubzi.com/f/th-Thumb.png">
            <a:extLst>
              <a:ext uri="{FF2B5EF4-FFF2-40B4-BE49-F238E27FC236}">
                <a16:creationId xmlns:a16="http://schemas.microsoft.com/office/drawing/2014/main" id="{65903FB7-6AF9-4113-8CAA-35F101EE5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5661025"/>
            <a:ext cx="9366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34C5F62-C5D2-4EF6-9604-99B5B0BD55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83113" y="142875"/>
            <a:ext cx="5905500" cy="5715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Место прохождения практики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67A4BABA-DE1B-4CD9-BE96-CF4EE971FB5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sp>
        <p:nvSpPr>
          <p:cNvPr id="23556" name="TextBox 23">
            <a:extLst>
              <a:ext uri="{FF2B5EF4-FFF2-40B4-BE49-F238E27FC236}">
                <a16:creationId xmlns:a16="http://schemas.microsoft.com/office/drawing/2014/main" id="{71F9B39C-CDB3-4086-9800-E5205A5F7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1500188"/>
            <a:ext cx="61579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Сфера деятельности: Исполнительная власть</a:t>
            </a:r>
          </a:p>
        </p:txBody>
      </p:sp>
      <p:sp>
        <p:nvSpPr>
          <p:cNvPr id="23557" name="TextBox 25">
            <a:extLst>
              <a:ext uri="{FF2B5EF4-FFF2-40B4-BE49-F238E27FC236}">
                <a16:creationId xmlns:a16="http://schemas.microsoft.com/office/drawing/2014/main" id="{1FDDB172-2F80-46AD-954C-5AFC31F16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2193925"/>
            <a:ext cx="5543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Вид продукции, услуг:</a:t>
            </a:r>
          </a:p>
        </p:txBody>
      </p:sp>
      <p:sp>
        <p:nvSpPr>
          <p:cNvPr id="23558" name="TextBox 27">
            <a:extLst>
              <a:ext uri="{FF2B5EF4-FFF2-40B4-BE49-F238E27FC236}">
                <a16:creationId xmlns:a16="http://schemas.microsoft.com/office/drawing/2014/main" id="{0D1B4ADC-0666-4732-B70F-9504F4A8D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0063" y="785813"/>
            <a:ext cx="62150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Название: Законодательное собрание Свердловской области</a:t>
            </a:r>
          </a:p>
        </p:txBody>
      </p:sp>
      <p:graphicFrame>
        <p:nvGraphicFramePr>
          <p:cNvPr id="29" name="Таблица 28">
            <a:extLst>
              <a:ext uri="{FF2B5EF4-FFF2-40B4-BE49-F238E27FC236}">
                <a16:creationId xmlns:a16="http://schemas.microsoft.com/office/drawing/2014/main" id="{698A6A34-6F69-46B2-97DB-625E80CE3FE0}"/>
              </a:ext>
            </a:extLst>
          </p:cNvPr>
          <p:cNvGraphicFramePr>
            <a:graphicFrameLocks noGrp="1"/>
          </p:cNvGraphicFramePr>
          <p:nvPr/>
        </p:nvGraphicFramePr>
        <p:xfrm>
          <a:off x="1703388" y="1857375"/>
          <a:ext cx="8761412" cy="5326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4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67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67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1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22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858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Профессии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Содержание работы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Требования к индивидуальным</a:t>
                      </a:r>
                      <a:r>
                        <a:rPr lang="ru-RU" sz="1200" baseline="0" dirty="0"/>
                        <a:t> особенностям</a:t>
                      </a:r>
                      <a:endParaRPr lang="ru-RU" sz="12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Требования к профессиональной подготовке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Медицинские</a:t>
                      </a:r>
                      <a:r>
                        <a:rPr lang="ru-RU" sz="1200" baseline="0" dirty="0"/>
                        <a:t> противопоказания</a:t>
                      </a:r>
                      <a:endParaRPr lang="ru-RU" sz="12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8170">
                <a:tc>
                  <a:txBody>
                    <a:bodyPr/>
                    <a:lstStyle/>
                    <a:p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Депутат</a:t>
                      </a:r>
                    </a:p>
                    <a:p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Выполнение своих</a:t>
                      </a:r>
                      <a:r>
                        <a:rPr lang="ru-RU" sz="1800" b="0" baseline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 общественных обязанностей-служение народу</a:t>
                      </a:r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гражданство </a:t>
                      </a:r>
                      <a:r>
                        <a:rPr lang="ru-RU" sz="1800" b="0" dirty="0" err="1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РФ,достижение</a:t>
                      </a: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 21 года, </a:t>
                      </a:r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высшее образование (юриспруденция),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Недееспособность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9307">
                <a:tc>
                  <a:txBody>
                    <a:bodyPr/>
                    <a:lstStyle/>
                    <a:p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Помощник депутата </a:t>
                      </a:r>
                    </a:p>
                    <a:p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Выполнение функций личного помощника (планирование рабочего дня, поиск информации, решение орг. вопросов)</a:t>
                      </a:r>
                    </a:p>
                    <a:p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внимательность, обучаемость, грамотность, организаторские способности, умение договариваться и объяснять</a:t>
                      </a:r>
                    </a:p>
                    <a:p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высшее образование (юриспруденция),</a:t>
                      </a:r>
                    </a:p>
                    <a:p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4274" name="Picture 2" descr="http://www.ons.ru/UPLOAD/fck/image/image002.png">
            <a:extLst>
              <a:ext uri="{FF2B5EF4-FFF2-40B4-BE49-F238E27FC236}">
                <a16:creationId xmlns:a16="http://schemas.microsoft.com/office/drawing/2014/main" id="{DBEA70C9-5D36-4DE3-9CC0-64BC76BA7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03513" y="188640"/>
            <a:ext cx="2429605" cy="168255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9E237E77-B036-4196-8BAF-8A61DBDC18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00600" y="404813"/>
            <a:ext cx="4748213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Результаты практики</a:t>
            </a:r>
          </a:p>
        </p:txBody>
      </p:sp>
      <p:sp>
        <p:nvSpPr>
          <p:cNvPr id="13" name="Скругленный прямоугольник 12">
            <a:extLst>
              <a:ext uri="{FF2B5EF4-FFF2-40B4-BE49-F238E27FC236}">
                <a16:creationId xmlns:a16="http://schemas.microsoft.com/office/drawing/2014/main" id="{3F3F72DA-8A0B-4AA8-88C1-0E2012F604C6}"/>
              </a:ext>
            </a:extLst>
          </p:cNvPr>
          <p:cNvSpPr/>
          <p:nvPr/>
        </p:nvSpPr>
        <p:spPr>
          <a:xfrm flipH="1">
            <a:off x="10342563" y="1143000"/>
            <a:ext cx="46037" cy="136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14" name="Скругленный прямоугольник 13">
            <a:extLst>
              <a:ext uri="{FF2B5EF4-FFF2-40B4-BE49-F238E27FC236}">
                <a16:creationId xmlns:a16="http://schemas.microsoft.com/office/drawing/2014/main" id="{D2C7EBAE-7CEC-422A-A481-06DDFB92FBB9}"/>
              </a:ext>
            </a:extLst>
          </p:cNvPr>
          <p:cNvSpPr/>
          <p:nvPr/>
        </p:nvSpPr>
        <p:spPr>
          <a:xfrm>
            <a:off x="10382250" y="1571625"/>
            <a:ext cx="46038" cy="150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:a16="http://schemas.microsoft.com/office/drawing/2014/main" id="{2F437900-1CBE-4A0C-B94E-F2A2C04FAA69}"/>
              </a:ext>
            </a:extLst>
          </p:cNvPr>
          <p:cNvSpPr/>
          <p:nvPr/>
        </p:nvSpPr>
        <p:spPr>
          <a:xfrm flipH="1" flipV="1">
            <a:off x="10310813" y="1928813"/>
            <a:ext cx="214312" cy="2143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dirty="0"/>
          </a:p>
        </p:txBody>
      </p:sp>
      <p:pic>
        <p:nvPicPr>
          <p:cNvPr id="24582" name="Picture 4" descr="http://blogs.managementconcepts.com/wp-content/uploads/2014/10/Knowledge-Transfer.png">
            <a:extLst>
              <a:ext uri="{FF2B5EF4-FFF2-40B4-BE49-F238E27FC236}">
                <a16:creationId xmlns:a16="http://schemas.microsoft.com/office/drawing/2014/main" id="{478EB236-9D51-40CF-B38B-4EA527F41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2852738"/>
            <a:ext cx="936625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6" descr="http://image005.flaticon.com/19/png/512/15/15638.png">
            <a:extLst>
              <a:ext uri="{FF2B5EF4-FFF2-40B4-BE49-F238E27FC236}">
                <a16:creationId xmlns:a16="http://schemas.microsoft.com/office/drawing/2014/main" id="{83F75E4C-7929-4E43-B5CF-3C5D4144B9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1844675"/>
            <a:ext cx="865187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7" descr="http://www.pubzi.com/f/th-Thumb.png">
            <a:extLst>
              <a:ext uri="{FF2B5EF4-FFF2-40B4-BE49-F238E27FC236}">
                <a16:creationId xmlns:a16="http://schemas.microsoft.com/office/drawing/2014/main" id="{3EE703C9-7256-4D28-9309-4645E1A27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3" y="4292600"/>
            <a:ext cx="935037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A8F80DE-9D6F-4DFD-8291-2D574FB71081}"/>
              </a:ext>
            </a:extLst>
          </p:cNvPr>
          <p:cNvSpPr/>
          <p:nvPr/>
        </p:nvSpPr>
        <p:spPr>
          <a:xfrm>
            <a:off x="3740150" y="1401763"/>
            <a:ext cx="6142038" cy="133667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2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Мы познакомились с историей развития законодательного собрания. Познакомились с содержанием его деятельности</a:t>
            </a:r>
            <a:endParaRPr lang="ru-RU" sz="20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70F53D8-73DA-4629-A756-E69B8B9F27AE}"/>
              </a:ext>
            </a:extLst>
          </p:cNvPr>
          <p:cNvSpPr/>
          <p:nvPr/>
        </p:nvSpPr>
        <p:spPr>
          <a:xfrm>
            <a:off x="3738563" y="2857500"/>
            <a:ext cx="6143625" cy="9366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  <a:p>
            <a:pPr algn="just" eaLnBrk="1" hangingPunct="1">
              <a:defRPr/>
            </a:pP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402B33F4-4E61-4C2E-B4A1-31CD3CD6EFC6}"/>
              </a:ext>
            </a:extLst>
          </p:cNvPr>
          <p:cNvSpPr/>
          <p:nvPr/>
        </p:nvSpPr>
        <p:spPr>
          <a:xfrm>
            <a:off x="3719513" y="4221163"/>
            <a:ext cx="6162675" cy="10080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2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Мы узнали больше о работе в сфере исполнительной власти.</a:t>
            </a:r>
          </a:p>
          <a:p>
            <a:pPr algn="just"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CA1C44E1-857A-427E-8858-800053A24BDE}"/>
              </a:ext>
            </a:extLst>
          </p:cNvPr>
          <p:cNvSpPr/>
          <p:nvPr/>
        </p:nvSpPr>
        <p:spPr>
          <a:xfrm>
            <a:off x="3719513" y="5445125"/>
            <a:ext cx="6162675" cy="10795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b="1" dirty="0">
              <a:solidFill>
                <a:srgbClr val="FF0000"/>
              </a:solidFill>
              <a:sym typeface="Wingdings"/>
            </a:endParaRPr>
          </a:p>
          <a:p>
            <a:pPr algn="just" eaLnBrk="1" hangingPunct="1">
              <a:defRPr/>
            </a:pPr>
            <a:r>
              <a:rPr lang="ru-RU" sz="2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Сфера деятельности не соответствует профилю нашего обучения. </a:t>
            </a:r>
          </a:p>
          <a:p>
            <a:pPr algn="just"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pic>
        <p:nvPicPr>
          <p:cNvPr id="24589" name="Picture 7" descr="http://www.pubzi.com/f/th-Thumb.png">
            <a:extLst>
              <a:ext uri="{FF2B5EF4-FFF2-40B4-BE49-F238E27FC236}">
                <a16:creationId xmlns:a16="http://schemas.microsoft.com/office/drawing/2014/main" id="{5F69B351-FB2E-456C-BC30-316C1B11F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5661025"/>
            <a:ext cx="9366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" descr="http://www.ons.ru/UPLOAD/fck/image/image002.png">
            <a:extLst>
              <a:ext uri="{FF2B5EF4-FFF2-40B4-BE49-F238E27FC236}">
                <a16:creationId xmlns:a16="http://schemas.microsoft.com/office/drawing/2014/main" id="{86D0322E-39EC-475E-BB06-3658B87616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03513" y="188640"/>
            <a:ext cx="2429605" cy="168255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6399" name="Прямоугольник 1">
            <a:extLst>
              <a:ext uri="{FF2B5EF4-FFF2-40B4-BE49-F238E27FC236}">
                <a16:creationId xmlns:a16="http://schemas.microsoft.com/office/drawing/2014/main" id="{58732F58-5B0E-4412-869F-7677E3551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6650" y="2863850"/>
            <a:ext cx="61341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sz="2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Мы узнали как работают депутаты, провели ознакомительное заседание </a:t>
            </a:r>
            <a:r>
              <a:rPr lang="ru-RU" altLang="ru-RU" sz="2000" b="1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ЗССо</a:t>
            </a:r>
            <a:r>
              <a:rPr lang="ru-RU" altLang="ru-RU" sz="2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13DFB67-FA0D-4DC5-B0D1-9A582BF4FC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51088" y="404813"/>
            <a:ext cx="7993062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Рекомендации по организации практики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55AD2DFB-A010-43A7-AF32-43C3655FED8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77D98829-E029-4068-BC95-56AC8E60FC8A}"/>
              </a:ext>
            </a:extLst>
          </p:cNvPr>
          <p:cNvGraphicFramePr>
            <a:graphicFrameLocks noGrp="1"/>
          </p:cNvGraphicFramePr>
          <p:nvPr/>
        </p:nvGraphicFramePr>
        <p:xfrm>
          <a:off x="1685925" y="1341438"/>
          <a:ext cx="8820150" cy="5299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43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5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23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7568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Место практики</a:t>
                      </a: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Форма знакомства с работой организации</a:t>
                      </a: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Форма  знакомства с содержанием профессиональной деятельности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Содержание  профессиональных проб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Содержание  социальных проб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 marL="91444" marR="91444" marT="45712" marB="4571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86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sym typeface="Wingdings"/>
                        </a:rPr>
                        <a:t> Юридическая</a:t>
                      </a:r>
                      <a:r>
                        <a:rPr lang="ru-RU" sz="1400" b="0" baseline="0" dirty="0">
                          <a:solidFill>
                            <a:srgbClr val="000000"/>
                          </a:solidFill>
                          <a:sym typeface="Wingdings"/>
                        </a:rPr>
                        <a:t> фирма</a:t>
                      </a:r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sym typeface="Wingdings"/>
                        </a:rPr>
                        <a:t>    Экскурсия</a:t>
                      </a:r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sym typeface="Wingdings"/>
                        </a:rPr>
                        <a:t>  Общение со специалистом</a:t>
                      </a:r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sym typeface="Wingdings"/>
                        </a:rPr>
                        <a:t>Посещение юридической фирмы, работы в формате</a:t>
                      </a:r>
                      <a:r>
                        <a:rPr lang="ru-RU" sz="1400" b="0" baseline="0" dirty="0">
                          <a:solidFill>
                            <a:srgbClr val="000000"/>
                          </a:solidFill>
                          <a:sym typeface="Wingdings"/>
                        </a:rPr>
                        <a:t> «1 день юриста»</a:t>
                      </a:r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sym typeface="Wingdings"/>
                        </a:rPr>
                        <a:t></a:t>
                      </a:r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44" marR="91444" marT="45712" marB="4571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683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0000"/>
                          </a:solidFill>
                        </a:rPr>
                        <a:t>Аэропорт</a:t>
                      </a: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0000"/>
                          </a:solidFill>
                        </a:rPr>
                        <a:t>Экскурсия </a:t>
                      </a: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0000"/>
                          </a:solidFill>
                        </a:rPr>
                        <a:t>Общение со специалистом</a:t>
                      </a: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0000"/>
                          </a:solidFill>
                        </a:rPr>
                        <a:t>Изучение внутреннего устройства,</a:t>
                      </a:r>
                      <a:r>
                        <a:rPr lang="ru-RU" sz="1400" b="0" baseline="0" dirty="0">
                          <a:solidFill>
                            <a:srgbClr val="000000"/>
                          </a:solidFill>
                        </a:rPr>
                        <a:t> взаимодействие с инфраструктурой</a:t>
                      </a:r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44" marR="91444" marT="45712" marB="4571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486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0000"/>
                          </a:solidFill>
                        </a:rPr>
                        <a:t>Молочный завод</a:t>
                      </a: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0000"/>
                          </a:solidFill>
                        </a:rPr>
                        <a:t>Экскурсия</a:t>
                      </a: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>
                          <a:solidFill>
                            <a:srgbClr val="000000"/>
                          </a:solidFill>
                        </a:rPr>
                        <a:t>Попробовать себя в качестве работника завода</a:t>
                      </a:r>
                    </a:p>
                    <a:p>
                      <a:pPr algn="ctr"/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44" marR="91444" marT="45712" marB="4571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683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0000"/>
                          </a:solidFill>
                        </a:rPr>
                        <a:t>Завод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</a:rPr>
                        <a:t>Pepsi</a:t>
                      </a:r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0000"/>
                          </a:solidFill>
                        </a:rPr>
                        <a:t>Экскурсия по цехам. Знакомство с этапами производства</a:t>
                      </a: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0000"/>
                          </a:solidFill>
                        </a:rPr>
                        <a:t>Попробовать себя в качестве работника завода</a:t>
                      </a: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44" marR="91444" marT="45712" marB="45712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44" marR="91444" marT="45712" marB="4571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6C18E12-D6AD-45C3-BD85-678CD726D136}"/>
              </a:ext>
            </a:extLst>
          </p:cNvPr>
          <p:cNvSpPr/>
          <p:nvPr/>
        </p:nvSpPr>
        <p:spPr>
          <a:xfrm>
            <a:off x="1847528" y="5301208"/>
            <a:ext cx="504056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charset="0"/>
              </a:rPr>
              <a:t>!</a:t>
            </a:r>
            <a:endParaRPr lang="ru-RU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426CB21-5041-4D2D-B09E-A50EBCF38C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404813"/>
            <a:ext cx="719772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Проект индивидуальной траектории профессионального роста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9DF6E627-0CCB-4166-A29A-524BD41639E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0201CA50-4DCE-46A4-A8A6-E150F2A14524}"/>
              </a:ext>
            </a:extLst>
          </p:cNvPr>
          <p:cNvCxnSpPr/>
          <p:nvPr/>
        </p:nvCxnSpPr>
        <p:spPr>
          <a:xfrm>
            <a:off x="4008438" y="4581525"/>
            <a:ext cx="158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E5386A7C-1BEE-4367-84B0-58291DFA93CA}"/>
              </a:ext>
            </a:extLst>
          </p:cNvPr>
          <p:cNvCxnSpPr/>
          <p:nvPr/>
        </p:nvCxnSpPr>
        <p:spPr>
          <a:xfrm flipV="1">
            <a:off x="5591175" y="4149725"/>
            <a:ext cx="0" cy="430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679A3E67-28CD-4D60-8C81-9297681BE837}"/>
              </a:ext>
            </a:extLst>
          </p:cNvPr>
          <p:cNvCxnSpPr/>
          <p:nvPr/>
        </p:nvCxnSpPr>
        <p:spPr>
          <a:xfrm>
            <a:off x="7319963" y="3644900"/>
            <a:ext cx="1512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CB3488B4-4E3B-4423-AA14-AC101FF83FDA}"/>
              </a:ext>
            </a:extLst>
          </p:cNvPr>
          <p:cNvCxnSpPr/>
          <p:nvPr/>
        </p:nvCxnSpPr>
        <p:spPr>
          <a:xfrm flipV="1">
            <a:off x="8832850" y="2492375"/>
            <a:ext cx="0" cy="1152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7996B9AE-9D82-4809-8D07-ACB4E2CF4169}"/>
              </a:ext>
            </a:extLst>
          </p:cNvPr>
          <p:cNvCxnSpPr/>
          <p:nvPr/>
        </p:nvCxnSpPr>
        <p:spPr>
          <a:xfrm>
            <a:off x="8832850" y="2492375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TextBox 21">
            <a:extLst>
              <a:ext uri="{FF2B5EF4-FFF2-40B4-BE49-F238E27FC236}">
                <a16:creationId xmlns:a16="http://schemas.microsoft.com/office/drawing/2014/main" id="{2A16610D-0C8B-4404-988D-EFCEEEFF2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3789363"/>
            <a:ext cx="1800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ВУЗ, направление</a:t>
            </a:r>
          </a:p>
        </p:txBody>
      </p:sp>
      <p:sp>
        <p:nvSpPr>
          <p:cNvPr id="6154" name="TextBox 22">
            <a:extLst>
              <a:ext uri="{FF2B5EF4-FFF2-40B4-BE49-F238E27FC236}">
                <a16:creationId xmlns:a16="http://schemas.microsoft.com/office/drawing/2014/main" id="{22738154-44CD-4F42-9D31-EB205B834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7775" y="2636838"/>
            <a:ext cx="1549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Профессия,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место 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работы</a:t>
            </a:r>
          </a:p>
        </p:txBody>
      </p:sp>
      <p:sp>
        <p:nvSpPr>
          <p:cNvPr id="6155" name="TextBox 24">
            <a:extLst>
              <a:ext uri="{FF2B5EF4-FFF2-40B4-BE49-F238E27FC236}">
                <a16:creationId xmlns:a16="http://schemas.microsoft.com/office/drawing/2014/main" id="{7E48876B-F580-4710-90F1-10975DDAC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4797425"/>
            <a:ext cx="20161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Профильные школьные и дополнительные предметы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0AA131CF-9E9E-4B21-A952-859E5EB43E9E}"/>
              </a:ext>
            </a:extLst>
          </p:cNvPr>
          <p:cNvCxnSpPr/>
          <p:nvPr/>
        </p:nvCxnSpPr>
        <p:spPr>
          <a:xfrm>
            <a:off x="4008438" y="4581525"/>
            <a:ext cx="0" cy="50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9DFC2321-3D23-49C1-A734-15AF12DC810C}"/>
              </a:ext>
            </a:extLst>
          </p:cNvPr>
          <p:cNvCxnSpPr/>
          <p:nvPr/>
        </p:nvCxnSpPr>
        <p:spPr>
          <a:xfrm flipH="1">
            <a:off x="1703388" y="5084763"/>
            <a:ext cx="2305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TextBox 34">
            <a:extLst>
              <a:ext uri="{FF2B5EF4-FFF2-40B4-BE49-F238E27FC236}">
                <a16:creationId xmlns:a16="http://schemas.microsoft.com/office/drawing/2014/main" id="{9DA5B0F6-69A9-4E6A-A50E-A37E9BF7A5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4221163"/>
            <a:ext cx="1800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Дополнительное образование</a:t>
            </a:r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8C68B6EA-91CB-4D88-B329-40C7C2C2CC47}"/>
              </a:ext>
            </a:extLst>
          </p:cNvPr>
          <p:cNvCxnSpPr>
            <a:endCxn id="6153" idx="1"/>
          </p:cNvCxnSpPr>
          <p:nvPr/>
        </p:nvCxnSpPr>
        <p:spPr>
          <a:xfrm>
            <a:off x="7319963" y="3644900"/>
            <a:ext cx="0" cy="468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8347A0D3-A1C5-4E68-B2EF-586248EF7038}"/>
              </a:ext>
            </a:extLst>
          </p:cNvPr>
          <p:cNvCxnSpPr/>
          <p:nvPr/>
        </p:nvCxnSpPr>
        <p:spPr>
          <a:xfrm>
            <a:off x="5591175" y="4148138"/>
            <a:ext cx="17287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1" name="TextBox 40">
            <a:extLst>
              <a:ext uri="{FF2B5EF4-FFF2-40B4-BE49-F238E27FC236}">
                <a16:creationId xmlns:a16="http://schemas.microsoft.com/office/drawing/2014/main" id="{20588548-E44D-4A04-8B6C-CEBACD5E0A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300663"/>
            <a:ext cx="23399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Интересы, склонности, жизненные ценности.</a:t>
            </a:r>
          </a:p>
          <a:p>
            <a:pPr algn="ctr" eaLnBrk="1" hangingPunct="1">
              <a:defRPr/>
            </a:pPr>
            <a:endParaRPr lang="ru-RU" sz="1400" dirty="0">
              <a:solidFill>
                <a:schemeClr val="bg2">
                  <a:lumMod val="10000"/>
                </a:schemeClr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Профессионально-важные качества</a:t>
            </a:r>
          </a:p>
        </p:txBody>
      </p:sp>
      <p:sp>
        <p:nvSpPr>
          <p:cNvPr id="6162" name="TextBox 41">
            <a:extLst>
              <a:ext uri="{FF2B5EF4-FFF2-40B4-BE49-F238E27FC236}">
                <a16:creationId xmlns:a16="http://schemas.microsoft.com/office/drawing/2014/main" id="{4ED18D30-B50D-405C-9084-1FFBDE2622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557338"/>
            <a:ext cx="5040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Фамилия, имя: Сапожникова Вера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A6617FCE-BA37-457B-8575-B5D0590D412E}"/>
              </a:ext>
            </a:extLst>
          </p:cNvPr>
          <p:cNvSpPr/>
          <p:nvPr/>
        </p:nvSpPr>
        <p:spPr>
          <a:xfrm>
            <a:off x="1919288" y="2786063"/>
            <a:ext cx="2016125" cy="22272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  Социальная активность, склонность к нестандартному мышлению, склонность к техническим предметам  </a:t>
            </a:r>
            <a:endParaRPr lang="ru-RU" sz="16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091A25A0-5AF8-479B-898B-3D7D2186142F}"/>
              </a:ext>
            </a:extLst>
          </p:cNvPr>
          <p:cNvSpPr/>
          <p:nvPr/>
        </p:nvSpPr>
        <p:spPr>
          <a:xfrm>
            <a:off x="4079875" y="2214563"/>
            <a:ext cx="1439863" cy="229393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just" eaLnBrk="1" hangingPunct="1">
              <a:buFont typeface="Wingdings" panose="05000000000000000000" pitchFamily="2" charset="2"/>
              <a:buChar char="?"/>
              <a:defRPr/>
            </a:pPr>
            <a:endParaRPr lang="ru-RU" sz="1100" b="1" dirty="0">
              <a:solidFill>
                <a:srgbClr val="FF0000"/>
              </a:solidFill>
              <a:sym typeface="Wingdings"/>
            </a:endParaRPr>
          </a:p>
          <a:p>
            <a:pPr marL="285750" indent="-285750" algn="just" eaLnBrk="1" hangingPunct="1">
              <a:buFont typeface="Wingdings" panose="05000000000000000000" pitchFamily="2" charset="2"/>
              <a:buChar char="?"/>
              <a:defRPr/>
            </a:pPr>
            <a:endParaRPr lang="ru-RU" sz="1100" b="1" dirty="0">
              <a:solidFill>
                <a:srgbClr val="FF0000"/>
              </a:solidFill>
              <a:sym typeface="Wingdings"/>
            </a:endParaRPr>
          </a:p>
          <a:p>
            <a:pPr marL="285750" indent="-285750" algn="just" eaLnBrk="1" hangingPunct="1">
              <a:buFont typeface="Wingdings" panose="05000000000000000000" pitchFamily="2" charset="2"/>
              <a:buChar char="?"/>
              <a:defRPr/>
            </a:pPr>
            <a:endParaRPr lang="ru-RU" sz="1100" b="1" dirty="0">
              <a:solidFill>
                <a:srgbClr val="FF0000"/>
              </a:solidFill>
              <a:sym typeface="Wingdings"/>
            </a:endParaRPr>
          </a:p>
          <a:p>
            <a:pPr marL="285750" indent="-285750" algn="just" eaLnBrk="1" hangingPunct="1">
              <a:buFont typeface="Wingdings" panose="05000000000000000000" pitchFamily="2" charset="2"/>
              <a:buChar char="?"/>
              <a:defRPr/>
            </a:pPr>
            <a:endParaRPr lang="ru-RU" sz="1100" b="1" dirty="0">
              <a:solidFill>
                <a:srgbClr val="FF0000"/>
              </a:solidFill>
              <a:sym typeface="Wingdings"/>
            </a:endParaRPr>
          </a:p>
          <a:p>
            <a:pPr marL="285750" indent="-285750" algn="just" eaLnBrk="1" hangingPunct="1">
              <a:defRPr/>
            </a:pPr>
            <a:r>
              <a:rPr lang="ru-RU" sz="14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Профильная</a:t>
            </a:r>
          </a:p>
          <a:p>
            <a:pPr marL="285750" indent="-285750" algn="just" eaLnBrk="1" hangingPunct="1">
              <a:defRPr/>
            </a:pPr>
            <a:r>
              <a:rPr lang="ru-RU" sz="14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математика,</a:t>
            </a:r>
          </a:p>
          <a:p>
            <a:pPr marL="285750" indent="-285750" algn="just" eaLnBrk="1" hangingPunct="1">
              <a:defRPr/>
            </a:pPr>
            <a:r>
              <a:rPr lang="ru-RU" sz="14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История</a:t>
            </a:r>
          </a:p>
          <a:p>
            <a:pPr marL="285750" indent="-285750" algn="just" eaLnBrk="1" hangingPunct="1">
              <a:defRPr/>
            </a:pPr>
            <a:r>
              <a:rPr lang="ru-RU" sz="14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Технических</a:t>
            </a:r>
          </a:p>
          <a:p>
            <a:pPr marL="285750" indent="-285750" algn="just" eaLnBrk="1" hangingPunct="1">
              <a:defRPr/>
            </a:pPr>
            <a:r>
              <a:rPr lang="ru-RU" sz="14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иннерваций,</a:t>
            </a:r>
          </a:p>
          <a:p>
            <a:pPr marL="285750" indent="-285750" algn="just" eaLnBrk="1" hangingPunct="1">
              <a:defRPr/>
            </a:pPr>
            <a:r>
              <a:rPr lang="ru-RU" sz="14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Профильная</a:t>
            </a:r>
          </a:p>
          <a:p>
            <a:pPr marL="285750" indent="-285750" algn="just" eaLnBrk="1" hangingPunct="1">
              <a:defRPr/>
            </a:pPr>
            <a:r>
              <a:rPr lang="ru-RU" sz="14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физика,</a:t>
            </a:r>
          </a:p>
          <a:p>
            <a:pPr marL="285750" indent="-285750" algn="just" eaLnBrk="1" hangingPunct="1">
              <a:defRPr/>
            </a:pPr>
            <a:r>
              <a:rPr lang="ru-RU" sz="14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черчение   </a:t>
            </a:r>
          </a:p>
          <a:p>
            <a:pPr algn="just" eaLnBrk="1" hangingPunct="1">
              <a:defRPr/>
            </a:pPr>
            <a:endParaRPr lang="ru-RU" b="1" dirty="0">
              <a:solidFill>
                <a:srgbClr val="FF0000"/>
              </a:solidFill>
              <a:sym typeface="Wingdings"/>
            </a:endParaRPr>
          </a:p>
          <a:p>
            <a:pPr algn="just"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A2ACC253-1551-4EDD-8F9D-E251C883F4B7}"/>
              </a:ext>
            </a:extLst>
          </p:cNvPr>
          <p:cNvSpPr/>
          <p:nvPr/>
        </p:nvSpPr>
        <p:spPr>
          <a:xfrm>
            <a:off x="5664200" y="2214563"/>
            <a:ext cx="1439863" cy="187325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ru-RU" sz="1200" b="1" dirty="0">
              <a:solidFill>
                <a:srgbClr val="FF0000"/>
              </a:solidFill>
              <a:sym typeface="Wingdings"/>
            </a:endParaRPr>
          </a:p>
          <a:p>
            <a:pPr eaLnBrk="1" hangingPunct="1">
              <a:defRPr/>
            </a:pPr>
            <a:endParaRPr lang="ru-RU" sz="1400" b="1" dirty="0">
              <a:solidFill>
                <a:srgbClr val="FF0000"/>
              </a:solidFill>
              <a:sym typeface="Wingdings"/>
            </a:endParaRPr>
          </a:p>
          <a:p>
            <a:pPr eaLnBrk="1" hangingPunct="1">
              <a:defRPr/>
            </a:pPr>
            <a:endParaRPr lang="ru-RU" sz="1400" b="1" dirty="0">
              <a:solidFill>
                <a:srgbClr val="FF0000"/>
              </a:solidFill>
              <a:sym typeface="Wingdings"/>
            </a:endParaRPr>
          </a:p>
          <a:p>
            <a:pPr eaLnBrk="1" hangingPunct="1">
              <a:defRPr/>
            </a:pPr>
            <a:r>
              <a:rPr lang="ru-RU" sz="16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Студия бардовской песни, фитнес, Лингвистический центр «Талисман»</a:t>
            </a:r>
            <a:endParaRPr lang="ru-RU" sz="16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ru-RU" b="1" dirty="0">
                <a:solidFill>
                  <a:srgbClr val="FF0000"/>
                </a:solidFill>
                <a:sym typeface="Wingdings"/>
              </a:rPr>
              <a:t> </a:t>
            </a:r>
            <a:endParaRPr lang="ru-RU" dirty="0">
              <a:solidFill>
                <a:srgbClr val="FF0000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D538C64E-C3BF-40CE-89D3-B098DA3D0535}"/>
              </a:ext>
            </a:extLst>
          </p:cNvPr>
          <p:cNvSpPr/>
          <p:nvPr/>
        </p:nvSpPr>
        <p:spPr>
          <a:xfrm>
            <a:off x="7319963" y="1916113"/>
            <a:ext cx="1439862" cy="151288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УИ ГА</a:t>
            </a:r>
          </a:p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Авиация </a:t>
            </a:r>
            <a:endParaRPr lang="ru-RU" dirty="0">
              <a:solidFill>
                <a:schemeClr val="accent6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329C0142-8025-4261-A789-3C1DAB066055}"/>
              </a:ext>
            </a:extLst>
          </p:cNvPr>
          <p:cNvSpPr/>
          <p:nvPr/>
        </p:nvSpPr>
        <p:spPr>
          <a:xfrm>
            <a:off x="8759825" y="785813"/>
            <a:ext cx="1835150" cy="200025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eaLnBrk="1" hangingPunct="1">
              <a:defRPr/>
            </a:pPr>
            <a:r>
              <a:rPr lang="ru-RU" sz="16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специалист по Эксплуатации воздушных судов и организации воздушного движения</a:t>
            </a:r>
            <a:endParaRPr lang="ru-RU" sz="16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8227CDDB-C535-41DA-887A-093057B336CA}"/>
              </a:ext>
            </a:extLst>
          </p:cNvPr>
          <p:cNvSpPr/>
          <p:nvPr/>
        </p:nvSpPr>
        <p:spPr>
          <a:xfrm>
            <a:off x="5951538" y="4959350"/>
            <a:ext cx="4464050" cy="15827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4"/>
                </a:solidFill>
              </a:rPr>
              <a:t>Социальная значимость профессии</a:t>
            </a:r>
            <a:r>
              <a:rPr lang="ru-RU" dirty="0"/>
              <a:t>: </a:t>
            </a:r>
          </a:p>
          <a:p>
            <a:pPr algn="just" eaLnBrk="1" hangingPunct="1">
              <a:defRPr/>
            </a:pPr>
            <a:r>
              <a:rPr lang="ru-RU" dirty="0">
                <a:solidFill>
                  <a:schemeClr val="bg1"/>
                </a:solidFill>
              </a:rPr>
              <a:t>Данная профессия очень важна в организации безопасного функционирования  транспортной системы нашей  страны</a:t>
            </a:r>
            <a:endParaRPr lang="ru-RU" dirty="0"/>
          </a:p>
          <a:p>
            <a:pPr algn="just" eaLnBrk="1" hangingPunct="1"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867A058-2186-45A6-A6B7-96C841B777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404813"/>
            <a:ext cx="719772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Проект индивидуальной траектории профессионального роста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3B75F7D3-3A64-4163-94D9-E7B03D6B930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ED6BDCA7-6DA3-4BE8-AD86-3D2CB66C8A7B}"/>
              </a:ext>
            </a:extLst>
          </p:cNvPr>
          <p:cNvCxnSpPr/>
          <p:nvPr/>
        </p:nvCxnSpPr>
        <p:spPr>
          <a:xfrm>
            <a:off x="4008438" y="4581525"/>
            <a:ext cx="158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CE32AE39-043F-4F94-A941-B5E292043BF4}"/>
              </a:ext>
            </a:extLst>
          </p:cNvPr>
          <p:cNvCxnSpPr/>
          <p:nvPr/>
        </p:nvCxnSpPr>
        <p:spPr>
          <a:xfrm flipV="1">
            <a:off x="5591175" y="4149725"/>
            <a:ext cx="0" cy="430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F4C47395-CB87-457C-8E04-A09BF4F2886E}"/>
              </a:ext>
            </a:extLst>
          </p:cNvPr>
          <p:cNvCxnSpPr/>
          <p:nvPr/>
        </p:nvCxnSpPr>
        <p:spPr>
          <a:xfrm>
            <a:off x="7319963" y="3644900"/>
            <a:ext cx="1512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56924177-146E-4DDD-BA15-3997E8AB5F3B}"/>
              </a:ext>
            </a:extLst>
          </p:cNvPr>
          <p:cNvCxnSpPr/>
          <p:nvPr/>
        </p:nvCxnSpPr>
        <p:spPr>
          <a:xfrm flipV="1">
            <a:off x="8832850" y="2492375"/>
            <a:ext cx="0" cy="1152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29FFBF24-1373-4C8D-BE2B-8294E11B84ED}"/>
              </a:ext>
            </a:extLst>
          </p:cNvPr>
          <p:cNvCxnSpPr/>
          <p:nvPr/>
        </p:nvCxnSpPr>
        <p:spPr>
          <a:xfrm>
            <a:off x="8832850" y="2492375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TextBox 21">
            <a:extLst>
              <a:ext uri="{FF2B5EF4-FFF2-40B4-BE49-F238E27FC236}">
                <a16:creationId xmlns:a16="http://schemas.microsoft.com/office/drawing/2014/main" id="{3603B255-BF2C-4DB5-9100-B50F3980F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3789363"/>
            <a:ext cx="1800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ВУЗ, направление</a:t>
            </a:r>
          </a:p>
        </p:txBody>
      </p:sp>
      <p:sp>
        <p:nvSpPr>
          <p:cNvPr id="6154" name="TextBox 22">
            <a:extLst>
              <a:ext uri="{FF2B5EF4-FFF2-40B4-BE49-F238E27FC236}">
                <a16:creationId xmlns:a16="http://schemas.microsoft.com/office/drawing/2014/main" id="{1F73A40E-7976-496A-9914-1FC3378F03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7775" y="2636838"/>
            <a:ext cx="1549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Профессия,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место 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работы</a:t>
            </a:r>
          </a:p>
        </p:txBody>
      </p:sp>
      <p:sp>
        <p:nvSpPr>
          <p:cNvPr id="6155" name="TextBox 24">
            <a:extLst>
              <a:ext uri="{FF2B5EF4-FFF2-40B4-BE49-F238E27FC236}">
                <a16:creationId xmlns:a16="http://schemas.microsoft.com/office/drawing/2014/main" id="{C496F194-41A7-48D2-A5F6-F9D7E6D6C8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4797425"/>
            <a:ext cx="20161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Профильные школьные и дополнительные предметы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81F5C9E6-80A8-4811-9AAA-E5C663921655}"/>
              </a:ext>
            </a:extLst>
          </p:cNvPr>
          <p:cNvCxnSpPr/>
          <p:nvPr/>
        </p:nvCxnSpPr>
        <p:spPr>
          <a:xfrm>
            <a:off x="4008438" y="4581525"/>
            <a:ext cx="0" cy="50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2ED912E1-931C-4C2E-BDFC-032980C29E3F}"/>
              </a:ext>
            </a:extLst>
          </p:cNvPr>
          <p:cNvCxnSpPr/>
          <p:nvPr/>
        </p:nvCxnSpPr>
        <p:spPr>
          <a:xfrm flipH="1">
            <a:off x="1703388" y="5084763"/>
            <a:ext cx="2305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TextBox 34">
            <a:extLst>
              <a:ext uri="{FF2B5EF4-FFF2-40B4-BE49-F238E27FC236}">
                <a16:creationId xmlns:a16="http://schemas.microsoft.com/office/drawing/2014/main" id="{177FB4D2-FDFE-48EA-B2D5-AD3754BBA7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4221163"/>
            <a:ext cx="1800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Дополнительное образование</a:t>
            </a:r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2CECE92C-AD04-4B4B-B4D2-4EF639A7BC9F}"/>
              </a:ext>
            </a:extLst>
          </p:cNvPr>
          <p:cNvCxnSpPr>
            <a:endCxn id="6153" idx="1"/>
          </p:cNvCxnSpPr>
          <p:nvPr/>
        </p:nvCxnSpPr>
        <p:spPr>
          <a:xfrm>
            <a:off x="7319963" y="3644900"/>
            <a:ext cx="0" cy="468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09E0AAA1-0959-409D-B8D8-8ABE7771C0A5}"/>
              </a:ext>
            </a:extLst>
          </p:cNvPr>
          <p:cNvCxnSpPr/>
          <p:nvPr/>
        </p:nvCxnSpPr>
        <p:spPr>
          <a:xfrm>
            <a:off x="5591175" y="4148138"/>
            <a:ext cx="17287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1" name="TextBox 40">
            <a:extLst>
              <a:ext uri="{FF2B5EF4-FFF2-40B4-BE49-F238E27FC236}">
                <a16:creationId xmlns:a16="http://schemas.microsoft.com/office/drawing/2014/main" id="{141D53F6-3617-402B-A14B-418B0EEF1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300663"/>
            <a:ext cx="23399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Интересы, склонности, жизненные ценности.</a:t>
            </a:r>
          </a:p>
          <a:p>
            <a:pPr algn="ctr" eaLnBrk="1" hangingPunct="1">
              <a:defRPr/>
            </a:pPr>
            <a:endParaRPr lang="ru-RU" sz="1400" dirty="0">
              <a:solidFill>
                <a:schemeClr val="bg2">
                  <a:lumMod val="10000"/>
                </a:schemeClr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Профессионально-важные качества</a:t>
            </a:r>
          </a:p>
        </p:txBody>
      </p:sp>
      <p:sp>
        <p:nvSpPr>
          <p:cNvPr id="6162" name="TextBox 41">
            <a:extLst>
              <a:ext uri="{FF2B5EF4-FFF2-40B4-BE49-F238E27FC236}">
                <a16:creationId xmlns:a16="http://schemas.microsoft.com/office/drawing/2014/main" id="{75A588B6-6D94-4BF7-A453-5A3D3D485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557338"/>
            <a:ext cx="5040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Фамилия, имя: Чермных Дарья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E9E6165E-322A-482C-A3F8-0FFA9A523563}"/>
              </a:ext>
            </a:extLst>
          </p:cNvPr>
          <p:cNvSpPr/>
          <p:nvPr/>
        </p:nvSpPr>
        <p:spPr>
          <a:xfrm>
            <a:off x="1919288" y="3573463"/>
            <a:ext cx="2016125" cy="14398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 </a:t>
            </a:r>
            <a:r>
              <a:rPr lang="ru-RU" sz="1400" b="1" dirty="0">
                <a:solidFill>
                  <a:schemeClr val="accent6"/>
                </a:solidFill>
                <a:sym typeface="Wingdings"/>
              </a:rPr>
              <a:t>Активная работа, логическое мышление, взаимодействие с людьми</a:t>
            </a:r>
            <a:endParaRPr lang="ru-RU" sz="1400" dirty="0">
              <a:solidFill>
                <a:schemeClr val="accent6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2846A205-58D2-44EB-83E0-42DD55F67761}"/>
              </a:ext>
            </a:extLst>
          </p:cNvPr>
          <p:cNvSpPr/>
          <p:nvPr/>
        </p:nvSpPr>
        <p:spPr>
          <a:xfrm>
            <a:off x="4078288" y="2908300"/>
            <a:ext cx="1439862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just" eaLnBrk="1" hangingPunct="1">
              <a:buFont typeface="Wingdings" panose="05000000000000000000" pitchFamily="2" charset="2"/>
              <a:buChar char="?"/>
              <a:defRPr/>
            </a:pPr>
            <a:endParaRPr lang="ru-RU" sz="1100" b="1" dirty="0">
              <a:solidFill>
                <a:srgbClr val="FF0000"/>
              </a:solidFill>
              <a:sym typeface="Wingdings"/>
            </a:endParaRPr>
          </a:p>
          <a:p>
            <a:pPr marL="285750" indent="-285750" algn="just" eaLnBrk="1" hangingPunct="1">
              <a:buFont typeface="Wingdings" panose="05000000000000000000" pitchFamily="2" charset="2"/>
              <a:buChar char="?"/>
              <a:defRPr/>
            </a:pPr>
            <a:r>
              <a:rPr lang="ru-RU" sz="1100" b="1" dirty="0">
                <a:solidFill>
                  <a:schemeClr val="accent6"/>
                </a:solidFill>
                <a:sym typeface="Wingdings"/>
              </a:rPr>
              <a:t>Профильная математика, история технических иннерваций, профильная физика, черчение   </a:t>
            </a:r>
          </a:p>
          <a:p>
            <a:pPr algn="just" eaLnBrk="1" hangingPunct="1">
              <a:defRPr/>
            </a:pPr>
            <a:endParaRPr lang="ru-RU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B29594DF-2EAE-4C46-A1D0-D46ED0388A12}"/>
              </a:ext>
            </a:extLst>
          </p:cNvPr>
          <p:cNvSpPr/>
          <p:nvPr/>
        </p:nvSpPr>
        <p:spPr>
          <a:xfrm>
            <a:off x="7319963" y="1916113"/>
            <a:ext cx="1439862" cy="151288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1400" b="1" dirty="0" err="1">
                <a:solidFill>
                  <a:schemeClr val="accent6"/>
                </a:solidFill>
                <a:sym typeface="Wingdings"/>
              </a:rPr>
              <a:t>УрФУ</a:t>
            </a:r>
            <a:r>
              <a:rPr lang="ru-RU" sz="1400" b="1" dirty="0">
                <a:solidFill>
                  <a:schemeClr val="accent6"/>
                </a:solidFill>
                <a:sym typeface="Wingdings"/>
              </a:rPr>
              <a:t>,     </a:t>
            </a:r>
          </a:p>
          <a:p>
            <a:pPr algn="just" eaLnBrk="1" hangingPunct="1">
              <a:defRPr/>
            </a:pPr>
            <a:r>
              <a:rPr lang="ru-RU" sz="1400" b="1" dirty="0">
                <a:solidFill>
                  <a:schemeClr val="accent6"/>
                </a:solidFill>
                <a:sym typeface="Wingdings"/>
              </a:rPr>
              <a:t>лингвистика</a:t>
            </a:r>
            <a:endParaRPr lang="ru-RU" sz="1400" dirty="0">
              <a:solidFill>
                <a:schemeClr val="accent6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B8749370-EE14-422A-9316-A57D3A024E61}"/>
              </a:ext>
            </a:extLst>
          </p:cNvPr>
          <p:cNvSpPr/>
          <p:nvPr/>
        </p:nvSpPr>
        <p:spPr>
          <a:xfrm>
            <a:off x="5735638" y="2565400"/>
            <a:ext cx="1439862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1400" b="1" dirty="0">
                <a:solidFill>
                  <a:schemeClr val="accent6"/>
                </a:solidFill>
                <a:sym typeface="Wingdings"/>
              </a:rPr>
              <a:t>Лингвистический центр «Талисман»</a:t>
            </a:r>
            <a:endParaRPr lang="ru-RU" sz="1400" dirty="0">
              <a:solidFill>
                <a:schemeClr val="accent6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7E43C66C-EFC0-4AA5-9048-4F3792B22EC0}"/>
              </a:ext>
            </a:extLst>
          </p:cNvPr>
          <p:cNvSpPr/>
          <p:nvPr/>
        </p:nvSpPr>
        <p:spPr>
          <a:xfrm>
            <a:off x="8832850" y="981075"/>
            <a:ext cx="1439863" cy="143986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1600" b="1" dirty="0">
                <a:solidFill>
                  <a:schemeClr val="accent6"/>
                </a:solidFill>
                <a:sym typeface="Wingdings"/>
              </a:rPr>
              <a:t>Лингвист, лингвистический центр</a:t>
            </a:r>
            <a:endParaRPr lang="ru-RU" sz="1600" dirty="0">
              <a:solidFill>
                <a:schemeClr val="accent6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AE481F3-ED88-4F59-BCE8-47231703BBD4}"/>
              </a:ext>
            </a:extLst>
          </p:cNvPr>
          <p:cNvSpPr/>
          <p:nvPr/>
        </p:nvSpPr>
        <p:spPr>
          <a:xfrm>
            <a:off x="5880100" y="4941888"/>
            <a:ext cx="4464050" cy="1582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4"/>
                </a:solidFill>
              </a:rPr>
              <a:t>Социальная значимость профессии</a:t>
            </a:r>
            <a:r>
              <a:rPr lang="ru-RU" dirty="0"/>
              <a:t>: </a:t>
            </a:r>
          </a:p>
          <a:p>
            <a:pPr algn="just" eaLnBrk="1" hangingPunct="1">
              <a:defRPr/>
            </a:pPr>
            <a:r>
              <a:rPr lang="ru-RU" b="1" dirty="0">
                <a:solidFill>
                  <a:schemeClr val="bg1"/>
                </a:solidFill>
                <a:sym typeface="Wingdings"/>
              </a:rPr>
              <a:t>  </a:t>
            </a:r>
            <a:r>
              <a:rPr lang="ru-RU" sz="1400" b="1" dirty="0">
                <a:solidFill>
                  <a:schemeClr val="bg1"/>
                </a:solidFill>
                <a:sym typeface="Wingdings"/>
              </a:rPr>
              <a:t>Изучение языка, его структуры и истории, помогает понять закономерности в развитии народов, их контактов и влияния друг на друга.</a:t>
            </a:r>
            <a:endParaRPr lang="ru-RU" sz="1400" dirty="0">
              <a:solidFill>
                <a:schemeClr val="bg1"/>
              </a:solidFill>
            </a:endParaRPr>
          </a:p>
          <a:p>
            <a:pPr algn="just" eaLnBrk="1" hangingPunct="1">
              <a:defRPr/>
            </a:pPr>
            <a:endParaRPr lang="ru-RU" dirty="0"/>
          </a:p>
          <a:p>
            <a:pPr algn="just" eaLnBrk="1" hangingPunct="1"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5C2453DD-D9A1-4B35-BC0A-FFEDAEC80E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404813"/>
            <a:ext cx="719772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Проект индивидуальной траектории профессионального роста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0B3E35A9-1B5B-4077-9D6D-A48C019E893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6CA62881-B563-4550-A8A8-8A5DBCD6F20F}"/>
              </a:ext>
            </a:extLst>
          </p:cNvPr>
          <p:cNvCxnSpPr/>
          <p:nvPr/>
        </p:nvCxnSpPr>
        <p:spPr>
          <a:xfrm>
            <a:off x="4008438" y="4581525"/>
            <a:ext cx="158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3560EB43-9B52-4CBE-AA6F-5590D8C06963}"/>
              </a:ext>
            </a:extLst>
          </p:cNvPr>
          <p:cNvCxnSpPr/>
          <p:nvPr/>
        </p:nvCxnSpPr>
        <p:spPr>
          <a:xfrm flipV="1">
            <a:off x="5591175" y="4149725"/>
            <a:ext cx="0" cy="430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58ACB5D-5E06-44B5-B4F3-00CFC4FF6DA2}"/>
              </a:ext>
            </a:extLst>
          </p:cNvPr>
          <p:cNvCxnSpPr/>
          <p:nvPr/>
        </p:nvCxnSpPr>
        <p:spPr>
          <a:xfrm>
            <a:off x="7319963" y="3644900"/>
            <a:ext cx="1512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4EA7143A-9F21-423F-9EBC-A695F022FE09}"/>
              </a:ext>
            </a:extLst>
          </p:cNvPr>
          <p:cNvCxnSpPr/>
          <p:nvPr/>
        </p:nvCxnSpPr>
        <p:spPr>
          <a:xfrm flipV="1">
            <a:off x="8832850" y="2492375"/>
            <a:ext cx="0" cy="1152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573617B9-831E-486B-97EE-0C845E295D63}"/>
              </a:ext>
            </a:extLst>
          </p:cNvPr>
          <p:cNvCxnSpPr/>
          <p:nvPr/>
        </p:nvCxnSpPr>
        <p:spPr>
          <a:xfrm>
            <a:off x="8832850" y="2492375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TextBox 21">
            <a:extLst>
              <a:ext uri="{FF2B5EF4-FFF2-40B4-BE49-F238E27FC236}">
                <a16:creationId xmlns:a16="http://schemas.microsoft.com/office/drawing/2014/main" id="{792021F3-3EF5-4F49-A52D-7C187B760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3789363"/>
            <a:ext cx="1800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ВУЗ, направление</a:t>
            </a:r>
          </a:p>
        </p:txBody>
      </p:sp>
      <p:sp>
        <p:nvSpPr>
          <p:cNvPr id="6154" name="TextBox 22">
            <a:extLst>
              <a:ext uri="{FF2B5EF4-FFF2-40B4-BE49-F238E27FC236}">
                <a16:creationId xmlns:a16="http://schemas.microsoft.com/office/drawing/2014/main" id="{4F0E7A05-56E0-4C5E-A321-A7806C3FE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7775" y="2636838"/>
            <a:ext cx="1549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Профессия,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место 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работы</a:t>
            </a:r>
          </a:p>
        </p:txBody>
      </p:sp>
      <p:sp>
        <p:nvSpPr>
          <p:cNvPr id="6155" name="TextBox 24">
            <a:extLst>
              <a:ext uri="{FF2B5EF4-FFF2-40B4-BE49-F238E27FC236}">
                <a16:creationId xmlns:a16="http://schemas.microsoft.com/office/drawing/2014/main" id="{D350AC05-336D-428D-A752-3EF851099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4797425"/>
            <a:ext cx="20161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Профильные школьные и дополнительные предметы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C5A134FE-67B5-4F3C-8F3F-588C774E1CE9}"/>
              </a:ext>
            </a:extLst>
          </p:cNvPr>
          <p:cNvCxnSpPr/>
          <p:nvPr/>
        </p:nvCxnSpPr>
        <p:spPr>
          <a:xfrm>
            <a:off x="4008438" y="4581525"/>
            <a:ext cx="0" cy="50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A4EA951A-4A1A-42F2-BA1C-AB27DC6B7B8E}"/>
              </a:ext>
            </a:extLst>
          </p:cNvPr>
          <p:cNvCxnSpPr/>
          <p:nvPr/>
        </p:nvCxnSpPr>
        <p:spPr>
          <a:xfrm flipH="1">
            <a:off x="1703388" y="5084763"/>
            <a:ext cx="2305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TextBox 34">
            <a:extLst>
              <a:ext uri="{FF2B5EF4-FFF2-40B4-BE49-F238E27FC236}">
                <a16:creationId xmlns:a16="http://schemas.microsoft.com/office/drawing/2014/main" id="{E538DB9F-18FC-4D79-A0C4-DCCBA6ED0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4221163"/>
            <a:ext cx="1800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Дополнительное образование</a:t>
            </a:r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3E361037-1BF3-456B-AEB7-0AC40F9A8CBB}"/>
              </a:ext>
            </a:extLst>
          </p:cNvPr>
          <p:cNvCxnSpPr>
            <a:endCxn id="6153" idx="1"/>
          </p:cNvCxnSpPr>
          <p:nvPr/>
        </p:nvCxnSpPr>
        <p:spPr>
          <a:xfrm>
            <a:off x="7319963" y="3644900"/>
            <a:ext cx="0" cy="468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F0D61324-AF49-42A6-A1C4-6F8394FF041B}"/>
              </a:ext>
            </a:extLst>
          </p:cNvPr>
          <p:cNvCxnSpPr/>
          <p:nvPr/>
        </p:nvCxnSpPr>
        <p:spPr>
          <a:xfrm>
            <a:off x="5591175" y="4148138"/>
            <a:ext cx="17287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1" name="TextBox 40">
            <a:extLst>
              <a:ext uri="{FF2B5EF4-FFF2-40B4-BE49-F238E27FC236}">
                <a16:creationId xmlns:a16="http://schemas.microsoft.com/office/drawing/2014/main" id="{D39C59C0-F0F7-4A84-9528-DEF970C84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300663"/>
            <a:ext cx="23399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Интересы, склонности, жизненные ценности.</a:t>
            </a:r>
          </a:p>
          <a:p>
            <a:pPr algn="ctr" eaLnBrk="1" hangingPunct="1">
              <a:defRPr/>
            </a:pPr>
            <a:endParaRPr lang="ru-RU" sz="1400" dirty="0">
              <a:solidFill>
                <a:schemeClr val="bg2">
                  <a:lumMod val="10000"/>
                </a:schemeClr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Профессионально-важные качества</a:t>
            </a:r>
          </a:p>
        </p:txBody>
      </p:sp>
      <p:sp>
        <p:nvSpPr>
          <p:cNvPr id="6162" name="TextBox 41">
            <a:extLst>
              <a:ext uri="{FF2B5EF4-FFF2-40B4-BE49-F238E27FC236}">
                <a16:creationId xmlns:a16="http://schemas.microsoft.com/office/drawing/2014/main" id="{24439880-6996-4C87-A9C6-C1394C03A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557338"/>
            <a:ext cx="5040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Фамилия, имя, отчество: Замиралова Екатерина Константиновна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BF27E2BC-ACBA-42C3-9B0B-B994D1CB25D4}"/>
              </a:ext>
            </a:extLst>
          </p:cNvPr>
          <p:cNvSpPr/>
          <p:nvPr/>
        </p:nvSpPr>
        <p:spPr>
          <a:xfrm>
            <a:off x="1847850" y="3284538"/>
            <a:ext cx="2087563" cy="172878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1600" dirty="0">
                <a:solidFill>
                  <a:schemeClr val="accent3"/>
                </a:solidFill>
              </a:rPr>
              <a:t>Черчение, технические предметы, социальная активность, абстрактное мышление. 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8841B48C-1AEA-47A5-B7A3-4D7BC3AEC65E}"/>
              </a:ext>
            </a:extLst>
          </p:cNvPr>
          <p:cNvSpPr/>
          <p:nvPr/>
        </p:nvSpPr>
        <p:spPr>
          <a:xfrm>
            <a:off x="4079875" y="2924175"/>
            <a:ext cx="1439863" cy="15843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dirty="0">
                <a:solidFill>
                  <a:schemeClr val="accent3"/>
                </a:solidFill>
                <a:sym typeface="Wingdings"/>
              </a:rPr>
              <a:t>Алгебра +,</a:t>
            </a:r>
          </a:p>
          <a:p>
            <a:pPr algn="just" eaLnBrk="1" hangingPunct="1">
              <a:defRPr/>
            </a:pPr>
            <a:r>
              <a:rPr lang="ru-RU" dirty="0">
                <a:solidFill>
                  <a:schemeClr val="accent3"/>
                </a:solidFill>
                <a:sym typeface="Wingdings"/>
              </a:rPr>
              <a:t>История технических инноваций</a:t>
            </a:r>
            <a:endParaRPr lang="ru-RU" dirty="0">
              <a:solidFill>
                <a:schemeClr val="accent3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23A9FE09-AFD9-4749-ABC1-1C04E66818A4}"/>
              </a:ext>
            </a:extLst>
          </p:cNvPr>
          <p:cNvSpPr/>
          <p:nvPr/>
        </p:nvSpPr>
        <p:spPr>
          <a:xfrm>
            <a:off x="5735638" y="2565400"/>
            <a:ext cx="1439862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schemeClr val="accent3"/>
                </a:solidFill>
                <a:sym typeface="Wingdings"/>
              </a:rPr>
              <a:t>Учебный центр ЧТПЗ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66466F7A-8869-46B1-B9DC-2B2169548179}"/>
              </a:ext>
            </a:extLst>
          </p:cNvPr>
          <p:cNvSpPr/>
          <p:nvPr/>
        </p:nvSpPr>
        <p:spPr>
          <a:xfrm>
            <a:off x="7319963" y="1916113"/>
            <a:ext cx="1439862" cy="151288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dirty="0" err="1">
                <a:solidFill>
                  <a:schemeClr val="accent3"/>
                </a:solidFill>
                <a:sym typeface="Wingdings"/>
              </a:rPr>
              <a:t>УрФу</a:t>
            </a:r>
            <a:endParaRPr lang="ru-RU" dirty="0">
              <a:solidFill>
                <a:schemeClr val="accent3"/>
              </a:solidFill>
              <a:sym typeface="Wingdings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19853AF4-DF71-4BA2-9433-37622030B963}"/>
              </a:ext>
            </a:extLst>
          </p:cNvPr>
          <p:cNvSpPr/>
          <p:nvPr/>
        </p:nvSpPr>
        <p:spPr>
          <a:xfrm>
            <a:off x="8832850" y="981075"/>
            <a:ext cx="1584325" cy="143986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dirty="0" err="1">
                <a:solidFill>
                  <a:schemeClr val="accent3"/>
                </a:solidFill>
                <a:sym typeface="Wingdings"/>
              </a:rPr>
              <a:t>Инноватика</a:t>
            </a:r>
            <a:endParaRPr lang="ru-RU" dirty="0">
              <a:solidFill>
                <a:schemeClr val="accent3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9DF5BBEE-80D4-4EC0-B172-85CB2C950D21}"/>
              </a:ext>
            </a:extLst>
          </p:cNvPr>
          <p:cNvSpPr/>
          <p:nvPr/>
        </p:nvSpPr>
        <p:spPr>
          <a:xfrm>
            <a:off x="5880100" y="4941888"/>
            <a:ext cx="4464050" cy="1582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/>
              <a:t>Социальная значимость профессии</a:t>
            </a:r>
            <a:r>
              <a:rPr lang="ru-RU" dirty="0"/>
              <a:t>: </a:t>
            </a:r>
          </a:p>
          <a:p>
            <a:pPr algn="just"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  <a:p>
            <a:pPr algn="just" eaLnBrk="1" hangingPunct="1">
              <a:defRPr/>
            </a:pPr>
            <a:endParaRPr lang="ru-RU" dirty="0"/>
          </a:p>
          <a:p>
            <a:pPr algn="just" eaLnBrk="1" hangingPunct="1"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6A1D7CB-6BD8-4BD7-98D8-F10AE42F82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404813"/>
            <a:ext cx="719772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Проект индивидуальной траектории профессионального роста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F43332C8-74D9-438B-A90C-9796496CAC4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009E018A-5B92-4424-810F-BF40CF31A1BD}"/>
              </a:ext>
            </a:extLst>
          </p:cNvPr>
          <p:cNvCxnSpPr/>
          <p:nvPr/>
        </p:nvCxnSpPr>
        <p:spPr>
          <a:xfrm>
            <a:off x="4008438" y="4581525"/>
            <a:ext cx="158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5DBE2825-1885-424A-B8C7-4ACA317E2C1F}"/>
              </a:ext>
            </a:extLst>
          </p:cNvPr>
          <p:cNvCxnSpPr/>
          <p:nvPr/>
        </p:nvCxnSpPr>
        <p:spPr>
          <a:xfrm flipV="1">
            <a:off x="5591175" y="4149725"/>
            <a:ext cx="0" cy="430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C55E4359-5DA4-45DF-B3F0-C56744C78E1F}"/>
              </a:ext>
            </a:extLst>
          </p:cNvPr>
          <p:cNvCxnSpPr/>
          <p:nvPr/>
        </p:nvCxnSpPr>
        <p:spPr>
          <a:xfrm>
            <a:off x="7319963" y="3644900"/>
            <a:ext cx="1512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C2E1DFAB-770D-4512-99F8-36D0D2A6F118}"/>
              </a:ext>
            </a:extLst>
          </p:cNvPr>
          <p:cNvCxnSpPr/>
          <p:nvPr/>
        </p:nvCxnSpPr>
        <p:spPr>
          <a:xfrm flipV="1">
            <a:off x="8832850" y="2492375"/>
            <a:ext cx="0" cy="1152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75CB4E4B-DF70-4662-935E-2415CF51CACD}"/>
              </a:ext>
            </a:extLst>
          </p:cNvPr>
          <p:cNvCxnSpPr/>
          <p:nvPr/>
        </p:nvCxnSpPr>
        <p:spPr>
          <a:xfrm>
            <a:off x="8832850" y="2492375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TextBox 21">
            <a:extLst>
              <a:ext uri="{FF2B5EF4-FFF2-40B4-BE49-F238E27FC236}">
                <a16:creationId xmlns:a16="http://schemas.microsoft.com/office/drawing/2014/main" id="{3C1E4349-39A8-4B77-AE4E-28BA699DDA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3789363"/>
            <a:ext cx="1800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ВУЗ, направление</a:t>
            </a:r>
          </a:p>
        </p:txBody>
      </p:sp>
      <p:sp>
        <p:nvSpPr>
          <p:cNvPr id="6154" name="TextBox 22">
            <a:extLst>
              <a:ext uri="{FF2B5EF4-FFF2-40B4-BE49-F238E27FC236}">
                <a16:creationId xmlns:a16="http://schemas.microsoft.com/office/drawing/2014/main" id="{DD2251D9-47EB-4DF7-91E3-0A6E73584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7775" y="2636838"/>
            <a:ext cx="1549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Профессия,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место 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работы</a:t>
            </a:r>
          </a:p>
        </p:txBody>
      </p:sp>
      <p:sp>
        <p:nvSpPr>
          <p:cNvPr id="6155" name="TextBox 24">
            <a:extLst>
              <a:ext uri="{FF2B5EF4-FFF2-40B4-BE49-F238E27FC236}">
                <a16:creationId xmlns:a16="http://schemas.microsoft.com/office/drawing/2014/main" id="{721AB319-D019-467C-ACD4-94FB986A1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4797425"/>
            <a:ext cx="20161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Профильные школьные и дополнительные предметы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DC509FF7-EE38-422C-BA1D-77C846B2B8B6}"/>
              </a:ext>
            </a:extLst>
          </p:cNvPr>
          <p:cNvCxnSpPr/>
          <p:nvPr/>
        </p:nvCxnSpPr>
        <p:spPr>
          <a:xfrm>
            <a:off x="4008438" y="4581525"/>
            <a:ext cx="0" cy="50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64497798-AE4F-4F52-9046-A8F2EC522205}"/>
              </a:ext>
            </a:extLst>
          </p:cNvPr>
          <p:cNvCxnSpPr/>
          <p:nvPr/>
        </p:nvCxnSpPr>
        <p:spPr>
          <a:xfrm flipH="1">
            <a:off x="1703388" y="5084763"/>
            <a:ext cx="2305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TextBox 34">
            <a:extLst>
              <a:ext uri="{FF2B5EF4-FFF2-40B4-BE49-F238E27FC236}">
                <a16:creationId xmlns:a16="http://schemas.microsoft.com/office/drawing/2014/main" id="{0C9D0CC4-0C7F-4C36-B906-4721F894C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4221163"/>
            <a:ext cx="1800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Дополнительное образование</a:t>
            </a:r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D7414358-58AE-46C1-BBDF-EFA5AB2557F1}"/>
              </a:ext>
            </a:extLst>
          </p:cNvPr>
          <p:cNvCxnSpPr>
            <a:endCxn id="6153" idx="1"/>
          </p:cNvCxnSpPr>
          <p:nvPr/>
        </p:nvCxnSpPr>
        <p:spPr>
          <a:xfrm>
            <a:off x="7319963" y="3644900"/>
            <a:ext cx="0" cy="468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4A38DB16-437B-4717-88A6-C4F147FDFDC8}"/>
              </a:ext>
            </a:extLst>
          </p:cNvPr>
          <p:cNvCxnSpPr/>
          <p:nvPr/>
        </p:nvCxnSpPr>
        <p:spPr>
          <a:xfrm>
            <a:off x="5591175" y="4148138"/>
            <a:ext cx="17287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1" name="TextBox 40">
            <a:extLst>
              <a:ext uri="{FF2B5EF4-FFF2-40B4-BE49-F238E27FC236}">
                <a16:creationId xmlns:a16="http://schemas.microsoft.com/office/drawing/2014/main" id="{87FC91BD-3355-4F1A-8420-DFBA5FAC5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300663"/>
            <a:ext cx="23399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Интересы, склонности, жизненные ценности.</a:t>
            </a:r>
          </a:p>
          <a:p>
            <a:pPr algn="ctr" eaLnBrk="1" hangingPunct="1">
              <a:defRPr/>
            </a:pPr>
            <a:endParaRPr lang="ru-RU" sz="1400" dirty="0">
              <a:solidFill>
                <a:schemeClr val="bg2">
                  <a:lumMod val="10000"/>
                </a:schemeClr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Профессионально-важные качества</a:t>
            </a:r>
          </a:p>
        </p:txBody>
      </p:sp>
      <p:sp>
        <p:nvSpPr>
          <p:cNvPr id="6162" name="TextBox 41">
            <a:extLst>
              <a:ext uri="{FF2B5EF4-FFF2-40B4-BE49-F238E27FC236}">
                <a16:creationId xmlns:a16="http://schemas.microsoft.com/office/drawing/2014/main" id="{5C69613D-A7FB-4D72-B0FB-FFEF3A0B0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557338"/>
            <a:ext cx="5040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Фамилия, имя: Устимова Кристина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E224D892-9CA8-4055-91F1-6F3A6E7D25B4}"/>
              </a:ext>
            </a:extLst>
          </p:cNvPr>
          <p:cNvSpPr/>
          <p:nvPr/>
        </p:nvSpPr>
        <p:spPr>
          <a:xfrm>
            <a:off x="1738313" y="2357438"/>
            <a:ext cx="2214562" cy="27987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Искусство, (человек-худ. образ).</a:t>
            </a:r>
          </a:p>
          <a:p>
            <a:pPr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Разнообразие в работе, постоянная работа</a:t>
            </a:r>
          </a:p>
          <a:p>
            <a:pPr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Аккуратность, внимательность, усидчивость</a:t>
            </a:r>
            <a:endParaRPr lang="ru-RU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4B017E65-4AA0-46EA-A5C3-94B4A7489955}"/>
              </a:ext>
            </a:extLst>
          </p:cNvPr>
          <p:cNvSpPr/>
          <p:nvPr/>
        </p:nvSpPr>
        <p:spPr>
          <a:xfrm>
            <a:off x="4095750" y="2928938"/>
            <a:ext cx="1439863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1600" b="1" dirty="0">
                <a:solidFill>
                  <a:schemeClr val="accent6"/>
                </a:solidFill>
                <a:sym typeface="Wingdings"/>
              </a:rPr>
              <a:t>Математика, русский, черчение, рисунок</a:t>
            </a:r>
            <a:endParaRPr lang="ru-RU" sz="1600" dirty="0">
              <a:solidFill>
                <a:schemeClr val="accent6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3C5A5BD8-811D-4C21-BE4D-F46FF86B7B9D}"/>
              </a:ext>
            </a:extLst>
          </p:cNvPr>
          <p:cNvSpPr/>
          <p:nvPr/>
        </p:nvSpPr>
        <p:spPr>
          <a:xfrm>
            <a:off x="5735638" y="2565400"/>
            <a:ext cx="1439862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1600" b="1" dirty="0">
                <a:solidFill>
                  <a:schemeClr val="accent6"/>
                </a:solidFill>
                <a:sym typeface="Wingdings"/>
              </a:rPr>
              <a:t>Подготовительные курсы при вузе</a:t>
            </a:r>
            <a:endParaRPr lang="ru-RU" sz="1600" dirty="0">
              <a:solidFill>
                <a:schemeClr val="accent6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254F9FCF-FF17-4864-85DA-DF6D02673DA3}"/>
              </a:ext>
            </a:extLst>
          </p:cNvPr>
          <p:cNvSpPr/>
          <p:nvPr/>
        </p:nvSpPr>
        <p:spPr>
          <a:xfrm>
            <a:off x="7319963" y="1916113"/>
            <a:ext cx="1439862" cy="151288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400" b="1" dirty="0">
                <a:solidFill>
                  <a:schemeClr val="accent6"/>
                </a:solidFill>
                <a:sym typeface="Wingdings"/>
              </a:rPr>
              <a:t>Архитектурно-художествен-</a:t>
            </a:r>
            <a:r>
              <a:rPr lang="ru-RU" sz="1400" b="1" dirty="0" err="1">
                <a:solidFill>
                  <a:schemeClr val="accent6"/>
                </a:solidFill>
                <a:sym typeface="Wingdings"/>
              </a:rPr>
              <a:t>ный</a:t>
            </a:r>
            <a:r>
              <a:rPr lang="ru-RU" sz="1400" b="1" dirty="0">
                <a:solidFill>
                  <a:schemeClr val="accent6"/>
                </a:solidFill>
                <a:sym typeface="Wingdings"/>
              </a:rPr>
              <a:t> университет, архитектура</a:t>
            </a:r>
            <a:endParaRPr lang="ru-RU" sz="1400" dirty="0">
              <a:solidFill>
                <a:schemeClr val="accent6"/>
              </a:solidFill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8F278C02-66A7-4E69-AFAB-2C88F22762AA}"/>
              </a:ext>
            </a:extLst>
          </p:cNvPr>
          <p:cNvSpPr/>
          <p:nvPr/>
        </p:nvSpPr>
        <p:spPr>
          <a:xfrm>
            <a:off x="8832850" y="981075"/>
            <a:ext cx="1439863" cy="143986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1600" b="1" dirty="0">
                <a:solidFill>
                  <a:schemeClr val="accent6"/>
                </a:solidFill>
                <a:sym typeface="Wingdings"/>
              </a:rPr>
              <a:t>Архитектор</a:t>
            </a:r>
            <a:endParaRPr lang="ru-RU" sz="1600" dirty="0">
              <a:solidFill>
                <a:schemeClr val="accent6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BF70002-90D5-4E02-8814-C4AC818BE19C}"/>
              </a:ext>
            </a:extLst>
          </p:cNvPr>
          <p:cNvSpPr/>
          <p:nvPr/>
        </p:nvSpPr>
        <p:spPr>
          <a:xfrm>
            <a:off x="5880100" y="4941888"/>
            <a:ext cx="4464050" cy="1582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4"/>
                </a:solidFill>
              </a:rPr>
              <a:t>Социальная значимость профессии</a:t>
            </a:r>
            <a:r>
              <a:rPr lang="ru-RU" dirty="0"/>
              <a:t>: создание  зданий для жизнедеятельности человека</a:t>
            </a:r>
          </a:p>
          <a:p>
            <a:pPr algn="just" eaLnBrk="1" hangingPunct="1">
              <a:defRPr/>
            </a:pPr>
            <a:r>
              <a:rPr lang="ru-RU" dirty="0"/>
              <a:t> </a:t>
            </a:r>
          </a:p>
          <a:p>
            <a:pPr algn="just" eaLnBrk="1" hangingPunct="1">
              <a:defRPr/>
            </a:pPr>
            <a:endParaRPr lang="ru-RU" dirty="0"/>
          </a:p>
          <a:p>
            <a:pPr algn="just" eaLnBrk="1" hangingPunct="1"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DE14CE3-B326-4E4D-BC5C-C529B72EA1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51313" y="225425"/>
            <a:ext cx="5254625" cy="70961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Место прохождения практики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A9AC09E3-2034-40A1-B8E7-7E3A6348694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sp>
        <p:nvSpPr>
          <p:cNvPr id="9220" name="TextBox 23">
            <a:extLst>
              <a:ext uri="{FF2B5EF4-FFF2-40B4-BE49-F238E27FC236}">
                <a16:creationId xmlns:a16="http://schemas.microsoft.com/office/drawing/2014/main" id="{DD05DE60-5F5A-4870-9188-15177395F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1547813"/>
            <a:ext cx="62293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Сфера деятельности: производство огнеупоров</a:t>
            </a:r>
          </a:p>
        </p:txBody>
      </p:sp>
      <p:sp>
        <p:nvSpPr>
          <p:cNvPr id="9221" name="TextBox 25">
            <a:extLst>
              <a:ext uri="{FF2B5EF4-FFF2-40B4-BE49-F238E27FC236}">
                <a16:creationId xmlns:a16="http://schemas.microsoft.com/office/drawing/2014/main" id="{BB61F9E0-C6E5-41CF-BD88-CA3262BC4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2092325"/>
            <a:ext cx="55435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Вид продукции, услуг: спектр огнеупоров для черной и цветной металлургии.</a:t>
            </a:r>
          </a:p>
        </p:txBody>
      </p:sp>
      <p:sp>
        <p:nvSpPr>
          <p:cNvPr id="9222" name="TextBox 27">
            <a:extLst>
              <a:ext uri="{FF2B5EF4-FFF2-40B4-BE49-F238E27FC236}">
                <a16:creationId xmlns:a16="http://schemas.microsoft.com/office/drawing/2014/main" id="{97126E33-A709-4DD9-9EB5-5BB0D64E62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1000125"/>
            <a:ext cx="55435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Название: ОАО « Первоуральский динасовый завод»</a:t>
            </a:r>
          </a:p>
        </p:txBody>
      </p:sp>
      <p:graphicFrame>
        <p:nvGraphicFramePr>
          <p:cNvPr id="29" name="Таблица 28">
            <a:extLst>
              <a:ext uri="{FF2B5EF4-FFF2-40B4-BE49-F238E27FC236}">
                <a16:creationId xmlns:a16="http://schemas.microsoft.com/office/drawing/2014/main" id="{6AD24F0F-FA2F-48F9-8D82-BDBFC286B002}"/>
              </a:ext>
            </a:extLst>
          </p:cNvPr>
          <p:cNvGraphicFramePr>
            <a:graphicFrameLocks noGrp="1"/>
          </p:cNvGraphicFramePr>
          <p:nvPr/>
        </p:nvGraphicFramePr>
        <p:xfrm>
          <a:off x="1703388" y="2738438"/>
          <a:ext cx="8785225" cy="3956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8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1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1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64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70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006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Профессии</a:t>
                      </a: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Содержание работы</a:t>
                      </a: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Требования к индивидуальным</a:t>
                      </a:r>
                      <a:r>
                        <a:rPr lang="ru-RU" sz="1200" baseline="0" dirty="0"/>
                        <a:t> особенностям</a:t>
                      </a:r>
                      <a:endParaRPr lang="ru-RU" sz="1200" dirty="0"/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Требования к профессиональной подготовке</a:t>
                      </a: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Медицинские</a:t>
                      </a:r>
                      <a:r>
                        <a:rPr lang="ru-RU" sz="1200" baseline="0" dirty="0"/>
                        <a:t> противопоказания</a:t>
                      </a:r>
                      <a:endParaRPr lang="ru-RU" sz="1200" dirty="0"/>
                    </a:p>
                  </a:txBody>
                  <a:tcPr marL="91437" marR="91437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828">
                <a:tc>
                  <a:txBody>
                    <a:bodyPr/>
                    <a:lstStyle/>
                    <a:p>
                      <a:r>
                        <a:rPr lang="ru-RU" sz="1200" b="0" i="0" dirty="0">
                          <a:solidFill>
                            <a:schemeClr val="accent6"/>
                          </a:solidFill>
                          <a:sym typeface="Wingdings"/>
                        </a:rPr>
                        <a:t>Мастер по благо-</a:t>
                      </a:r>
                    </a:p>
                    <a:p>
                      <a:r>
                        <a:rPr lang="ru-RU" sz="1200" b="0" i="0" dirty="0">
                          <a:solidFill>
                            <a:schemeClr val="accent6"/>
                          </a:solidFill>
                          <a:sym typeface="Wingdings"/>
                        </a:rPr>
                        <a:t>-устройству</a:t>
                      </a:r>
                      <a:endParaRPr lang="ru-RU" sz="1200" b="0" i="0" dirty="0">
                        <a:solidFill>
                          <a:schemeClr val="accent6"/>
                        </a:solidFill>
                      </a:endParaRP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>
                          <a:solidFill>
                            <a:schemeClr val="accent6"/>
                          </a:solidFill>
                          <a:sym typeface="Wingdings"/>
                        </a:rPr>
                        <a:t>С</a:t>
                      </a:r>
                      <a:r>
                        <a:rPr lang="ru-RU" sz="1200" b="0" baseline="0" dirty="0">
                          <a:solidFill>
                            <a:schemeClr val="accent6"/>
                          </a:solidFill>
                          <a:sym typeface="Wingdings"/>
                        </a:rPr>
                        <a:t>ледит за порядком на территории завода</a:t>
                      </a:r>
                      <a:endParaRPr lang="ru-RU" sz="1200" b="0" dirty="0">
                        <a:solidFill>
                          <a:schemeClr val="accent6"/>
                        </a:solidFill>
                      </a:endParaRP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b="0" dirty="0">
                          <a:solidFill>
                            <a:schemeClr val="accent6"/>
                          </a:solidFill>
                          <a:sym typeface="Wingdings"/>
                        </a:rPr>
                        <a:t>Трудолюбие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b="0" dirty="0">
                          <a:solidFill>
                            <a:schemeClr val="accent6"/>
                          </a:solidFill>
                          <a:sym typeface="Wingdings"/>
                        </a:rPr>
                        <a:t>Умение</a:t>
                      </a:r>
                      <a:r>
                        <a:rPr lang="ru-RU" sz="1200" b="0" baseline="0" dirty="0">
                          <a:solidFill>
                            <a:schemeClr val="accent6"/>
                          </a:solidFill>
                          <a:sym typeface="Wingdings"/>
                        </a:rPr>
                        <a:t> руководить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b="0" baseline="0" dirty="0">
                          <a:solidFill>
                            <a:schemeClr val="accent6"/>
                          </a:solidFill>
                          <a:sym typeface="Wingdings"/>
                        </a:rPr>
                        <a:t>Ориентировка на территории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12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>
                          <a:solidFill>
                            <a:schemeClr val="accent6"/>
                          </a:solidFill>
                        </a:rPr>
                        <a:t>Образование агроном (мастер плодоовощевод, цветовод)</a:t>
                      </a: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b="0" dirty="0">
                          <a:solidFill>
                            <a:schemeClr val="accent6"/>
                          </a:solidFill>
                        </a:rPr>
                        <a:t>Проблемы</a:t>
                      </a:r>
                      <a:r>
                        <a:rPr lang="ru-RU" sz="1200" b="0" baseline="0" dirty="0">
                          <a:solidFill>
                            <a:schemeClr val="accent6"/>
                          </a:solidFill>
                        </a:rPr>
                        <a:t> с дыхательными путями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12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37" marR="91437"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0154"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accent6"/>
                          </a:solidFill>
                        </a:rPr>
                        <a:t>Инженер по оборудованию средств диспетчерского и технологического управления</a:t>
                      </a: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accent6"/>
                          </a:solidFill>
                        </a:rPr>
                        <a:t>Выполняет работы по техническому и организационному обеспечению бесперебойного и качественного функционирования оборудования и устройств систем</a:t>
                      </a: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ru-RU" sz="1200" b="0" dirty="0">
                          <a:solidFill>
                            <a:schemeClr val="accent6"/>
                          </a:solidFill>
                        </a:rPr>
                        <a:t>Правила технической эксплуатации электрических станций и сетей Российской Федерации.</a:t>
                      </a: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r>
                        <a:rPr lang="ru-RU" sz="1000" b="0" dirty="0">
                          <a:solidFill>
                            <a:schemeClr val="accent6"/>
                          </a:solidFill>
                        </a:rPr>
                        <a:t>Инженер по оборудованию средств диспетчерского и технологического управления I категории: высшее профессиональное (техническое) образование и стаж работы в должности инженера по оборудованию средств диспетчерского и технологического управления II категории не менее 3 лет.</a:t>
                      </a: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dirty="0">
                          <a:solidFill>
                            <a:schemeClr val="accent6"/>
                          </a:solidFill>
                        </a:rPr>
                        <a:t>Проблемы с дыхательными путями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ru-RU" sz="1200" b="0" dirty="0">
                        <a:solidFill>
                          <a:srgbClr val="FF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ru-RU" sz="12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37" marR="91437"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" name="Picture 24" descr="Сравнение объектов - Первоуральск - Persk.ORG">
            <a:extLst>
              <a:ext uri="{FF2B5EF4-FFF2-40B4-BE49-F238E27FC236}">
                <a16:creationId xmlns:a16="http://schemas.microsoft.com/office/drawing/2014/main" id="{E3998D3A-6B76-4A34-87FF-AE1764A5AF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03512" y="404665"/>
            <a:ext cx="2304256" cy="1376123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5D13A548-B061-4F01-A59D-87ACBAC8FF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404813"/>
            <a:ext cx="719772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Проект индивидуальной траектории профессионального роста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AAE9228C-3869-499D-855C-1FD0E4B9876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3F6DF63D-9E57-40FB-9E82-8CD021CCD34C}"/>
              </a:ext>
            </a:extLst>
          </p:cNvPr>
          <p:cNvCxnSpPr/>
          <p:nvPr/>
        </p:nvCxnSpPr>
        <p:spPr>
          <a:xfrm>
            <a:off x="4008438" y="4581525"/>
            <a:ext cx="158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8F610ACE-C05A-43D0-931D-9C5A195F0848}"/>
              </a:ext>
            </a:extLst>
          </p:cNvPr>
          <p:cNvCxnSpPr/>
          <p:nvPr/>
        </p:nvCxnSpPr>
        <p:spPr>
          <a:xfrm flipV="1">
            <a:off x="5591175" y="4149725"/>
            <a:ext cx="0" cy="430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5A37D1F-B0AC-4A05-8DB6-91847C12D7F1}"/>
              </a:ext>
            </a:extLst>
          </p:cNvPr>
          <p:cNvCxnSpPr/>
          <p:nvPr/>
        </p:nvCxnSpPr>
        <p:spPr>
          <a:xfrm>
            <a:off x="7319963" y="3644900"/>
            <a:ext cx="1512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64A75722-EFE0-4FE2-84A3-5936D884E0A9}"/>
              </a:ext>
            </a:extLst>
          </p:cNvPr>
          <p:cNvCxnSpPr/>
          <p:nvPr/>
        </p:nvCxnSpPr>
        <p:spPr>
          <a:xfrm flipV="1">
            <a:off x="8832850" y="2492375"/>
            <a:ext cx="0" cy="1152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3C8DCDAA-33FC-4F70-A5B9-EDB2BD96F32B}"/>
              </a:ext>
            </a:extLst>
          </p:cNvPr>
          <p:cNvCxnSpPr/>
          <p:nvPr/>
        </p:nvCxnSpPr>
        <p:spPr>
          <a:xfrm>
            <a:off x="8832850" y="2492375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TextBox 21">
            <a:extLst>
              <a:ext uri="{FF2B5EF4-FFF2-40B4-BE49-F238E27FC236}">
                <a16:creationId xmlns:a16="http://schemas.microsoft.com/office/drawing/2014/main" id="{60F58508-0A45-4C97-86F1-1AB87C711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3789363"/>
            <a:ext cx="1800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ВУЗ, направление</a:t>
            </a:r>
          </a:p>
        </p:txBody>
      </p:sp>
      <p:sp>
        <p:nvSpPr>
          <p:cNvPr id="6154" name="TextBox 22">
            <a:extLst>
              <a:ext uri="{FF2B5EF4-FFF2-40B4-BE49-F238E27FC236}">
                <a16:creationId xmlns:a16="http://schemas.microsoft.com/office/drawing/2014/main" id="{F4A2C1D9-2F6B-4E36-8DCA-F6407603A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7775" y="2636838"/>
            <a:ext cx="1549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Профессия,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место 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работы</a:t>
            </a:r>
          </a:p>
        </p:txBody>
      </p:sp>
      <p:sp>
        <p:nvSpPr>
          <p:cNvPr id="6155" name="TextBox 24">
            <a:extLst>
              <a:ext uri="{FF2B5EF4-FFF2-40B4-BE49-F238E27FC236}">
                <a16:creationId xmlns:a16="http://schemas.microsoft.com/office/drawing/2014/main" id="{9045F9C4-D620-4E17-ADBE-4451879A0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4797425"/>
            <a:ext cx="20161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Профильные школьные и дополнительные предметы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24005CED-0252-4908-BB75-2A22A38BE37D}"/>
              </a:ext>
            </a:extLst>
          </p:cNvPr>
          <p:cNvCxnSpPr/>
          <p:nvPr/>
        </p:nvCxnSpPr>
        <p:spPr>
          <a:xfrm>
            <a:off x="4008438" y="4581525"/>
            <a:ext cx="0" cy="50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31B518ED-23E2-4571-8582-E56A26925A40}"/>
              </a:ext>
            </a:extLst>
          </p:cNvPr>
          <p:cNvCxnSpPr/>
          <p:nvPr/>
        </p:nvCxnSpPr>
        <p:spPr>
          <a:xfrm flipH="1">
            <a:off x="1703388" y="5084763"/>
            <a:ext cx="2305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TextBox 34">
            <a:extLst>
              <a:ext uri="{FF2B5EF4-FFF2-40B4-BE49-F238E27FC236}">
                <a16:creationId xmlns:a16="http://schemas.microsoft.com/office/drawing/2014/main" id="{017A4E83-41EA-439C-ADF2-2DC024A61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4221163"/>
            <a:ext cx="1800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Дополнительное образование</a:t>
            </a:r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9CD26C28-4A70-49DB-B8F4-32EFDF97519D}"/>
              </a:ext>
            </a:extLst>
          </p:cNvPr>
          <p:cNvCxnSpPr>
            <a:endCxn id="6153" idx="1"/>
          </p:cNvCxnSpPr>
          <p:nvPr/>
        </p:nvCxnSpPr>
        <p:spPr>
          <a:xfrm>
            <a:off x="7319963" y="3644900"/>
            <a:ext cx="0" cy="468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0D2876A2-400B-445B-B806-5F627806E24D}"/>
              </a:ext>
            </a:extLst>
          </p:cNvPr>
          <p:cNvCxnSpPr/>
          <p:nvPr/>
        </p:nvCxnSpPr>
        <p:spPr>
          <a:xfrm>
            <a:off x="5591175" y="4148138"/>
            <a:ext cx="17287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1" name="TextBox 40">
            <a:extLst>
              <a:ext uri="{FF2B5EF4-FFF2-40B4-BE49-F238E27FC236}">
                <a16:creationId xmlns:a16="http://schemas.microsoft.com/office/drawing/2014/main" id="{0EAF0D8A-3B84-4D88-BC63-4621CE068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300663"/>
            <a:ext cx="23399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Интересы, склонности, жизненные ценности.</a:t>
            </a:r>
          </a:p>
          <a:p>
            <a:pPr algn="ctr" eaLnBrk="1" hangingPunct="1">
              <a:defRPr/>
            </a:pPr>
            <a:endParaRPr lang="ru-RU" sz="1400" dirty="0">
              <a:solidFill>
                <a:schemeClr val="bg2">
                  <a:lumMod val="10000"/>
                </a:schemeClr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Профессионально-важные качества</a:t>
            </a:r>
          </a:p>
        </p:txBody>
      </p:sp>
      <p:sp>
        <p:nvSpPr>
          <p:cNvPr id="6162" name="TextBox 41">
            <a:extLst>
              <a:ext uri="{FF2B5EF4-FFF2-40B4-BE49-F238E27FC236}">
                <a16:creationId xmlns:a16="http://schemas.microsoft.com/office/drawing/2014/main" id="{DEF35A2A-8EE7-4218-9C11-76A234F0B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557338"/>
            <a:ext cx="5040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Фамилия, имя: Скляр Вадим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4C731846-A9BE-426F-B590-C9A4F9CCB93C}"/>
              </a:ext>
            </a:extLst>
          </p:cNvPr>
          <p:cNvSpPr/>
          <p:nvPr/>
        </p:nvSpPr>
        <p:spPr>
          <a:xfrm>
            <a:off x="1919288" y="3573463"/>
            <a:ext cx="1747837" cy="14398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Интересы: точные науки</a:t>
            </a:r>
          </a:p>
          <a:p>
            <a:pPr algn="just" eaLnBrk="1" hangingPunct="1">
              <a:defRPr/>
            </a:pPr>
            <a:r>
              <a:rPr lang="ru-RU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Качества: усидчивость, упорство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AEB8A8AD-509B-4440-B0D1-6B29564959A2}"/>
              </a:ext>
            </a:extLst>
          </p:cNvPr>
          <p:cNvSpPr/>
          <p:nvPr/>
        </p:nvSpPr>
        <p:spPr>
          <a:xfrm>
            <a:off x="3810000" y="2997200"/>
            <a:ext cx="1857375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Информатика, математика, физика</a:t>
            </a:r>
            <a:endParaRPr lang="ru-RU" sz="2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34291635-F63E-4A3A-8B85-644C3B3BA3CE}"/>
              </a:ext>
            </a:extLst>
          </p:cNvPr>
          <p:cNvSpPr/>
          <p:nvPr/>
        </p:nvSpPr>
        <p:spPr>
          <a:xfrm>
            <a:off x="5735638" y="2565400"/>
            <a:ext cx="1439862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2000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Робототех-ника</a:t>
            </a:r>
            <a:r>
              <a:rPr lang="ru-RU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, программирование</a:t>
            </a:r>
            <a:endParaRPr lang="ru-RU" sz="2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8BF4CF91-13A6-401D-A0DA-4A91B5C6A6EF}"/>
              </a:ext>
            </a:extLst>
          </p:cNvPr>
          <p:cNvSpPr/>
          <p:nvPr/>
        </p:nvSpPr>
        <p:spPr>
          <a:xfrm>
            <a:off x="7319963" y="1916113"/>
            <a:ext cx="1439862" cy="151288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2000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УрФУ</a:t>
            </a:r>
            <a:r>
              <a:rPr lang="ru-RU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: радиотехнический факультет</a:t>
            </a:r>
            <a:endParaRPr lang="ru-RU" sz="2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C8415B3B-9ABA-4729-A37E-E2104DB0CF79}"/>
              </a:ext>
            </a:extLst>
          </p:cNvPr>
          <p:cNvSpPr/>
          <p:nvPr/>
        </p:nvSpPr>
        <p:spPr>
          <a:xfrm>
            <a:off x="8832850" y="981075"/>
            <a:ext cx="1439863" cy="143986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2000" b="1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Програм-мист</a:t>
            </a:r>
            <a:endParaRPr lang="ru-RU" sz="2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BBEE5527-78A8-41AD-A228-522641B8AB49}"/>
              </a:ext>
            </a:extLst>
          </p:cNvPr>
          <p:cNvSpPr/>
          <p:nvPr/>
        </p:nvSpPr>
        <p:spPr>
          <a:xfrm>
            <a:off x="5880100" y="4941888"/>
            <a:ext cx="4464050" cy="1582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b="1" dirty="0"/>
          </a:p>
          <a:p>
            <a:pPr algn="just" eaLnBrk="1" hangingPunct="1">
              <a:defRPr/>
            </a:pPr>
            <a:r>
              <a:rPr lang="ru-RU" b="1" dirty="0">
                <a:solidFill>
                  <a:schemeClr val="accent4"/>
                </a:solidFill>
              </a:rPr>
              <a:t>Социальная значимость профессии</a:t>
            </a:r>
            <a:r>
              <a:rPr lang="ru-RU" dirty="0"/>
              <a:t>: </a:t>
            </a:r>
          </a:p>
          <a:p>
            <a:pPr algn="just" eaLnBrk="1" hangingPunct="1">
              <a:defRPr/>
            </a:pPr>
            <a:r>
              <a:rPr lang="ru-RU" b="1" dirty="0">
                <a:solidFill>
                  <a:schemeClr val="bg1"/>
                </a:solidFill>
                <a:sym typeface="Wingdings"/>
              </a:rPr>
              <a:t>Обеспечение программного обору-</a:t>
            </a:r>
            <a:r>
              <a:rPr lang="ru-RU" b="1" dirty="0" err="1">
                <a:solidFill>
                  <a:schemeClr val="bg1"/>
                </a:solidFill>
                <a:sym typeface="Wingdings"/>
              </a:rPr>
              <a:t>дования</a:t>
            </a:r>
            <a:r>
              <a:rPr lang="ru-RU" b="1" dirty="0">
                <a:solidFill>
                  <a:schemeClr val="bg1"/>
                </a:solidFill>
                <a:sym typeface="Wingdings"/>
              </a:rPr>
              <a:t> и создание уникальных программ для облегчения </a:t>
            </a:r>
            <a:r>
              <a:rPr lang="ru-RU" b="1" dirty="0" err="1">
                <a:solidFill>
                  <a:schemeClr val="bg1"/>
                </a:solidFill>
                <a:sym typeface="Wingdings"/>
              </a:rPr>
              <a:t>поль-зования</a:t>
            </a:r>
            <a:r>
              <a:rPr lang="ru-RU" b="1" dirty="0">
                <a:solidFill>
                  <a:schemeClr val="bg1"/>
                </a:solidFill>
                <a:sym typeface="Wingdings"/>
              </a:rPr>
              <a:t> компьютером </a:t>
            </a:r>
            <a:r>
              <a:rPr lang="ru-RU" b="1" dirty="0" err="1">
                <a:solidFill>
                  <a:schemeClr val="bg1"/>
                </a:solidFill>
                <a:sym typeface="Wingdings"/>
              </a:rPr>
              <a:t>пользовате-лями</a:t>
            </a:r>
            <a:endParaRPr lang="ru-RU" dirty="0">
              <a:solidFill>
                <a:schemeClr val="bg1"/>
              </a:solidFill>
            </a:endParaRPr>
          </a:p>
          <a:p>
            <a:pPr algn="just" eaLnBrk="1" hangingPunct="1"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F5578B4-9F54-4742-9AE6-D7A5E7C8E2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404813"/>
            <a:ext cx="719772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Проект индивидуальной траектории профессионального роста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EF6B2157-1E1E-40DE-96B1-E7A0A69F347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1CEE938F-16BD-4049-818A-E84C91B572D4}"/>
              </a:ext>
            </a:extLst>
          </p:cNvPr>
          <p:cNvCxnSpPr/>
          <p:nvPr/>
        </p:nvCxnSpPr>
        <p:spPr>
          <a:xfrm>
            <a:off x="4008438" y="4581525"/>
            <a:ext cx="158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30F5C506-9888-4A1B-B4C1-AFDAD115D04E}"/>
              </a:ext>
            </a:extLst>
          </p:cNvPr>
          <p:cNvCxnSpPr/>
          <p:nvPr/>
        </p:nvCxnSpPr>
        <p:spPr>
          <a:xfrm flipV="1">
            <a:off x="5591175" y="4149725"/>
            <a:ext cx="0" cy="430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0" name="TextBox 21">
            <a:extLst>
              <a:ext uri="{FF2B5EF4-FFF2-40B4-BE49-F238E27FC236}">
                <a16:creationId xmlns:a16="http://schemas.microsoft.com/office/drawing/2014/main" id="{E7A993D0-9730-48B1-BF4D-6136F9C65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3513" y="4076700"/>
            <a:ext cx="1800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161616"/>
                </a:solidFill>
              </a:rPr>
              <a:t>ВУЗ, направление</a:t>
            </a:r>
          </a:p>
        </p:txBody>
      </p:sp>
      <p:sp>
        <p:nvSpPr>
          <p:cNvPr id="31751" name="TextBox 24">
            <a:extLst>
              <a:ext uri="{FF2B5EF4-FFF2-40B4-BE49-F238E27FC236}">
                <a16:creationId xmlns:a16="http://schemas.microsoft.com/office/drawing/2014/main" id="{1101DE28-FB44-46AF-A689-49312EEEF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4797425"/>
            <a:ext cx="201612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>
                <a:solidFill>
                  <a:srgbClr val="161616"/>
                </a:solidFill>
              </a:rPr>
              <a:t>Профильные школьные и дополнительные предметы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FF87E2C6-1547-4551-AE43-7568A3F56B00}"/>
              </a:ext>
            </a:extLst>
          </p:cNvPr>
          <p:cNvCxnSpPr/>
          <p:nvPr/>
        </p:nvCxnSpPr>
        <p:spPr>
          <a:xfrm>
            <a:off x="4008438" y="4581525"/>
            <a:ext cx="0" cy="50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07A2C870-31EC-49B2-9527-2EB2CC29F718}"/>
              </a:ext>
            </a:extLst>
          </p:cNvPr>
          <p:cNvCxnSpPr/>
          <p:nvPr/>
        </p:nvCxnSpPr>
        <p:spPr>
          <a:xfrm flipH="1">
            <a:off x="1703388" y="5084763"/>
            <a:ext cx="2305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4" name="TextBox 34">
            <a:extLst>
              <a:ext uri="{FF2B5EF4-FFF2-40B4-BE49-F238E27FC236}">
                <a16:creationId xmlns:a16="http://schemas.microsoft.com/office/drawing/2014/main" id="{31DAC489-8DA7-42F0-AF0B-78119C276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4221163"/>
            <a:ext cx="18002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>
                <a:solidFill>
                  <a:srgbClr val="161616"/>
                </a:solidFill>
              </a:rPr>
              <a:t>Дополнительное образование</a:t>
            </a:r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001BB68F-00C6-470D-BAC9-AF1A88DB7664}"/>
              </a:ext>
            </a:extLst>
          </p:cNvPr>
          <p:cNvCxnSpPr>
            <a:endCxn id="31750" idx="1"/>
          </p:cNvCxnSpPr>
          <p:nvPr/>
        </p:nvCxnSpPr>
        <p:spPr>
          <a:xfrm>
            <a:off x="7783513" y="3932238"/>
            <a:ext cx="0" cy="468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C0BA7A64-4168-4353-8F8B-1B9A18212E53}"/>
              </a:ext>
            </a:extLst>
          </p:cNvPr>
          <p:cNvCxnSpPr/>
          <p:nvPr/>
        </p:nvCxnSpPr>
        <p:spPr>
          <a:xfrm>
            <a:off x="5591175" y="4148138"/>
            <a:ext cx="17287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7" name="TextBox 40">
            <a:extLst>
              <a:ext uri="{FF2B5EF4-FFF2-40B4-BE49-F238E27FC236}">
                <a16:creationId xmlns:a16="http://schemas.microsoft.com/office/drawing/2014/main" id="{333F8741-7AF8-4DA4-8C05-E82E293CD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300663"/>
            <a:ext cx="2339975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solidFill>
                  <a:srgbClr val="161616"/>
                </a:solidFill>
              </a:rPr>
              <a:t>Интересы, склонности, жизненные ценности.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400">
              <a:solidFill>
                <a:srgbClr val="161616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solidFill>
                  <a:srgbClr val="161616"/>
                </a:solidFill>
              </a:rPr>
              <a:t>Профессионально-важные качества</a:t>
            </a:r>
          </a:p>
        </p:txBody>
      </p:sp>
      <p:sp>
        <p:nvSpPr>
          <p:cNvPr id="31758" name="TextBox 41">
            <a:extLst>
              <a:ext uri="{FF2B5EF4-FFF2-40B4-BE49-F238E27FC236}">
                <a16:creationId xmlns:a16="http://schemas.microsoft.com/office/drawing/2014/main" id="{DEA7CDF9-50D0-4954-8E84-B1EDB32EB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557338"/>
            <a:ext cx="50403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solidFill>
                  <a:srgbClr val="224043"/>
                </a:solidFill>
              </a:rPr>
              <a:t>Фамилия, имя: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solidFill>
                  <a:srgbClr val="224043"/>
                </a:solidFill>
              </a:rPr>
              <a:t>Парфенчик Константин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79B744F1-2EC6-428C-B78B-DC0A1D7B84C1}"/>
              </a:ext>
            </a:extLst>
          </p:cNvPr>
          <p:cNvSpPr/>
          <p:nvPr/>
        </p:nvSpPr>
        <p:spPr>
          <a:xfrm>
            <a:off x="1703388" y="3573463"/>
            <a:ext cx="2268537" cy="14398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2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Ответственность, трудоспособность</a:t>
            </a:r>
            <a:r>
              <a:rPr lang="ru-RU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endParaRPr lang="ru-RU" sz="20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  <a:sym typeface="Wingdings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924ECBE3-7F29-451F-A43A-21D78D80C41D}"/>
              </a:ext>
            </a:extLst>
          </p:cNvPr>
          <p:cNvSpPr/>
          <p:nvPr/>
        </p:nvSpPr>
        <p:spPr>
          <a:xfrm>
            <a:off x="3935413" y="2565400"/>
            <a:ext cx="1616075" cy="19431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 err="1">
                <a:solidFill>
                  <a:schemeClr val="accent6"/>
                </a:solidFill>
                <a:sym typeface="Wingdings"/>
              </a:rPr>
              <a:t>Математика,физика</a:t>
            </a:r>
            <a:r>
              <a:rPr lang="ru-RU" b="1" dirty="0">
                <a:solidFill>
                  <a:schemeClr val="accent6"/>
                </a:solidFill>
                <a:sym typeface="Wingdings"/>
              </a:rPr>
              <a:t>,</a:t>
            </a:r>
          </a:p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история технических инноваций</a:t>
            </a:r>
            <a:endParaRPr lang="ru-RU" dirty="0">
              <a:solidFill>
                <a:schemeClr val="accent6"/>
              </a:solidFill>
            </a:endParaRPr>
          </a:p>
          <a:p>
            <a:pPr algn="ctr" eaLnBrk="1" hangingPunct="1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72DA9623-EA78-4111-A844-F6A337E1388D}"/>
              </a:ext>
            </a:extLst>
          </p:cNvPr>
          <p:cNvSpPr/>
          <p:nvPr/>
        </p:nvSpPr>
        <p:spPr>
          <a:xfrm>
            <a:off x="5553075" y="2565400"/>
            <a:ext cx="1731963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 err="1">
                <a:solidFill>
                  <a:schemeClr val="accent6"/>
                </a:solidFill>
                <a:sym typeface="Wingdings"/>
              </a:rPr>
              <a:t>Мехатроника,английский</a:t>
            </a:r>
            <a:r>
              <a:rPr lang="ru-RU" b="1" dirty="0">
                <a:solidFill>
                  <a:schemeClr val="accent6"/>
                </a:solidFill>
                <a:sym typeface="Wingdings"/>
              </a:rPr>
              <a:t> язык </a:t>
            </a:r>
            <a:endParaRPr lang="ru-RU" dirty="0">
              <a:solidFill>
                <a:schemeClr val="accent6"/>
              </a:solidFill>
            </a:endParaRPr>
          </a:p>
          <a:p>
            <a:pPr algn="ctr" eaLnBrk="1" hangingPunct="1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A4FDC3E0-87A4-4BE7-8A96-048C2FA3BB4F}"/>
              </a:ext>
            </a:extLst>
          </p:cNvPr>
          <p:cNvSpPr/>
          <p:nvPr/>
        </p:nvSpPr>
        <p:spPr>
          <a:xfrm>
            <a:off x="7354888" y="1844675"/>
            <a:ext cx="2989262" cy="21304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b="1" dirty="0">
              <a:solidFill>
                <a:srgbClr val="FF0000"/>
              </a:solidFill>
              <a:sym typeface="Wingdings"/>
            </a:endParaRPr>
          </a:p>
          <a:p>
            <a:pPr algn="just" eaLnBrk="1" hangingPunct="1">
              <a:defRPr/>
            </a:pPr>
            <a:endParaRPr lang="ru-RU" b="1" dirty="0">
              <a:solidFill>
                <a:srgbClr val="FF0000"/>
              </a:solidFill>
              <a:sym typeface="Wingdings"/>
            </a:endParaRPr>
          </a:p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Российский государственный университет нефти и газа, автоматизация производства</a:t>
            </a:r>
          </a:p>
          <a:p>
            <a:pPr algn="ctr" eaLnBrk="1" hangingPunct="1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4E0F5C27-E165-4F5E-AB56-12DC4CBCF465}"/>
              </a:ext>
            </a:extLst>
          </p:cNvPr>
          <p:cNvSpPr/>
          <p:nvPr/>
        </p:nvSpPr>
        <p:spPr>
          <a:xfrm>
            <a:off x="5808663" y="4941888"/>
            <a:ext cx="4535487" cy="1800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4"/>
                </a:solidFill>
              </a:rPr>
              <a:t>Социальная значимость профессии</a:t>
            </a:r>
            <a:r>
              <a:rPr lang="ru-RU" dirty="0">
                <a:solidFill>
                  <a:prstClr val="white"/>
                </a:solidFill>
              </a:rPr>
              <a:t>: </a:t>
            </a:r>
          </a:p>
          <a:p>
            <a:pPr marL="285750" indent="-285750" algn="just" eaLnBrk="1" hangingPunct="1">
              <a:buFont typeface="Wingdings" panose="05000000000000000000" pitchFamily="2" charset="2"/>
              <a:buChar char="?"/>
              <a:defRPr/>
            </a:pPr>
            <a:r>
              <a:rPr lang="ru-RU" b="1" dirty="0">
                <a:solidFill>
                  <a:schemeClr val="bg1"/>
                </a:solidFill>
                <a:sym typeface="Wingdings"/>
              </a:rPr>
              <a:t>Облегчение тяжёлого труда человека</a:t>
            </a:r>
          </a:p>
          <a:p>
            <a:pPr marL="285750" indent="-285750" algn="just" eaLnBrk="1" hangingPunct="1">
              <a:buFont typeface="Wingdings" panose="05000000000000000000" pitchFamily="2" charset="2"/>
              <a:buChar char="?"/>
              <a:defRPr/>
            </a:pPr>
            <a:r>
              <a:rPr lang="ru-RU" b="1" dirty="0">
                <a:solidFill>
                  <a:schemeClr val="bg1"/>
                </a:solidFill>
                <a:sym typeface="Wingdings"/>
              </a:rPr>
              <a:t>Улучшение качества производимого товара</a:t>
            </a:r>
            <a:endParaRPr lang="ru-RU" dirty="0">
              <a:solidFill>
                <a:schemeClr val="bg1"/>
              </a:solidFill>
            </a:endParaRPr>
          </a:p>
          <a:p>
            <a:pPr algn="just" eaLnBrk="1" hangingPunct="1">
              <a:defRPr/>
            </a:pPr>
            <a:endParaRPr lang="ru-RU" dirty="0">
              <a:solidFill>
                <a:prstClr val="white"/>
              </a:solidFill>
            </a:endParaRPr>
          </a:p>
          <a:p>
            <a:pPr algn="just" eaLnBrk="1" hangingPunct="1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4ED9BE9-559F-4895-B64D-5793D5CB22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404813"/>
            <a:ext cx="719772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Проект индивидуальной траектории профессионального роста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2F9B280F-8040-4A7A-AC7A-A8514F782CE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443538"/>
            <a:ext cx="3313112" cy="8636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9D226515-E206-41BC-8020-288ECAE06077}"/>
              </a:ext>
            </a:extLst>
          </p:cNvPr>
          <p:cNvCxnSpPr/>
          <p:nvPr/>
        </p:nvCxnSpPr>
        <p:spPr>
          <a:xfrm>
            <a:off x="4008438" y="4581525"/>
            <a:ext cx="158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B1ECAF83-8C13-4CCB-BC93-220A61C9424D}"/>
              </a:ext>
            </a:extLst>
          </p:cNvPr>
          <p:cNvCxnSpPr/>
          <p:nvPr/>
        </p:nvCxnSpPr>
        <p:spPr>
          <a:xfrm flipV="1">
            <a:off x="5591175" y="4149725"/>
            <a:ext cx="0" cy="430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1E9E4F4-ADD9-4DD6-A310-35B0E41931EC}"/>
              </a:ext>
            </a:extLst>
          </p:cNvPr>
          <p:cNvCxnSpPr/>
          <p:nvPr/>
        </p:nvCxnSpPr>
        <p:spPr>
          <a:xfrm>
            <a:off x="7319963" y="3644900"/>
            <a:ext cx="1512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757FE9AD-836D-4270-AE9D-578F51D9BF1B}"/>
              </a:ext>
            </a:extLst>
          </p:cNvPr>
          <p:cNvCxnSpPr/>
          <p:nvPr/>
        </p:nvCxnSpPr>
        <p:spPr>
          <a:xfrm flipV="1">
            <a:off x="8832850" y="2492375"/>
            <a:ext cx="0" cy="1152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F95A6E8E-BA74-4823-8998-EAAF8BCA3D21}"/>
              </a:ext>
            </a:extLst>
          </p:cNvPr>
          <p:cNvCxnSpPr/>
          <p:nvPr/>
        </p:nvCxnSpPr>
        <p:spPr>
          <a:xfrm>
            <a:off x="8832850" y="2492375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TextBox 21">
            <a:extLst>
              <a:ext uri="{FF2B5EF4-FFF2-40B4-BE49-F238E27FC236}">
                <a16:creationId xmlns:a16="http://schemas.microsoft.com/office/drawing/2014/main" id="{632DD084-3384-4575-928F-38EB0B6CD2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3789363"/>
            <a:ext cx="1800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ВУЗ, направление</a:t>
            </a:r>
          </a:p>
        </p:txBody>
      </p:sp>
      <p:sp>
        <p:nvSpPr>
          <p:cNvPr id="6154" name="TextBox 22">
            <a:extLst>
              <a:ext uri="{FF2B5EF4-FFF2-40B4-BE49-F238E27FC236}">
                <a16:creationId xmlns:a16="http://schemas.microsoft.com/office/drawing/2014/main" id="{83305453-956D-468A-B72E-A1BAAFCB3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7775" y="2636838"/>
            <a:ext cx="1549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Профессия,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место 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работы</a:t>
            </a:r>
          </a:p>
        </p:txBody>
      </p:sp>
      <p:sp>
        <p:nvSpPr>
          <p:cNvPr id="6155" name="TextBox 24">
            <a:extLst>
              <a:ext uri="{FF2B5EF4-FFF2-40B4-BE49-F238E27FC236}">
                <a16:creationId xmlns:a16="http://schemas.microsoft.com/office/drawing/2014/main" id="{C73347AD-2E8B-49BA-A328-62D359FEE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4797425"/>
            <a:ext cx="20161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Профильные школьные и дополнительные предметы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FDDC7A96-7298-4520-B94D-1377871D8DFB}"/>
              </a:ext>
            </a:extLst>
          </p:cNvPr>
          <p:cNvCxnSpPr/>
          <p:nvPr/>
        </p:nvCxnSpPr>
        <p:spPr>
          <a:xfrm>
            <a:off x="4008438" y="4581525"/>
            <a:ext cx="0" cy="50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163B18AB-345A-4C96-9AAD-ACD1E646B263}"/>
              </a:ext>
            </a:extLst>
          </p:cNvPr>
          <p:cNvCxnSpPr/>
          <p:nvPr/>
        </p:nvCxnSpPr>
        <p:spPr>
          <a:xfrm flipH="1">
            <a:off x="1703388" y="5084763"/>
            <a:ext cx="2305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TextBox 34">
            <a:extLst>
              <a:ext uri="{FF2B5EF4-FFF2-40B4-BE49-F238E27FC236}">
                <a16:creationId xmlns:a16="http://schemas.microsoft.com/office/drawing/2014/main" id="{C8B2A212-2B5A-49F4-91C3-839486BAF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4221163"/>
            <a:ext cx="1800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Дополнительное образование</a:t>
            </a:r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D5F11590-3BD8-4D3D-8BF0-19BCCA03C6EA}"/>
              </a:ext>
            </a:extLst>
          </p:cNvPr>
          <p:cNvCxnSpPr>
            <a:endCxn id="6153" idx="1"/>
          </p:cNvCxnSpPr>
          <p:nvPr/>
        </p:nvCxnSpPr>
        <p:spPr>
          <a:xfrm>
            <a:off x="7319963" y="3644900"/>
            <a:ext cx="0" cy="468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177F9EC1-FFF4-471B-80FA-E700A6377C98}"/>
              </a:ext>
            </a:extLst>
          </p:cNvPr>
          <p:cNvCxnSpPr/>
          <p:nvPr/>
        </p:nvCxnSpPr>
        <p:spPr>
          <a:xfrm>
            <a:off x="5591175" y="4148138"/>
            <a:ext cx="17287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1" name="TextBox 40">
            <a:extLst>
              <a:ext uri="{FF2B5EF4-FFF2-40B4-BE49-F238E27FC236}">
                <a16:creationId xmlns:a16="http://schemas.microsoft.com/office/drawing/2014/main" id="{EAB161F8-1D5D-436B-AFB8-0F2CF1461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300663"/>
            <a:ext cx="23399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Интересы, склонности, жизненные ценности.</a:t>
            </a:r>
          </a:p>
          <a:p>
            <a:pPr algn="ctr" eaLnBrk="1" hangingPunct="1">
              <a:defRPr/>
            </a:pPr>
            <a:endParaRPr lang="ru-RU" sz="1400" dirty="0">
              <a:solidFill>
                <a:schemeClr val="bg2">
                  <a:lumMod val="10000"/>
                </a:schemeClr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Профессионально-важные качества</a:t>
            </a:r>
          </a:p>
        </p:txBody>
      </p:sp>
      <p:sp>
        <p:nvSpPr>
          <p:cNvPr id="6162" name="TextBox 41">
            <a:extLst>
              <a:ext uri="{FF2B5EF4-FFF2-40B4-BE49-F238E27FC236}">
                <a16:creationId xmlns:a16="http://schemas.microsoft.com/office/drawing/2014/main" id="{BB61EDFD-4B0F-43FA-8114-2F680C3DE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557338"/>
            <a:ext cx="5040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Фамилия, имя: Тихонов Данил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13D7E27F-A3F1-4571-ADBE-AFCEF3BAD43A}"/>
              </a:ext>
            </a:extLst>
          </p:cNvPr>
          <p:cNvSpPr/>
          <p:nvPr/>
        </p:nvSpPr>
        <p:spPr>
          <a:xfrm>
            <a:off x="1701800" y="3429000"/>
            <a:ext cx="2376488" cy="165576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Технический склад ума, способности в конструировании, </a:t>
            </a:r>
          </a:p>
          <a:p>
            <a:pPr algn="ctr" eaLnBrk="1" hangingPunct="1">
              <a:defRPr/>
            </a:pPr>
            <a:r>
              <a:rPr lang="ru-RU" sz="16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тяга к самосовершенствованию </a:t>
            </a:r>
            <a:endParaRPr lang="ru-RU" sz="16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CAD2E2F5-0EB8-443F-80E8-4913B9324435}"/>
              </a:ext>
            </a:extLst>
          </p:cNvPr>
          <p:cNvSpPr/>
          <p:nvPr/>
        </p:nvSpPr>
        <p:spPr>
          <a:xfrm>
            <a:off x="4294188" y="3062288"/>
            <a:ext cx="1333500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Математика, физика</a:t>
            </a:r>
            <a:endParaRPr lang="ru-RU" sz="16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E3176BB1-12AF-4544-9649-50C1FE25CECC}"/>
              </a:ext>
            </a:extLst>
          </p:cNvPr>
          <p:cNvSpPr/>
          <p:nvPr/>
        </p:nvSpPr>
        <p:spPr>
          <a:xfrm>
            <a:off x="5735638" y="2565400"/>
            <a:ext cx="1081087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Занятия в учебном центре ЧТПЗ</a:t>
            </a:r>
            <a:endParaRPr lang="ru-RU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68F7A63F-CB6C-47F3-A580-9F1FAB98BDC1}"/>
              </a:ext>
            </a:extLst>
          </p:cNvPr>
          <p:cNvSpPr/>
          <p:nvPr/>
        </p:nvSpPr>
        <p:spPr>
          <a:xfrm>
            <a:off x="6923088" y="981075"/>
            <a:ext cx="1836737" cy="24479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Электротехнический</a:t>
            </a:r>
            <a:br>
              <a:rPr lang="ru-RU" sz="16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 «ЛЭТИ»;</a:t>
            </a:r>
            <a:br>
              <a:rPr lang="ru-RU" sz="16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робототехники и автоматизации производственных систем</a:t>
            </a: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3FE3EB06-985B-457C-82F3-6B545A060940}"/>
              </a:ext>
            </a:extLst>
          </p:cNvPr>
          <p:cNvSpPr/>
          <p:nvPr/>
        </p:nvSpPr>
        <p:spPr>
          <a:xfrm>
            <a:off x="8832850" y="981075"/>
            <a:ext cx="1835150" cy="15843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Автоматизация и управление технологическими  процессами и производствами</a:t>
            </a:r>
          </a:p>
          <a:p>
            <a:pPr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BF59390B-00AE-47AB-B03E-8F6A586A7FBD}"/>
              </a:ext>
            </a:extLst>
          </p:cNvPr>
          <p:cNvSpPr/>
          <p:nvPr/>
        </p:nvSpPr>
        <p:spPr>
          <a:xfrm>
            <a:off x="5880100" y="4941888"/>
            <a:ext cx="4464050" cy="1582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/>
              <a:t>Социальная значимость профессии</a:t>
            </a:r>
            <a:r>
              <a:rPr lang="ru-RU" dirty="0"/>
              <a:t>: </a:t>
            </a:r>
          </a:p>
          <a:p>
            <a:pPr marL="285750" indent="-285750" eaLnBrk="1" hangingPunct="1">
              <a:buFont typeface="Wingdings" panose="05000000000000000000" pitchFamily="2" charset="2"/>
              <a:buChar char="?"/>
              <a:defRPr/>
            </a:pPr>
            <a:r>
              <a:rPr lang="ru-RU" b="1" dirty="0">
                <a:solidFill>
                  <a:prstClr val="white"/>
                </a:solidFill>
                <a:sym typeface="Wingdings"/>
              </a:rPr>
              <a:t>Облегчение тяжёлого труда человека</a:t>
            </a:r>
          </a:p>
          <a:p>
            <a:pPr marL="285750" indent="-285750" eaLnBrk="1" hangingPunct="1">
              <a:buFont typeface="Wingdings" panose="05000000000000000000" pitchFamily="2" charset="2"/>
              <a:buChar char="?"/>
              <a:defRPr/>
            </a:pPr>
            <a:r>
              <a:rPr lang="ru-RU" b="1" dirty="0">
                <a:solidFill>
                  <a:prstClr val="white"/>
                </a:solidFill>
                <a:sym typeface="Wingdings"/>
              </a:rPr>
              <a:t>Улучшение качества производимого товара</a:t>
            </a:r>
            <a:endParaRPr lang="ru-RU" dirty="0">
              <a:solidFill>
                <a:prstClr val="white"/>
              </a:solidFill>
            </a:endParaRPr>
          </a:p>
          <a:p>
            <a:pPr algn="just"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  <a:p>
            <a:pPr algn="just" eaLnBrk="1" hangingPunct="1">
              <a:defRPr/>
            </a:pPr>
            <a:endParaRPr lang="ru-RU" dirty="0"/>
          </a:p>
          <a:p>
            <a:pPr algn="just" eaLnBrk="1" hangingPunct="1"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9CEDE86-F7CD-4598-B050-E61C829E84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404813"/>
            <a:ext cx="719772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Проект индивидуальной траектории профессионального роста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E59192D4-6A4F-4915-BA95-587CA23703D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D290CBA8-9CE9-4AB7-95EB-A85AF51FBD64}"/>
              </a:ext>
            </a:extLst>
          </p:cNvPr>
          <p:cNvCxnSpPr/>
          <p:nvPr/>
        </p:nvCxnSpPr>
        <p:spPr>
          <a:xfrm>
            <a:off x="4008438" y="4581525"/>
            <a:ext cx="158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0BFE1CB1-39E4-4C76-98C8-63470DAB3A32}"/>
              </a:ext>
            </a:extLst>
          </p:cNvPr>
          <p:cNvCxnSpPr/>
          <p:nvPr/>
        </p:nvCxnSpPr>
        <p:spPr>
          <a:xfrm flipV="1">
            <a:off x="5591175" y="4149725"/>
            <a:ext cx="0" cy="430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EC590119-E750-4C2A-854C-625EC0E6D163}"/>
              </a:ext>
            </a:extLst>
          </p:cNvPr>
          <p:cNvCxnSpPr/>
          <p:nvPr/>
        </p:nvCxnSpPr>
        <p:spPr>
          <a:xfrm>
            <a:off x="7319963" y="3644900"/>
            <a:ext cx="1512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032C111B-6C4F-4629-AC45-1E4DCD809FD5}"/>
              </a:ext>
            </a:extLst>
          </p:cNvPr>
          <p:cNvCxnSpPr/>
          <p:nvPr/>
        </p:nvCxnSpPr>
        <p:spPr>
          <a:xfrm flipV="1">
            <a:off x="8832850" y="2492375"/>
            <a:ext cx="0" cy="1152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B4FC13AC-5F3B-4CC2-AE62-622061317FD2}"/>
              </a:ext>
            </a:extLst>
          </p:cNvPr>
          <p:cNvCxnSpPr/>
          <p:nvPr/>
        </p:nvCxnSpPr>
        <p:spPr>
          <a:xfrm>
            <a:off x="8832850" y="2492375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TextBox 21">
            <a:extLst>
              <a:ext uri="{FF2B5EF4-FFF2-40B4-BE49-F238E27FC236}">
                <a16:creationId xmlns:a16="http://schemas.microsoft.com/office/drawing/2014/main" id="{2D142B6A-F85D-4A53-A186-3E8DCAC29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3789363"/>
            <a:ext cx="1800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ВУЗ, направление</a:t>
            </a:r>
          </a:p>
        </p:txBody>
      </p:sp>
      <p:sp>
        <p:nvSpPr>
          <p:cNvPr id="6154" name="TextBox 22">
            <a:extLst>
              <a:ext uri="{FF2B5EF4-FFF2-40B4-BE49-F238E27FC236}">
                <a16:creationId xmlns:a16="http://schemas.microsoft.com/office/drawing/2014/main" id="{AE028D68-5A17-49D9-ADAA-B12B23EAB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7775" y="2636838"/>
            <a:ext cx="1549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Профессия,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место 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работы</a:t>
            </a:r>
          </a:p>
        </p:txBody>
      </p:sp>
      <p:sp>
        <p:nvSpPr>
          <p:cNvPr id="6155" name="TextBox 24">
            <a:extLst>
              <a:ext uri="{FF2B5EF4-FFF2-40B4-BE49-F238E27FC236}">
                <a16:creationId xmlns:a16="http://schemas.microsoft.com/office/drawing/2014/main" id="{4E3D560D-CA81-4692-B2F1-F1E5156CB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4797425"/>
            <a:ext cx="20161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Профильные школьные и дополнительные предметы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28CA98C7-1AF2-48E4-92BB-469A1092023C}"/>
              </a:ext>
            </a:extLst>
          </p:cNvPr>
          <p:cNvCxnSpPr/>
          <p:nvPr/>
        </p:nvCxnSpPr>
        <p:spPr>
          <a:xfrm>
            <a:off x="4008438" y="4581525"/>
            <a:ext cx="0" cy="50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CB72A5AF-1198-4D99-869A-70FBBE99F8E1}"/>
              </a:ext>
            </a:extLst>
          </p:cNvPr>
          <p:cNvCxnSpPr/>
          <p:nvPr/>
        </p:nvCxnSpPr>
        <p:spPr>
          <a:xfrm flipH="1">
            <a:off x="1703388" y="5084763"/>
            <a:ext cx="2305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TextBox 34">
            <a:extLst>
              <a:ext uri="{FF2B5EF4-FFF2-40B4-BE49-F238E27FC236}">
                <a16:creationId xmlns:a16="http://schemas.microsoft.com/office/drawing/2014/main" id="{E6C84017-16BF-4FCE-895E-3FB741EB3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4221163"/>
            <a:ext cx="1800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Дополнительное образование</a:t>
            </a:r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CD29B034-F09A-4BC3-A9DF-77D0CCC49A1E}"/>
              </a:ext>
            </a:extLst>
          </p:cNvPr>
          <p:cNvCxnSpPr>
            <a:endCxn id="6153" idx="1"/>
          </p:cNvCxnSpPr>
          <p:nvPr/>
        </p:nvCxnSpPr>
        <p:spPr>
          <a:xfrm>
            <a:off x="7319963" y="3644900"/>
            <a:ext cx="0" cy="468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B1EF0F08-5E74-4247-A10E-3B4A8286111C}"/>
              </a:ext>
            </a:extLst>
          </p:cNvPr>
          <p:cNvCxnSpPr/>
          <p:nvPr/>
        </p:nvCxnSpPr>
        <p:spPr>
          <a:xfrm>
            <a:off x="5591175" y="4148138"/>
            <a:ext cx="17287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1" name="TextBox 40">
            <a:extLst>
              <a:ext uri="{FF2B5EF4-FFF2-40B4-BE49-F238E27FC236}">
                <a16:creationId xmlns:a16="http://schemas.microsoft.com/office/drawing/2014/main" id="{2900D776-9FC2-4770-ACC0-FCB8ACF39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300663"/>
            <a:ext cx="23399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Интересы, склонности, жизненные ценности.</a:t>
            </a:r>
          </a:p>
          <a:p>
            <a:pPr algn="ctr" eaLnBrk="1" hangingPunct="1">
              <a:defRPr/>
            </a:pPr>
            <a:endParaRPr lang="ru-RU" sz="1400" dirty="0">
              <a:solidFill>
                <a:schemeClr val="bg2">
                  <a:lumMod val="10000"/>
                </a:schemeClr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Профессионально-важные качества</a:t>
            </a:r>
          </a:p>
        </p:txBody>
      </p:sp>
      <p:sp>
        <p:nvSpPr>
          <p:cNvPr id="6162" name="TextBox 41">
            <a:extLst>
              <a:ext uri="{FF2B5EF4-FFF2-40B4-BE49-F238E27FC236}">
                <a16:creationId xmlns:a16="http://schemas.microsoft.com/office/drawing/2014/main" id="{0FC11D85-68DD-4315-B293-41F66EC68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557338"/>
            <a:ext cx="5040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Фамилия, имя: Стрелко Павел 10б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74A6EA08-90FF-4B95-A0FD-BF9D530EE626}"/>
              </a:ext>
            </a:extLst>
          </p:cNvPr>
          <p:cNvSpPr/>
          <p:nvPr/>
        </p:nvSpPr>
        <p:spPr>
          <a:xfrm>
            <a:off x="1919288" y="3573463"/>
            <a:ext cx="2016125" cy="14398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Знание черчения и</a:t>
            </a:r>
            <a:r>
              <a:rPr lang="en-US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моделирования. </a:t>
            </a: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2CE17372-96D8-49AB-A3DF-C2ECB80B5628}"/>
              </a:ext>
            </a:extLst>
          </p:cNvPr>
          <p:cNvSpPr/>
          <p:nvPr/>
        </p:nvSpPr>
        <p:spPr>
          <a:xfrm>
            <a:off x="4079875" y="2997200"/>
            <a:ext cx="1587500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Математика, физика, русский, черчение, ИЗО.</a:t>
            </a:r>
            <a:endParaRPr lang="ru-RU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5315951B-A8FC-4875-9409-12525EEDB750}"/>
              </a:ext>
            </a:extLst>
          </p:cNvPr>
          <p:cNvSpPr/>
          <p:nvPr/>
        </p:nvSpPr>
        <p:spPr>
          <a:xfrm>
            <a:off x="5735638" y="2071688"/>
            <a:ext cx="1439862" cy="19605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Дополнительная практика инженерных наук.</a:t>
            </a:r>
            <a:endParaRPr lang="ru-RU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4015CCAB-2C92-4457-90BF-D611D9B61DE5}"/>
              </a:ext>
            </a:extLst>
          </p:cNvPr>
          <p:cNvSpPr/>
          <p:nvPr/>
        </p:nvSpPr>
        <p:spPr>
          <a:xfrm>
            <a:off x="7250113" y="2024063"/>
            <a:ext cx="1439862" cy="151288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УРФУ, строительный факультет.</a:t>
            </a:r>
            <a:endParaRPr lang="ru-RU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5482540E-0856-4049-A7BC-DE8F2A986B68}"/>
              </a:ext>
            </a:extLst>
          </p:cNvPr>
          <p:cNvSpPr/>
          <p:nvPr/>
        </p:nvSpPr>
        <p:spPr>
          <a:xfrm>
            <a:off x="8832850" y="981075"/>
            <a:ext cx="1439863" cy="143986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Инженер- строитель 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A079B6A3-BEDB-45B5-86E0-30693C56E7F1}"/>
              </a:ext>
            </a:extLst>
          </p:cNvPr>
          <p:cNvSpPr/>
          <p:nvPr/>
        </p:nvSpPr>
        <p:spPr>
          <a:xfrm>
            <a:off x="5951538" y="4887913"/>
            <a:ext cx="4464050" cy="1582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4"/>
                </a:solidFill>
              </a:rPr>
              <a:t>Социальная значимость профессии</a:t>
            </a:r>
            <a:r>
              <a:rPr lang="ru-RU" dirty="0"/>
              <a:t>: </a:t>
            </a:r>
          </a:p>
          <a:p>
            <a:pPr algn="just" eaLnBrk="1" hangingPunct="1">
              <a:defRPr/>
            </a:pPr>
            <a:r>
              <a:rPr lang="ru-RU" sz="1600" b="1" dirty="0">
                <a:solidFill>
                  <a:schemeClr val="bg1"/>
                </a:solidFill>
                <a:sym typeface="Wingdings"/>
              </a:rPr>
              <a:t>Эта профессия в наши дни актуальна и востребована, т.к. дома строятся и будут все интенсивней возводиться.</a:t>
            </a:r>
            <a:endParaRPr lang="ru-RU" sz="1600" dirty="0">
              <a:solidFill>
                <a:schemeClr val="bg1"/>
              </a:solidFill>
            </a:endParaRPr>
          </a:p>
          <a:p>
            <a:pPr algn="just" eaLnBrk="1" hangingPunct="1">
              <a:defRPr/>
            </a:pP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just" eaLnBrk="1" hangingPunct="1"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A0ED427-30F3-454D-8A78-8CF56B8405F1}"/>
              </a:ext>
            </a:extLst>
          </p:cNvPr>
          <p:cNvSpPr/>
          <p:nvPr/>
        </p:nvSpPr>
        <p:spPr>
          <a:xfrm>
            <a:off x="4078288" y="2997200"/>
            <a:ext cx="1477962" cy="15001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B155FE4F-4F6E-443E-A3C2-361456F5AF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404813"/>
            <a:ext cx="719772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Проект индивидуальной траектории профессионального роста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03280415-F308-4027-9E37-E595222D929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BEF5D455-0DD3-49ED-BA63-BBBE3BFC3291}"/>
              </a:ext>
            </a:extLst>
          </p:cNvPr>
          <p:cNvCxnSpPr/>
          <p:nvPr/>
        </p:nvCxnSpPr>
        <p:spPr>
          <a:xfrm>
            <a:off x="4008438" y="4581525"/>
            <a:ext cx="158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9BD2F6CD-A7FA-47BF-96DD-91A07979F514}"/>
              </a:ext>
            </a:extLst>
          </p:cNvPr>
          <p:cNvCxnSpPr/>
          <p:nvPr/>
        </p:nvCxnSpPr>
        <p:spPr>
          <a:xfrm flipV="1">
            <a:off x="5591175" y="4149725"/>
            <a:ext cx="0" cy="430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15162501-6EA6-457D-A9E1-C2F809A354E0}"/>
              </a:ext>
            </a:extLst>
          </p:cNvPr>
          <p:cNvCxnSpPr/>
          <p:nvPr/>
        </p:nvCxnSpPr>
        <p:spPr>
          <a:xfrm>
            <a:off x="7319963" y="3644900"/>
            <a:ext cx="1512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0A6C4A8-1092-46F9-A30D-B0EF1A7F6913}"/>
              </a:ext>
            </a:extLst>
          </p:cNvPr>
          <p:cNvCxnSpPr/>
          <p:nvPr/>
        </p:nvCxnSpPr>
        <p:spPr>
          <a:xfrm flipV="1">
            <a:off x="8832850" y="2492375"/>
            <a:ext cx="0" cy="1152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677170AA-7BD2-43A5-AB55-26727CAAD20A}"/>
              </a:ext>
            </a:extLst>
          </p:cNvPr>
          <p:cNvCxnSpPr/>
          <p:nvPr/>
        </p:nvCxnSpPr>
        <p:spPr>
          <a:xfrm>
            <a:off x="8832850" y="2492375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TextBox 21">
            <a:extLst>
              <a:ext uri="{FF2B5EF4-FFF2-40B4-BE49-F238E27FC236}">
                <a16:creationId xmlns:a16="http://schemas.microsoft.com/office/drawing/2014/main" id="{5ED6D791-63E3-43FC-8B5E-76D6B61351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3789363"/>
            <a:ext cx="1800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ВУЗ, направление</a:t>
            </a:r>
          </a:p>
        </p:txBody>
      </p:sp>
      <p:sp>
        <p:nvSpPr>
          <p:cNvPr id="6154" name="TextBox 22">
            <a:extLst>
              <a:ext uri="{FF2B5EF4-FFF2-40B4-BE49-F238E27FC236}">
                <a16:creationId xmlns:a16="http://schemas.microsoft.com/office/drawing/2014/main" id="{5A1EDCF9-4F49-4D9C-B1FF-6D0CA1CA30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7775" y="2636838"/>
            <a:ext cx="1549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Профессия,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место 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работы</a:t>
            </a:r>
          </a:p>
        </p:txBody>
      </p:sp>
      <p:sp>
        <p:nvSpPr>
          <p:cNvPr id="6155" name="TextBox 24">
            <a:extLst>
              <a:ext uri="{FF2B5EF4-FFF2-40B4-BE49-F238E27FC236}">
                <a16:creationId xmlns:a16="http://schemas.microsoft.com/office/drawing/2014/main" id="{816D5FA7-AF15-447E-A1AC-D202982C3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4797425"/>
            <a:ext cx="20161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Профильные школьные и дополнительные предметы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7C545056-2CAA-4FBF-A6E5-1273B219352C}"/>
              </a:ext>
            </a:extLst>
          </p:cNvPr>
          <p:cNvCxnSpPr/>
          <p:nvPr/>
        </p:nvCxnSpPr>
        <p:spPr>
          <a:xfrm>
            <a:off x="4008438" y="4581525"/>
            <a:ext cx="0" cy="50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506BC68D-F2AC-4062-BA61-6F1F95F128E6}"/>
              </a:ext>
            </a:extLst>
          </p:cNvPr>
          <p:cNvCxnSpPr/>
          <p:nvPr/>
        </p:nvCxnSpPr>
        <p:spPr>
          <a:xfrm flipH="1">
            <a:off x="1703388" y="5084763"/>
            <a:ext cx="2305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TextBox 34">
            <a:extLst>
              <a:ext uri="{FF2B5EF4-FFF2-40B4-BE49-F238E27FC236}">
                <a16:creationId xmlns:a16="http://schemas.microsoft.com/office/drawing/2014/main" id="{36F6259A-98B0-4E82-8D4D-143CF61BA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4221163"/>
            <a:ext cx="1800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Дополнительное образование</a:t>
            </a:r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A6A857B6-F905-4B2F-B5E4-F4D04B1360C7}"/>
              </a:ext>
            </a:extLst>
          </p:cNvPr>
          <p:cNvCxnSpPr>
            <a:endCxn id="6153" idx="1"/>
          </p:cNvCxnSpPr>
          <p:nvPr/>
        </p:nvCxnSpPr>
        <p:spPr>
          <a:xfrm>
            <a:off x="7319963" y="3644900"/>
            <a:ext cx="0" cy="468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59ECB0F1-02A6-4DCB-95B9-450C45EB6E02}"/>
              </a:ext>
            </a:extLst>
          </p:cNvPr>
          <p:cNvCxnSpPr/>
          <p:nvPr/>
        </p:nvCxnSpPr>
        <p:spPr>
          <a:xfrm>
            <a:off x="5591175" y="4148138"/>
            <a:ext cx="17287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1" name="TextBox 40">
            <a:extLst>
              <a:ext uri="{FF2B5EF4-FFF2-40B4-BE49-F238E27FC236}">
                <a16:creationId xmlns:a16="http://schemas.microsoft.com/office/drawing/2014/main" id="{4183F9FE-95F4-4B20-A1AE-6A68C1F5D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300663"/>
            <a:ext cx="23399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Интересы, склонности, жизненные ценности.</a:t>
            </a:r>
          </a:p>
          <a:p>
            <a:pPr algn="ctr" eaLnBrk="1" hangingPunct="1">
              <a:defRPr/>
            </a:pPr>
            <a:endParaRPr lang="ru-RU" sz="1400" dirty="0">
              <a:solidFill>
                <a:schemeClr val="bg2">
                  <a:lumMod val="10000"/>
                </a:schemeClr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Профессионально-важные качества</a:t>
            </a:r>
          </a:p>
        </p:txBody>
      </p:sp>
      <p:sp>
        <p:nvSpPr>
          <p:cNvPr id="6162" name="TextBox 41">
            <a:extLst>
              <a:ext uri="{FF2B5EF4-FFF2-40B4-BE49-F238E27FC236}">
                <a16:creationId xmlns:a16="http://schemas.microsoft.com/office/drawing/2014/main" id="{17059681-18EA-41B1-A0B2-74E71AB9B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557338"/>
            <a:ext cx="5040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Фамилия, имя: Семенов Михаил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3A88B9A3-CDEC-4D1F-AEF8-8BA0542408E8}"/>
              </a:ext>
            </a:extLst>
          </p:cNvPr>
          <p:cNvSpPr/>
          <p:nvPr/>
        </p:nvSpPr>
        <p:spPr>
          <a:xfrm>
            <a:off x="1919288" y="3573463"/>
            <a:ext cx="2016125" cy="14398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6FD11C38-4FC4-459B-AAC4-AE4158542407}"/>
              </a:ext>
            </a:extLst>
          </p:cNvPr>
          <p:cNvSpPr/>
          <p:nvPr/>
        </p:nvSpPr>
        <p:spPr>
          <a:xfrm>
            <a:off x="5735638" y="2457450"/>
            <a:ext cx="1439862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E18BDE65-B84E-4459-B2C2-0B48AFE23E4A}"/>
              </a:ext>
            </a:extLst>
          </p:cNvPr>
          <p:cNvSpPr/>
          <p:nvPr/>
        </p:nvSpPr>
        <p:spPr>
          <a:xfrm>
            <a:off x="7319963" y="1916113"/>
            <a:ext cx="1439862" cy="151288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6BF36E61-CE26-42DE-A05F-A974D1F3D7B9}"/>
              </a:ext>
            </a:extLst>
          </p:cNvPr>
          <p:cNvSpPr/>
          <p:nvPr/>
        </p:nvSpPr>
        <p:spPr>
          <a:xfrm>
            <a:off x="8832850" y="981075"/>
            <a:ext cx="1439863" cy="143986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504B327-930F-481C-842D-D5BC41E1DD40}"/>
              </a:ext>
            </a:extLst>
          </p:cNvPr>
          <p:cNvSpPr/>
          <p:nvPr/>
        </p:nvSpPr>
        <p:spPr>
          <a:xfrm>
            <a:off x="5776913" y="4813300"/>
            <a:ext cx="4752975" cy="1873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F79F5B-507B-47D3-9301-29906FFCE88F}"/>
              </a:ext>
            </a:extLst>
          </p:cNvPr>
          <p:cNvSpPr txBox="1"/>
          <p:nvPr/>
        </p:nvSpPr>
        <p:spPr>
          <a:xfrm>
            <a:off x="5753100" y="4784725"/>
            <a:ext cx="4752975" cy="18780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accent4"/>
                </a:solidFill>
              </a:rPr>
              <a:t>Социальная значимость профессии: </a:t>
            </a:r>
            <a:r>
              <a:rPr lang="ru-RU" sz="1400" dirty="0">
                <a:solidFill>
                  <a:schemeClr val="bg1"/>
                </a:solidFill>
              </a:rPr>
              <a:t>Профессия инженера одна из самых распространенных: её представляют более трети специалистов с высшим образованием. Ведь именно инженер принимает участие в процессах производства различных материальных благ-от товаров повседневного спроса до сложнейшей техники.</a:t>
            </a:r>
          </a:p>
        </p:txBody>
      </p:sp>
      <p:sp>
        <p:nvSpPr>
          <p:cNvPr id="24602" name="TextBox 4">
            <a:extLst>
              <a:ext uri="{FF2B5EF4-FFF2-40B4-BE49-F238E27FC236}">
                <a16:creationId xmlns:a16="http://schemas.microsoft.com/office/drawing/2014/main" id="{4ABC7ABB-FBE3-4C3E-A40E-D6BC636AC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4213" y="2928938"/>
            <a:ext cx="2016125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Умение обращаться с техническими средствами. Технический склад ума</a:t>
            </a:r>
            <a:r>
              <a:rPr lang="ru-RU" altLang="ru-RU" sz="1600" dirty="0">
                <a:solidFill>
                  <a:srgbClr val="FF0000"/>
                </a:solidFill>
                <a:latin typeface="Arial" charset="0"/>
              </a:rPr>
              <a:t>.</a:t>
            </a:r>
          </a:p>
        </p:txBody>
      </p:sp>
      <p:sp>
        <p:nvSpPr>
          <p:cNvPr id="24603" name="TextBox 5">
            <a:extLst>
              <a:ext uri="{FF2B5EF4-FFF2-40B4-BE49-F238E27FC236}">
                <a16:creationId xmlns:a16="http://schemas.microsoft.com/office/drawing/2014/main" id="{6F55B7DA-4AEB-454D-B79F-BB0CA0655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8288" y="2997200"/>
            <a:ext cx="1477962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Алгебра+</a:t>
            </a:r>
            <a:r>
              <a:rPr lang="ru-RU" altLang="ru-RU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defRPr/>
            </a:pPr>
            <a:r>
              <a:rPr lang="ru-RU" altLang="ru-RU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Физика,</a:t>
            </a:r>
          </a:p>
          <a:p>
            <a:pPr>
              <a:defRPr/>
            </a:pPr>
            <a:r>
              <a:rPr lang="ru-RU" altLang="ru-RU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история технических инноваций</a:t>
            </a:r>
          </a:p>
        </p:txBody>
      </p:sp>
      <p:sp>
        <p:nvSpPr>
          <p:cNvPr id="24604" name="TextBox 7">
            <a:extLst>
              <a:ext uri="{FF2B5EF4-FFF2-40B4-BE49-F238E27FC236}">
                <a16:creationId xmlns:a16="http://schemas.microsoft.com/office/drawing/2014/main" id="{A1EB650B-58FC-4A20-A583-1AC8E69FE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5638" y="2433638"/>
            <a:ext cx="1439862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Учебный центр ПНТЗ: </a:t>
            </a:r>
            <a:r>
              <a:rPr lang="ru-RU" altLang="ru-RU" sz="2000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Мехатроника</a:t>
            </a:r>
            <a:endParaRPr lang="ru-RU" altLang="ru-RU" sz="2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605" name="TextBox 8">
            <a:extLst>
              <a:ext uri="{FF2B5EF4-FFF2-40B4-BE49-F238E27FC236}">
                <a16:creationId xmlns:a16="http://schemas.microsoft.com/office/drawing/2014/main" id="{E4A4058E-8E9A-4A63-8E96-B7D07FDBF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5038" y="1895475"/>
            <a:ext cx="14763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sz="1400" dirty="0">
                <a:solidFill>
                  <a:schemeClr val="accent6"/>
                </a:solidFill>
                <a:latin typeface="Arial" charset="0"/>
              </a:rPr>
              <a:t>УРФУ</a:t>
            </a:r>
          </a:p>
          <a:p>
            <a:pPr>
              <a:defRPr/>
            </a:pPr>
            <a:r>
              <a:rPr lang="ru-RU" altLang="ru-RU" sz="1400" dirty="0">
                <a:solidFill>
                  <a:schemeClr val="accent6"/>
                </a:solidFill>
                <a:latin typeface="Arial" charset="0"/>
              </a:rPr>
              <a:t>«Автоматизация технологических процессов и производств»</a:t>
            </a:r>
          </a:p>
        </p:txBody>
      </p:sp>
      <p:sp>
        <p:nvSpPr>
          <p:cNvPr id="24606" name="TextBox 10">
            <a:extLst>
              <a:ext uri="{FF2B5EF4-FFF2-40B4-BE49-F238E27FC236}">
                <a16:creationId xmlns:a16="http://schemas.microsoft.com/office/drawing/2014/main" id="{43098DD0-44EE-43E8-91EC-93E7480EC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2850" y="981075"/>
            <a:ext cx="143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dirty="0">
                <a:solidFill>
                  <a:schemeClr val="accent6"/>
                </a:solidFill>
                <a:latin typeface="Arial" charset="0"/>
              </a:rPr>
              <a:t>Инженер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33BFECA-0D50-4FCE-98C1-2DB7969271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404813"/>
            <a:ext cx="719772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Проект индивидуальной траектории профессионального роста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85C3ABE2-56CB-4E40-ACD5-E211C2701D1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8C461B03-E6A2-4E69-BCBB-4EA0A7B86E64}"/>
              </a:ext>
            </a:extLst>
          </p:cNvPr>
          <p:cNvCxnSpPr/>
          <p:nvPr/>
        </p:nvCxnSpPr>
        <p:spPr>
          <a:xfrm>
            <a:off x="4008438" y="4581525"/>
            <a:ext cx="158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9CC8710A-33AD-4905-B8D4-93003A20B35D}"/>
              </a:ext>
            </a:extLst>
          </p:cNvPr>
          <p:cNvCxnSpPr/>
          <p:nvPr/>
        </p:nvCxnSpPr>
        <p:spPr>
          <a:xfrm flipV="1">
            <a:off x="5591175" y="4149725"/>
            <a:ext cx="0" cy="430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3DA174EC-CEB7-4A6F-B126-D109BBD547DA}"/>
              </a:ext>
            </a:extLst>
          </p:cNvPr>
          <p:cNvCxnSpPr/>
          <p:nvPr/>
        </p:nvCxnSpPr>
        <p:spPr>
          <a:xfrm>
            <a:off x="7319963" y="3644900"/>
            <a:ext cx="1512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768DAE66-98F6-440B-B468-82FC5CC883FD}"/>
              </a:ext>
            </a:extLst>
          </p:cNvPr>
          <p:cNvCxnSpPr/>
          <p:nvPr/>
        </p:nvCxnSpPr>
        <p:spPr>
          <a:xfrm flipV="1">
            <a:off x="8832850" y="2492375"/>
            <a:ext cx="0" cy="1152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E7678323-D655-4755-B671-64FFBC2CEE84}"/>
              </a:ext>
            </a:extLst>
          </p:cNvPr>
          <p:cNvCxnSpPr/>
          <p:nvPr/>
        </p:nvCxnSpPr>
        <p:spPr>
          <a:xfrm>
            <a:off x="8832850" y="2492375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TextBox 21">
            <a:extLst>
              <a:ext uri="{FF2B5EF4-FFF2-40B4-BE49-F238E27FC236}">
                <a16:creationId xmlns:a16="http://schemas.microsoft.com/office/drawing/2014/main" id="{E2B86CFF-27A7-4AE1-A743-8D446C898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3789363"/>
            <a:ext cx="1800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ВУЗ, направление</a:t>
            </a:r>
          </a:p>
        </p:txBody>
      </p:sp>
      <p:sp>
        <p:nvSpPr>
          <p:cNvPr id="6154" name="TextBox 22">
            <a:extLst>
              <a:ext uri="{FF2B5EF4-FFF2-40B4-BE49-F238E27FC236}">
                <a16:creationId xmlns:a16="http://schemas.microsoft.com/office/drawing/2014/main" id="{6B7EB706-0D01-49F7-922A-43DEFA67B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7775" y="2636838"/>
            <a:ext cx="1549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Профессия,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место 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работы</a:t>
            </a:r>
          </a:p>
        </p:txBody>
      </p:sp>
      <p:sp>
        <p:nvSpPr>
          <p:cNvPr id="6155" name="TextBox 24">
            <a:extLst>
              <a:ext uri="{FF2B5EF4-FFF2-40B4-BE49-F238E27FC236}">
                <a16:creationId xmlns:a16="http://schemas.microsoft.com/office/drawing/2014/main" id="{C9D11CE0-6D25-472B-AC38-70BBCF5C4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4797425"/>
            <a:ext cx="20161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Профильные школьные и дополнительные предметы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13DEB955-C29A-4B34-B9C0-92BF0FBAD2E7}"/>
              </a:ext>
            </a:extLst>
          </p:cNvPr>
          <p:cNvCxnSpPr/>
          <p:nvPr/>
        </p:nvCxnSpPr>
        <p:spPr>
          <a:xfrm>
            <a:off x="4008438" y="4581525"/>
            <a:ext cx="0" cy="50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59588411-FD70-4A6C-ACAE-47BC5C665E12}"/>
              </a:ext>
            </a:extLst>
          </p:cNvPr>
          <p:cNvCxnSpPr/>
          <p:nvPr/>
        </p:nvCxnSpPr>
        <p:spPr>
          <a:xfrm flipH="1">
            <a:off x="1703388" y="5084763"/>
            <a:ext cx="2305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TextBox 34">
            <a:extLst>
              <a:ext uri="{FF2B5EF4-FFF2-40B4-BE49-F238E27FC236}">
                <a16:creationId xmlns:a16="http://schemas.microsoft.com/office/drawing/2014/main" id="{DB0A8AEB-6847-4788-B578-E9BD63D5E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4221163"/>
            <a:ext cx="1800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Дополнительное образование</a:t>
            </a:r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30A790DC-9EEA-408A-9789-63E89585A98F}"/>
              </a:ext>
            </a:extLst>
          </p:cNvPr>
          <p:cNvCxnSpPr>
            <a:endCxn id="6153" idx="1"/>
          </p:cNvCxnSpPr>
          <p:nvPr/>
        </p:nvCxnSpPr>
        <p:spPr>
          <a:xfrm>
            <a:off x="7319963" y="3644900"/>
            <a:ext cx="0" cy="468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953E1F8E-25CA-496F-8A8E-CCB06945A38A}"/>
              </a:ext>
            </a:extLst>
          </p:cNvPr>
          <p:cNvCxnSpPr/>
          <p:nvPr/>
        </p:nvCxnSpPr>
        <p:spPr>
          <a:xfrm>
            <a:off x="5591175" y="4148138"/>
            <a:ext cx="17287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1" name="TextBox 40">
            <a:extLst>
              <a:ext uri="{FF2B5EF4-FFF2-40B4-BE49-F238E27FC236}">
                <a16:creationId xmlns:a16="http://schemas.microsoft.com/office/drawing/2014/main" id="{94021EDC-29E3-4A2D-A8A6-31250DE3D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300663"/>
            <a:ext cx="23399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Интересы, склонности, жизненные ценности.</a:t>
            </a:r>
          </a:p>
          <a:p>
            <a:pPr algn="ctr" eaLnBrk="1" hangingPunct="1">
              <a:defRPr/>
            </a:pPr>
            <a:endParaRPr lang="ru-RU" sz="1400" dirty="0">
              <a:solidFill>
                <a:schemeClr val="bg2">
                  <a:lumMod val="10000"/>
                </a:schemeClr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Профессионально-важные качества</a:t>
            </a:r>
          </a:p>
        </p:txBody>
      </p:sp>
      <p:sp>
        <p:nvSpPr>
          <p:cNvPr id="6162" name="TextBox 41">
            <a:extLst>
              <a:ext uri="{FF2B5EF4-FFF2-40B4-BE49-F238E27FC236}">
                <a16:creationId xmlns:a16="http://schemas.microsoft.com/office/drawing/2014/main" id="{8509497F-7725-47CF-AA2B-19F0CE3F7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557338"/>
            <a:ext cx="5040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Фамилия, имя: Карпук Степан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F8E8BD6D-5AD8-4B7D-99D8-EA699EB5B92F}"/>
              </a:ext>
            </a:extLst>
          </p:cNvPr>
          <p:cNvSpPr/>
          <p:nvPr/>
        </p:nvSpPr>
        <p:spPr>
          <a:xfrm>
            <a:off x="1738313" y="3573463"/>
            <a:ext cx="2197100" cy="14398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Самостоятельность внимательность </a:t>
            </a:r>
          </a:p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ответственность</a:t>
            </a: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6D6545D0-947D-4FE3-BFBE-033B242D6A48}"/>
              </a:ext>
            </a:extLst>
          </p:cNvPr>
          <p:cNvSpPr/>
          <p:nvPr/>
        </p:nvSpPr>
        <p:spPr>
          <a:xfrm>
            <a:off x="4079875" y="2997200"/>
            <a:ext cx="1439863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1600" b="1" dirty="0">
                <a:solidFill>
                  <a:schemeClr val="accent6"/>
                </a:solidFill>
                <a:sym typeface="Wingdings"/>
              </a:rPr>
              <a:t>Физика</a:t>
            </a:r>
          </a:p>
          <a:p>
            <a:pPr algn="just" eaLnBrk="1" hangingPunct="1">
              <a:defRPr/>
            </a:pPr>
            <a:r>
              <a:rPr lang="ru-RU" sz="1600" b="1" dirty="0">
                <a:solidFill>
                  <a:schemeClr val="accent6"/>
                </a:solidFill>
                <a:sym typeface="Wingdings"/>
              </a:rPr>
              <a:t>Математика</a:t>
            </a:r>
          </a:p>
          <a:p>
            <a:pPr algn="just" eaLnBrk="1" hangingPunct="1">
              <a:defRPr/>
            </a:pPr>
            <a:r>
              <a:rPr lang="ru-RU" sz="1600" b="1" dirty="0" err="1">
                <a:solidFill>
                  <a:schemeClr val="accent6"/>
                </a:solidFill>
                <a:sym typeface="Wingdings"/>
              </a:rPr>
              <a:t>Иистория</a:t>
            </a:r>
            <a:r>
              <a:rPr lang="ru-RU" sz="1600" b="1" dirty="0">
                <a:solidFill>
                  <a:schemeClr val="accent6"/>
                </a:solidFill>
                <a:sym typeface="Wingdings"/>
              </a:rPr>
              <a:t> технических инноваций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440CAB0F-A2E6-470F-9A68-A1185E991DAC}"/>
              </a:ext>
            </a:extLst>
          </p:cNvPr>
          <p:cNvSpPr/>
          <p:nvPr/>
        </p:nvSpPr>
        <p:spPr>
          <a:xfrm>
            <a:off x="5735638" y="2565400"/>
            <a:ext cx="1439862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400" b="1" dirty="0">
                <a:solidFill>
                  <a:schemeClr val="accent6"/>
                </a:solidFill>
              </a:rPr>
              <a:t>Мехатроника</a:t>
            </a:r>
          </a:p>
          <a:p>
            <a:pPr algn="ctr" eaLnBrk="1" hangingPunct="1">
              <a:defRPr/>
            </a:pPr>
            <a:r>
              <a:rPr lang="ru-RU" sz="1400" b="1" dirty="0">
                <a:solidFill>
                  <a:schemeClr val="accent6"/>
                </a:solidFill>
              </a:rPr>
              <a:t>робототехника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8AF8B400-93CA-48E6-A2EC-B1476D0668E3}"/>
              </a:ext>
            </a:extLst>
          </p:cNvPr>
          <p:cNvSpPr/>
          <p:nvPr/>
        </p:nvSpPr>
        <p:spPr>
          <a:xfrm>
            <a:off x="7319963" y="1916113"/>
            <a:ext cx="1439862" cy="151288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accent6"/>
                </a:solidFill>
              </a:rPr>
              <a:t>НГТУ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00061F1C-667A-41AB-BFB8-1810DA273CBB}"/>
              </a:ext>
            </a:extLst>
          </p:cNvPr>
          <p:cNvSpPr/>
          <p:nvPr/>
        </p:nvSpPr>
        <p:spPr>
          <a:xfrm>
            <a:off x="8832850" y="981075"/>
            <a:ext cx="1439863" cy="143986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accent6"/>
                </a:solidFill>
              </a:rPr>
              <a:t>наноинженер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65C8A3B2-FF12-48CD-9230-5E54A5A3547D}"/>
              </a:ext>
            </a:extLst>
          </p:cNvPr>
          <p:cNvSpPr/>
          <p:nvPr/>
        </p:nvSpPr>
        <p:spPr>
          <a:xfrm>
            <a:off x="5880100" y="4941888"/>
            <a:ext cx="4464050" cy="1582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b="1" dirty="0"/>
          </a:p>
          <a:p>
            <a:pPr algn="just" eaLnBrk="1" hangingPunct="1">
              <a:defRPr/>
            </a:pPr>
            <a:r>
              <a:rPr lang="ru-RU" b="1" dirty="0">
                <a:solidFill>
                  <a:schemeClr val="accent4"/>
                </a:solidFill>
              </a:rPr>
              <a:t>Социальная значимость профессии</a:t>
            </a:r>
            <a:r>
              <a:rPr lang="ru-RU" dirty="0"/>
              <a:t>: </a:t>
            </a:r>
          </a:p>
          <a:p>
            <a:pPr eaLnBrk="1" hangingPunct="1">
              <a:defRPr/>
            </a:pPr>
            <a:r>
              <a:rPr lang="ru-RU" b="1" dirty="0">
                <a:solidFill>
                  <a:schemeClr val="bg1"/>
                </a:solidFill>
                <a:sym typeface="Wingdings"/>
              </a:rPr>
              <a:t>Очень востребованная, развивающаяся и набирающая обороты в настоящее время профессия</a:t>
            </a:r>
            <a:endParaRPr lang="ru-RU" dirty="0">
              <a:solidFill>
                <a:schemeClr val="bg1"/>
              </a:solidFill>
            </a:endParaRPr>
          </a:p>
          <a:p>
            <a:pPr algn="just" eaLnBrk="1" hangingPunct="1">
              <a:defRPr/>
            </a:pPr>
            <a:endParaRPr lang="ru-RU" dirty="0"/>
          </a:p>
          <a:p>
            <a:pPr algn="just" eaLnBrk="1" hangingPunct="1"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6FAD474-1F13-4905-98F0-73B7E41D8D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404813"/>
            <a:ext cx="719772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Проект индивидуальной траектории профессионального роста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855D0C6B-3C09-48B1-B969-DBEC620DE4E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1084C95D-C2A5-4F4D-88F1-28F830235C88}"/>
              </a:ext>
            </a:extLst>
          </p:cNvPr>
          <p:cNvCxnSpPr/>
          <p:nvPr/>
        </p:nvCxnSpPr>
        <p:spPr>
          <a:xfrm>
            <a:off x="4008438" y="4581525"/>
            <a:ext cx="158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47C83B1-2703-440B-B391-5FB0F740C090}"/>
              </a:ext>
            </a:extLst>
          </p:cNvPr>
          <p:cNvCxnSpPr/>
          <p:nvPr/>
        </p:nvCxnSpPr>
        <p:spPr>
          <a:xfrm flipV="1">
            <a:off x="5591175" y="4149725"/>
            <a:ext cx="0" cy="430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042F572C-735B-47E4-86B8-9BC70C64BE4C}"/>
              </a:ext>
            </a:extLst>
          </p:cNvPr>
          <p:cNvCxnSpPr/>
          <p:nvPr/>
        </p:nvCxnSpPr>
        <p:spPr>
          <a:xfrm>
            <a:off x="7319963" y="3644900"/>
            <a:ext cx="1512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8D6D503-C645-45E7-A2C9-68F057AE5CC9}"/>
              </a:ext>
            </a:extLst>
          </p:cNvPr>
          <p:cNvCxnSpPr/>
          <p:nvPr/>
        </p:nvCxnSpPr>
        <p:spPr>
          <a:xfrm flipV="1">
            <a:off x="8832850" y="2492375"/>
            <a:ext cx="0" cy="1152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A0469015-ABC0-44D8-889C-8D5BA75FEA97}"/>
              </a:ext>
            </a:extLst>
          </p:cNvPr>
          <p:cNvCxnSpPr/>
          <p:nvPr/>
        </p:nvCxnSpPr>
        <p:spPr>
          <a:xfrm>
            <a:off x="8832850" y="2492375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TextBox 21">
            <a:extLst>
              <a:ext uri="{FF2B5EF4-FFF2-40B4-BE49-F238E27FC236}">
                <a16:creationId xmlns:a16="http://schemas.microsoft.com/office/drawing/2014/main" id="{DF310A16-5190-4F85-BF1C-A2E85DB94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3789363"/>
            <a:ext cx="1800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ВУЗ, направление</a:t>
            </a:r>
          </a:p>
        </p:txBody>
      </p:sp>
      <p:sp>
        <p:nvSpPr>
          <p:cNvPr id="6154" name="TextBox 22">
            <a:extLst>
              <a:ext uri="{FF2B5EF4-FFF2-40B4-BE49-F238E27FC236}">
                <a16:creationId xmlns:a16="http://schemas.microsoft.com/office/drawing/2014/main" id="{91A12E1A-939C-4794-A699-610DBEFD8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7775" y="2636838"/>
            <a:ext cx="1549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Профессия,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место 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работы</a:t>
            </a:r>
          </a:p>
        </p:txBody>
      </p:sp>
      <p:sp>
        <p:nvSpPr>
          <p:cNvPr id="6155" name="TextBox 24">
            <a:extLst>
              <a:ext uri="{FF2B5EF4-FFF2-40B4-BE49-F238E27FC236}">
                <a16:creationId xmlns:a16="http://schemas.microsoft.com/office/drawing/2014/main" id="{7CA0E1D5-615D-4A3B-8D20-52EAAF3EA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4797425"/>
            <a:ext cx="20161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Профильные школьные и дополнительные предметы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7373BEFB-F03B-44A8-AE0F-8F404FB91000}"/>
              </a:ext>
            </a:extLst>
          </p:cNvPr>
          <p:cNvCxnSpPr/>
          <p:nvPr/>
        </p:nvCxnSpPr>
        <p:spPr>
          <a:xfrm>
            <a:off x="4008438" y="4581525"/>
            <a:ext cx="0" cy="50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507852ED-0A18-42B5-B4A9-60AAA9367D00}"/>
              </a:ext>
            </a:extLst>
          </p:cNvPr>
          <p:cNvCxnSpPr/>
          <p:nvPr/>
        </p:nvCxnSpPr>
        <p:spPr>
          <a:xfrm flipH="1">
            <a:off x="1703388" y="5084763"/>
            <a:ext cx="2305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TextBox 34">
            <a:extLst>
              <a:ext uri="{FF2B5EF4-FFF2-40B4-BE49-F238E27FC236}">
                <a16:creationId xmlns:a16="http://schemas.microsoft.com/office/drawing/2014/main" id="{F4529E02-7FEA-422E-8FDB-B508D505F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4221163"/>
            <a:ext cx="1800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Дополнительное образование</a:t>
            </a:r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86FA505F-8341-499B-8672-0B3921E613DD}"/>
              </a:ext>
            </a:extLst>
          </p:cNvPr>
          <p:cNvCxnSpPr>
            <a:endCxn id="6153" idx="1"/>
          </p:cNvCxnSpPr>
          <p:nvPr/>
        </p:nvCxnSpPr>
        <p:spPr>
          <a:xfrm>
            <a:off x="7319963" y="3644900"/>
            <a:ext cx="0" cy="468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9569B291-C9FE-44DB-8F59-0607FF405E87}"/>
              </a:ext>
            </a:extLst>
          </p:cNvPr>
          <p:cNvCxnSpPr/>
          <p:nvPr/>
        </p:nvCxnSpPr>
        <p:spPr>
          <a:xfrm>
            <a:off x="5591175" y="4148138"/>
            <a:ext cx="17287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1" name="TextBox 40">
            <a:extLst>
              <a:ext uri="{FF2B5EF4-FFF2-40B4-BE49-F238E27FC236}">
                <a16:creationId xmlns:a16="http://schemas.microsoft.com/office/drawing/2014/main" id="{B765B826-D2B5-4DD4-8115-0EC1B60F8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300663"/>
            <a:ext cx="23399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Интересы, склонности, жизненные ценности.</a:t>
            </a:r>
          </a:p>
          <a:p>
            <a:pPr algn="ctr" eaLnBrk="1" hangingPunct="1">
              <a:defRPr/>
            </a:pPr>
            <a:endParaRPr lang="ru-RU" sz="1400" dirty="0">
              <a:solidFill>
                <a:schemeClr val="bg2">
                  <a:lumMod val="10000"/>
                </a:schemeClr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Профессионально-важные качества</a:t>
            </a:r>
          </a:p>
        </p:txBody>
      </p:sp>
      <p:sp>
        <p:nvSpPr>
          <p:cNvPr id="6162" name="TextBox 41">
            <a:extLst>
              <a:ext uri="{FF2B5EF4-FFF2-40B4-BE49-F238E27FC236}">
                <a16:creationId xmlns:a16="http://schemas.microsoft.com/office/drawing/2014/main" id="{B8894918-A4CC-4F17-9A61-9D742AC92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557338"/>
            <a:ext cx="5040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Фамилия, имя : </a:t>
            </a:r>
            <a:r>
              <a:rPr lang="ru-RU" sz="1600" b="1" dirty="0" err="1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Кучерук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 Данил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646AF90A-AC57-435A-8C65-EC7EF730199F}"/>
              </a:ext>
            </a:extLst>
          </p:cNvPr>
          <p:cNvSpPr/>
          <p:nvPr/>
        </p:nvSpPr>
        <p:spPr>
          <a:xfrm>
            <a:off x="1774825" y="3573463"/>
            <a:ext cx="2160588" cy="14398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Архитектура</a:t>
            </a:r>
          </a:p>
          <a:p>
            <a:pPr algn="just" eaLnBrk="1" hangingPunct="1">
              <a:defRPr/>
            </a:pPr>
            <a:r>
              <a:rPr lang="ru-RU" sz="16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3</a:t>
            </a:r>
            <a:r>
              <a:rPr lang="en-US" sz="16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D</a:t>
            </a:r>
            <a:r>
              <a:rPr lang="ru-RU" sz="16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моделирование</a:t>
            </a:r>
          </a:p>
          <a:p>
            <a:pPr algn="just" eaLnBrk="1" hangingPunct="1">
              <a:defRPr/>
            </a:pPr>
            <a:r>
              <a:rPr lang="ru-RU" sz="1600" b="1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Черение</a:t>
            </a:r>
            <a:r>
              <a:rPr lang="ru-RU" sz="16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.</a:t>
            </a:r>
            <a:endParaRPr lang="ru-RU" sz="16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BB6365B3-563C-43EF-AA28-AEE86161915E}"/>
              </a:ext>
            </a:extLst>
          </p:cNvPr>
          <p:cNvSpPr/>
          <p:nvPr/>
        </p:nvSpPr>
        <p:spPr>
          <a:xfrm>
            <a:off x="4079875" y="2997200"/>
            <a:ext cx="1439863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Физика</a:t>
            </a:r>
          </a:p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Математика</a:t>
            </a:r>
          </a:p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Черчение</a:t>
            </a:r>
            <a:endParaRPr lang="ru-RU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400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7B84EA3B-3C65-44D8-AEFF-AC99615DB974}"/>
              </a:ext>
            </a:extLst>
          </p:cNvPr>
          <p:cNvSpPr/>
          <p:nvPr/>
        </p:nvSpPr>
        <p:spPr>
          <a:xfrm>
            <a:off x="5664200" y="2565400"/>
            <a:ext cx="1512888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Черчение и компьютерная графика</a:t>
            </a:r>
            <a:endParaRPr lang="ru-RU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99031091-5A40-4DDB-A6E1-DFE6EBE066D1}"/>
              </a:ext>
            </a:extLst>
          </p:cNvPr>
          <p:cNvSpPr/>
          <p:nvPr/>
        </p:nvSpPr>
        <p:spPr>
          <a:xfrm>
            <a:off x="7248525" y="1916113"/>
            <a:ext cx="1584325" cy="151288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УРФУ</a:t>
            </a:r>
          </a:p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Строительство уникальных зданий и сооружений</a:t>
            </a:r>
            <a:endParaRPr lang="ru-RU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294B09CC-8612-43AF-81E7-8689A6B3B6B8}"/>
              </a:ext>
            </a:extLst>
          </p:cNvPr>
          <p:cNvSpPr/>
          <p:nvPr/>
        </p:nvSpPr>
        <p:spPr>
          <a:xfrm>
            <a:off x="8832850" y="981075"/>
            <a:ext cx="1584325" cy="143986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</a:t>
            </a:r>
            <a:r>
              <a:rPr lang="ru-RU" sz="1600" b="1" dirty="0">
                <a:solidFill>
                  <a:schemeClr val="accent6"/>
                </a:solidFill>
                <a:sym typeface="Wingdings"/>
              </a:rPr>
              <a:t>Архитектор</a:t>
            </a:r>
            <a:endParaRPr lang="ru-RU" sz="1600" dirty="0">
              <a:solidFill>
                <a:schemeClr val="accent6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6DB41226-E29C-49AD-BB64-D435E320E611}"/>
              </a:ext>
            </a:extLst>
          </p:cNvPr>
          <p:cNvSpPr/>
          <p:nvPr/>
        </p:nvSpPr>
        <p:spPr>
          <a:xfrm>
            <a:off x="5880100" y="4941888"/>
            <a:ext cx="4464050" cy="1582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/>
              <a:t>Социальная значимость профессии</a:t>
            </a:r>
            <a:r>
              <a:rPr lang="ru-RU" dirty="0"/>
              <a:t>: </a:t>
            </a:r>
          </a:p>
          <a:p>
            <a:pPr algn="just" eaLnBrk="1" hangingPunct="1">
              <a:defRPr/>
            </a:pPr>
            <a:r>
              <a:rPr lang="ru-RU" b="1" dirty="0">
                <a:solidFill>
                  <a:srgbClr val="FF0000"/>
                </a:solidFill>
                <a:sym typeface="Wingdings"/>
              </a:rPr>
              <a:t></a:t>
            </a:r>
            <a:endParaRPr lang="ru-RU" dirty="0">
              <a:solidFill>
                <a:srgbClr val="FF0000"/>
              </a:solidFill>
            </a:endParaRPr>
          </a:p>
          <a:p>
            <a:pPr algn="just" eaLnBrk="1" hangingPunct="1">
              <a:defRPr/>
            </a:pPr>
            <a:endParaRPr lang="ru-RU" dirty="0"/>
          </a:p>
          <a:p>
            <a:pPr algn="just" eaLnBrk="1" hangingPunct="1"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473FA6A-387B-49BE-AA6C-C3CA20D51A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404813"/>
            <a:ext cx="719772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Проект индивидуальной траектории профессионального роста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6D24B173-1EF1-4364-8CBB-81D6C463B92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B56F1EE7-0EA2-4E77-8F0E-AD91901FCAB3}"/>
              </a:ext>
            </a:extLst>
          </p:cNvPr>
          <p:cNvCxnSpPr/>
          <p:nvPr/>
        </p:nvCxnSpPr>
        <p:spPr>
          <a:xfrm>
            <a:off x="4008438" y="4581525"/>
            <a:ext cx="158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76E0F3A2-2F1F-4905-9347-C8E2DDBE2AB8}"/>
              </a:ext>
            </a:extLst>
          </p:cNvPr>
          <p:cNvCxnSpPr/>
          <p:nvPr/>
        </p:nvCxnSpPr>
        <p:spPr>
          <a:xfrm flipV="1">
            <a:off x="5591175" y="4149725"/>
            <a:ext cx="0" cy="430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2257B338-CBA9-4218-872A-809C20B2745D}"/>
              </a:ext>
            </a:extLst>
          </p:cNvPr>
          <p:cNvCxnSpPr/>
          <p:nvPr/>
        </p:nvCxnSpPr>
        <p:spPr>
          <a:xfrm>
            <a:off x="7319963" y="3644900"/>
            <a:ext cx="1512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8C2AF89-6ACF-4CCE-8F01-22917211FF62}"/>
              </a:ext>
            </a:extLst>
          </p:cNvPr>
          <p:cNvCxnSpPr/>
          <p:nvPr/>
        </p:nvCxnSpPr>
        <p:spPr>
          <a:xfrm flipV="1">
            <a:off x="8832850" y="2492375"/>
            <a:ext cx="0" cy="1152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93E01049-4A95-4E63-81D9-9F0703BBA66A}"/>
              </a:ext>
            </a:extLst>
          </p:cNvPr>
          <p:cNvCxnSpPr/>
          <p:nvPr/>
        </p:nvCxnSpPr>
        <p:spPr>
          <a:xfrm>
            <a:off x="8832850" y="2492375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TextBox 21">
            <a:extLst>
              <a:ext uri="{FF2B5EF4-FFF2-40B4-BE49-F238E27FC236}">
                <a16:creationId xmlns:a16="http://schemas.microsoft.com/office/drawing/2014/main" id="{EF7EFC0A-1B47-4912-93E0-072135A15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3789363"/>
            <a:ext cx="1800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ВУЗ, направление</a:t>
            </a:r>
          </a:p>
        </p:txBody>
      </p:sp>
      <p:sp>
        <p:nvSpPr>
          <p:cNvPr id="6154" name="TextBox 22">
            <a:extLst>
              <a:ext uri="{FF2B5EF4-FFF2-40B4-BE49-F238E27FC236}">
                <a16:creationId xmlns:a16="http://schemas.microsoft.com/office/drawing/2014/main" id="{94186387-6D2A-41EE-BD05-9214DA1A0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7775" y="2636838"/>
            <a:ext cx="1549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Профессия,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место 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работы</a:t>
            </a:r>
          </a:p>
        </p:txBody>
      </p:sp>
      <p:sp>
        <p:nvSpPr>
          <p:cNvPr id="6155" name="TextBox 24">
            <a:extLst>
              <a:ext uri="{FF2B5EF4-FFF2-40B4-BE49-F238E27FC236}">
                <a16:creationId xmlns:a16="http://schemas.microsoft.com/office/drawing/2014/main" id="{C8C3B0EF-B380-4770-A259-0FD7D9496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4797425"/>
            <a:ext cx="20161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Профильные школьные и дополнительные предметы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20E5471F-B2B5-4074-A8E2-90CB27FE879B}"/>
              </a:ext>
            </a:extLst>
          </p:cNvPr>
          <p:cNvCxnSpPr/>
          <p:nvPr/>
        </p:nvCxnSpPr>
        <p:spPr>
          <a:xfrm>
            <a:off x="4008438" y="4581525"/>
            <a:ext cx="0" cy="50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4030D125-AA53-4382-80E3-586EFDED6A7E}"/>
              </a:ext>
            </a:extLst>
          </p:cNvPr>
          <p:cNvCxnSpPr/>
          <p:nvPr/>
        </p:nvCxnSpPr>
        <p:spPr>
          <a:xfrm flipH="1">
            <a:off x="1703388" y="5084763"/>
            <a:ext cx="2305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TextBox 34">
            <a:extLst>
              <a:ext uri="{FF2B5EF4-FFF2-40B4-BE49-F238E27FC236}">
                <a16:creationId xmlns:a16="http://schemas.microsoft.com/office/drawing/2014/main" id="{775C8F28-FC0E-4DB1-9134-D1F0F9932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4221163"/>
            <a:ext cx="1800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Дополнительное образование</a:t>
            </a:r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33F4EC0F-3984-47F4-846C-39BC6CA66497}"/>
              </a:ext>
            </a:extLst>
          </p:cNvPr>
          <p:cNvCxnSpPr>
            <a:endCxn id="6153" idx="1"/>
          </p:cNvCxnSpPr>
          <p:nvPr/>
        </p:nvCxnSpPr>
        <p:spPr>
          <a:xfrm>
            <a:off x="7319963" y="3644900"/>
            <a:ext cx="0" cy="468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B4A16279-968C-41DF-8582-7B60E97E3BCB}"/>
              </a:ext>
            </a:extLst>
          </p:cNvPr>
          <p:cNvCxnSpPr/>
          <p:nvPr/>
        </p:nvCxnSpPr>
        <p:spPr>
          <a:xfrm>
            <a:off x="5591175" y="4148138"/>
            <a:ext cx="17287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1" name="TextBox 40">
            <a:extLst>
              <a:ext uri="{FF2B5EF4-FFF2-40B4-BE49-F238E27FC236}">
                <a16:creationId xmlns:a16="http://schemas.microsoft.com/office/drawing/2014/main" id="{E55F899A-0036-42F9-9602-AF009FADD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300663"/>
            <a:ext cx="23399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Интересы, склонности, жизненные ценности.</a:t>
            </a:r>
          </a:p>
          <a:p>
            <a:pPr algn="ctr" eaLnBrk="1" hangingPunct="1">
              <a:defRPr/>
            </a:pPr>
            <a:endParaRPr lang="ru-RU" sz="1400" dirty="0">
              <a:solidFill>
                <a:schemeClr val="bg2">
                  <a:lumMod val="10000"/>
                </a:schemeClr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Профессионально-важные качества</a:t>
            </a:r>
          </a:p>
        </p:txBody>
      </p:sp>
      <p:sp>
        <p:nvSpPr>
          <p:cNvPr id="6162" name="TextBox 41">
            <a:extLst>
              <a:ext uri="{FF2B5EF4-FFF2-40B4-BE49-F238E27FC236}">
                <a16:creationId xmlns:a16="http://schemas.microsoft.com/office/drawing/2014/main" id="{1908C038-134C-4E32-A3D7-08AA40380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8" y="1616075"/>
            <a:ext cx="50403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Фамилия, имя: </a:t>
            </a:r>
            <a:r>
              <a:rPr lang="ru-RU" sz="1600" b="1" dirty="0" err="1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Мизбахов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 Евгений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17CA74B2-5596-4A52-B64D-5CDBE25445FF}"/>
              </a:ext>
            </a:extLst>
          </p:cNvPr>
          <p:cNvSpPr/>
          <p:nvPr/>
        </p:nvSpPr>
        <p:spPr>
          <a:xfrm>
            <a:off x="1809750" y="3000375"/>
            <a:ext cx="2125663" cy="21431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Мне интересно компьютерное моделирование.</a:t>
            </a:r>
          </a:p>
          <a:p>
            <a:pPr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Знание черчения и</a:t>
            </a:r>
            <a:r>
              <a:rPr lang="en-US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моделирования. </a:t>
            </a: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C11343AA-27EA-428E-A9F3-BAD3032355C9}"/>
              </a:ext>
            </a:extLst>
          </p:cNvPr>
          <p:cNvSpPr/>
          <p:nvPr/>
        </p:nvSpPr>
        <p:spPr>
          <a:xfrm>
            <a:off x="4079875" y="2571750"/>
            <a:ext cx="1516063" cy="193675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Математикафизика</a:t>
            </a: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, русский, черчение, ИЗО</a:t>
            </a:r>
            <a:r>
              <a:rPr lang="ru-RU" sz="1400" b="1" dirty="0">
                <a:solidFill>
                  <a:schemeClr val="accent6"/>
                </a:solidFill>
                <a:sym typeface="Wingdings"/>
              </a:rPr>
              <a:t>.</a:t>
            </a:r>
            <a:endParaRPr lang="ru-RU" sz="1400" dirty="0">
              <a:solidFill>
                <a:schemeClr val="accent6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577AE420-48FF-414F-9DB5-2BD81A728EFC}"/>
              </a:ext>
            </a:extLst>
          </p:cNvPr>
          <p:cNvSpPr/>
          <p:nvPr/>
        </p:nvSpPr>
        <p:spPr>
          <a:xfrm>
            <a:off x="5738813" y="1857375"/>
            <a:ext cx="1436687" cy="217487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Дополнительная практика инженерных наук. Доп. обучение черчению.</a:t>
            </a:r>
            <a:endParaRPr lang="ru-RU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7C465A33-B32E-42BE-8AA7-406151D1D02D}"/>
              </a:ext>
            </a:extLst>
          </p:cNvPr>
          <p:cNvSpPr/>
          <p:nvPr/>
        </p:nvSpPr>
        <p:spPr>
          <a:xfrm>
            <a:off x="7250113" y="1895475"/>
            <a:ext cx="1547812" cy="164147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УРФУ, строительный факультет</a:t>
            </a:r>
            <a:endParaRPr lang="ru-RU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5BA5DBC5-E073-4ABD-A9EF-18EA4A839092}"/>
              </a:ext>
            </a:extLst>
          </p:cNvPr>
          <p:cNvSpPr/>
          <p:nvPr/>
        </p:nvSpPr>
        <p:spPr>
          <a:xfrm>
            <a:off x="8832850" y="1087438"/>
            <a:ext cx="1692275" cy="14605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Инженер- строитель, частный архитектор</a:t>
            </a:r>
            <a:endParaRPr lang="ru-RU" dirty="0">
              <a:solidFill>
                <a:schemeClr val="accent6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89AFA4F5-3DFD-4A71-A853-7CE1B74061B4}"/>
              </a:ext>
            </a:extLst>
          </p:cNvPr>
          <p:cNvSpPr/>
          <p:nvPr/>
        </p:nvSpPr>
        <p:spPr>
          <a:xfrm>
            <a:off x="6022975" y="4867275"/>
            <a:ext cx="4464050" cy="15827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sz="1600" b="1" dirty="0">
              <a:solidFill>
                <a:schemeClr val="tx2">
                  <a:lumMod val="50000"/>
                </a:schemeClr>
              </a:solidFill>
              <a:sym typeface="Wingdings"/>
            </a:endParaRPr>
          </a:p>
          <a:p>
            <a:pPr algn="just" eaLnBrk="1" hangingPunct="1">
              <a:defRPr/>
            </a:pPr>
            <a:endParaRPr lang="ru-RU" sz="1600" b="1" dirty="0">
              <a:solidFill>
                <a:schemeClr val="tx2">
                  <a:lumMod val="50000"/>
                </a:schemeClr>
              </a:solidFill>
              <a:sym typeface="Wingdings"/>
            </a:endParaRPr>
          </a:p>
          <a:p>
            <a:pPr algn="just" eaLnBrk="1" hangingPunct="1">
              <a:defRPr/>
            </a:pPr>
            <a:endParaRPr lang="ru-RU" sz="1600" b="1" dirty="0">
              <a:solidFill>
                <a:schemeClr val="accent4"/>
              </a:solidFill>
              <a:sym typeface="Wingdings"/>
            </a:endParaRPr>
          </a:p>
          <a:p>
            <a:pPr algn="just" eaLnBrk="1" hangingPunct="1">
              <a:defRPr/>
            </a:pPr>
            <a:r>
              <a:rPr lang="ru-RU" sz="1600" b="1" dirty="0">
                <a:solidFill>
                  <a:schemeClr val="accent4"/>
                </a:solidFill>
              </a:rPr>
              <a:t>Социальная значимость профессии</a:t>
            </a:r>
            <a:r>
              <a:rPr lang="ru-RU" sz="1600" dirty="0"/>
              <a:t>: </a:t>
            </a:r>
            <a:endParaRPr lang="ru-RU" sz="1600" b="1" dirty="0">
              <a:solidFill>
                <a:schemeClr val="tx2">
                  <a:lumMod val="50000"/>
                </a:schemeClr>
              </a:solidFill>
              <a:sym typeface="Wingdings"/>
            </a:endParaRPr>
          </a:p>
          <a:p>
            <a:pPr algn="just" eaLnBrk="1" hangingPunct="1">
              <a:defRPr/>
            </a:pPr>
            <a:r>
              <a:rPr lang="ru-RU" sz="1600" b="1" dirty="0">
                <a:solidFill>
                  <a:schemeClr val="bg1"/>
                </a:solidFill>
                <a:sym typeface="Wingdings"/>
              </a:rPr>
              <a:t>Профессия строитель очень актуальна в наше время, т.к. в ближайшее будущее будут строиться дома из сложных конструкций, а экспертов в этой области становится меньше.</a:t>
            </a:r>
            <a:endParaRPr lang="ru-RU" sz="1600" dirty="0">
              <a:solidFill>
                <a:schemeClr val="bg1"/>
              </a:solidFill>
            </a:endParaRPr>
          </a:p>
          <a:p>
            <a:pPr algn="just" eaLnBrk="1" hangingPunct="1">
              <a:defRPr/>
            </a:pP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just" eaLnBrk="1" hangingPunct="1"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BB33D20-8B0E-4FCA-A69C-91673ABBBD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404813"/>
            <a:ext cx="719772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Проект индивидуальной траектории профессионального роста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26D4698E-86DB-4F11-ABD6-DF4F72DC602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02F44DE5-966C-47AD-8D73-9F19249EBCBD}"/>
              </a:ext>
            </a:extLst>
          </p:cNvPr>
          <p:cNvCxnSpPr/>
          <p:nvPr/>
        </p:nvCxnSpPr>
        <p:spPr>
          <a:xfrm>
            <a:off x="4008438" y="4581525"/>
            <a:ext cx="158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E8D2B64F-935D-495C-B380-3308F11AF96A}"/>
              </a:ext>
            </a:extLst>
          </p:cNvPr>
          <p:cNvCxnSpPr/>
          <p:nvPr/>
        </p:nvCxnSpPr>
        <p:spPr>
          <a:xfrm flipV="1">
            <a:off x="5591175" y="4149725"/>
            <a:ext cx="0" cy="430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BC791B5A-79E4-47D6-BD1F-D062F2545723}"/>
              </a:ext>
            </a:extLst>
          </p:cNvPr>
          <p:cNvCxnSpPr/>
          <p:nvPr/>
        </p:nvCxnSpPr>
        <p:spPr>
          <a:xfrm>
            <a:off x="7319963" y="3644900"/>
            <a:ext cx="1512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721F19E4-7F4E-4E07-B967-A1A5CB338A4F}"/>
              </a:ext>
            </a:extLst>
          </p:cNvPr>
          <p:cNvCxnSpPr/>
          <p:nvPr/>
        </p:nvCxnSpPr>
        <p:spPr>
          <a:xfrm flipV="1">
            <a:off x="8832850" y="2492375"/>
            <a:ext cx="0" cy="1152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1B355C69-14AB-411E-9706-D9D8C81EC5DF}"/>
              </a:ext>
            </a:extLst>
          </p:cNvPr>
          <p:cNvCxnSpPr/>
          <p:nvPr/>
        </p:nvCxnSpPr>
        <p:spPr>
          <a:xfrm>
            <a:off x="8832850" y="2492375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TextBox 21">
            <a:extLst>
              <a:ext uri="{FF2B5EF4-FFF2-40B4-BE49-F238E27FC236}">
                <a16:creationId xmlns:a16="http://schemas.microsoft.com/office/drawing/2014/main" id="{B5BCCEBB-519D-4C66-B114-4C3F45815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3789363"/>
            <a:ext cx="1800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ВУЗ, направление</a:t>
            </a:r>
          </a:p>
        </p:txBody>
      </p:sp>
      <p:sp>
        <p:nvSpPr>
          <p:cNvPr id="6154" name="TextBox 22">
            <a:extLst>
              <a:ext uri="{FF2B5EF4-FFF2-40B4-BE49-F238E27FC236}">
                <a16:creationId xmlns:a16="http://schemas.microsoft.com/office/drawing/2014/main" id="{87D9C479-B593-42BB-94FD-53A67DEB0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7775" y="2636838"/>
            <a:ext cx="1549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Профессия,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место 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работы</a:t>
            </a:r>
          </a:p>
        </p:txBody>
      </p:sp>
      <p:sp>
        <p:nvSpPr>
          <p:cNvPr id="6155" name="TextBox 24">
            <a:extLst>
              <a:ext uri="{FF2B5EF4-FFF2-40B4-BE49-F238E27FC236}">
                <a16:creationId xmlns:a16="http://schemas.microsoft.com/office/drawing/2014/main" id="{D1026272-01D5-4EF4-9C10-EA3378D82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4797425"/>
            <a:ext cx="20161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Профильные школьные и дополнительные предметы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DBEEB4DC-58EB-47A2-B4C2-48D2985864BD}"/>
              </a:ext>
            </a:extLst>
          </p:cNvPr>
          <p:cNvCxnSpPr/>
          <p:nvPr/>
        </p:nvCxnSpPr>
        <p:spPr>
          <a:xfrm>
            <a:off x="4008438" y="4581525"/>
            <a:ext cx="0" cy="50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508F034E-9102-435B-978A-DE014E43252E}"/>
              </a:ext>
            </a:extLst>
          </p:cNvPr>
          <p:cNvCxnSpPr/>
          <p:nvPr/>
        </p:nvCxnSpPr>
        <p:spPr>
          <a:xfrm flipH="1">
            <a:off x="1703388" y="5084763"/>
            <a:ext cx="2305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TextBox 34">
            <a:extLst>
              <a:ext uri="{FF2B5EF4-FFF2-40B4-BE49-F238E27FC236}">
                <a16:creationId xmlns:a16="http://schemas.microsoft.com/office/drawing/2014/main" id="{79997506-B007-48F1-807F-C83BB3989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4221163"/>
            <a:ext cx="1800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Дополнительное образование</a:t>
            </a:r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BEFFD89B-02FB-494A-9442-A35C9832AE27}"/>
              </a:ext>
            </a:extLst>
          </p:cNvPr>
          <p:cNvCxnSpPr>
            <a:endCxn id="6153" idx="1"/>
          </p:cNvCxnSpPr>
          <p:nvPr/>
        </p:nvCxnSpPr>
        <p:spPr>
          <a:xfrm>
            <a:off x="7319963" y="3644900"/>
            <a:ext cx="0" cy="468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219E6330-57F3-477A-B388-861B537365F8}"/>
              </a:ext>
            </a:extLst>
          </p:cNvPr>
          <p:cNvCxnSpPr/>
          <p:nvPr/>
        </p:nvCxnSpPr>
        <p:spPr>
          <a:xfrm>
            <a:off x="5591175" y="4148138"/>
            <a:ext cx="17287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1" name="TextBox 40">
            <a:extLst>
              <a:ext uri="{FF2B5EF4-FFF2-40B4-BE49-F238E27FC236}">
                <a16:creationId xmlns:a16="http://schemas.microsoft.com/office/drawing/2014/main" id="{EB5F6365-13C8-4885-8D65-391C9489E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300663"/>
            <a:ext cx="23399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Интересы, склонности, жизненные ценности.</a:t>
            </a:r>
          </a:p>
          <a:p>
            <a:pPr algn="ctr" eaLnBrk="1" hangingPunct="1">
              <a:defRPr/>
            </a:pPr>
            <a:endParaRPr lang="ru-RU" sz="1400" dirty="0">
              <a:solidFill>
                <a:schemeClr val="bg2">
                  <a:lumMod val="10000"/>
                </a:schemeClr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Профессионально-важные качества</a:t>
            </a:r>
          </a:p>
        </p:txBody>
      </p:sp>
      <p:sp>
        <p:nvSpPr>
          <p:cNvPr id="6162" name="TextBox 41">
            <a:extLst>
              <a:ext uri="{FF2B5EF4-FFF2-40B4-BE49-F238E27FC236}">
                <a16:creationId xmlns:a16="http://schemas.microsoft.com/office/drawing/2014/main" id="{43D823A5-96D8-4E00-B178-5A6FB8D5F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557338"/>
            <a:ext cx="5040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Фамилия, имя: Балыкин Никита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F357402A-8A85-45F2-9A91-2D7306A440EF}"/>
              </a:ext>
            </a:extLst>
          </p:cNvPr>
          <p:cNvSpPr/>
          <p:nvPr/>
        </p:nvSpPr>
        <p:spPr>
          <a:xfrm>
            <a:off x="1703388" y="3213100"/>
            <a:ext cx="2301875" cy="18002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rgbClr val="FF0000"/>
                </a:solidFill>
                <a:sym typeface="Wingdings"/>
              </a:rPr>
              <a:t>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sym typeface="Wingdings"/>
              </a:rPr>
              <a:t>Аналитическое мышление, Технический склад ума, устойчивость внимания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BDF4A6B5-4E70-480A-9D45-C8163157D4D8}"/>
              </a:ext>
            </a:extLst>
          </p:cNvPr>
          <p:cNvSpPr/>
          <p:nvPr/>
        </p:nvSpPr>
        <p:spPr>
          <a:xfrm>
            <a:off x="4079875" y="2636838"/>
            <a:ext cx="1439863" cy="18716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rgbClr val="FF0000"/>
                </a:solidFill>
                <a:sym typeface="Wingdings"/>
              </a:rPr>
              <a:t>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sym typeface="Wingdings"/>
              </a:rPr>
              <a:t>профильная физика, профильная математика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895B34B1-4052-4EB8-A3D7-E71F31BCA942}"/>
              </a:ext>
            </a:extLst>
          </p:cNvPr>
          <p:cNvSpPr/>
          <p:nvPr/>
        </p:nvSpPr>
        <p:spPr>
          <a:xfrm>
            <a:off x="5735638" y="2565400"/>
            <a:ext cx="1511300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rgbClr val="FF0000"/>
                </a:solidFill>
                <a:sym typeface="Wingdings"/>
              </a:rPr>
              <a:t>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sym typeface="Wingdings"/>
              </a:rPr>
              <a:t>Учебный Центр при Новотрубном заводе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68DC8D77-3EED-4470-89B3-248E3762EDE1}"/>
              </a:ext>
            </a:extLst>
          </p:cNvPr>
          <p:cNvSpPr/>
          <p:nvPr/>
        </p:nvSpPr>
        <p:spPr>
          <a:xfrm>
            <a:off x="7319963" y="1617663"/>
            <a:ext cx="1439862" cy="181133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rgbClr val="FF0000"/>
                </a:solidFill>
                <a:sym typeface="Wingdings"/>
              </a:rPr>
              <a:t>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sym typeface="Wingdings"/>
              </a:rPr>
              <a:t>государственный технический университет - УПИ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695348B9-6E27-4417-AE87-1A0F2E8C0311}"/>
              </a:ext>
            </a:extLst>
          </p:cNvPr>
          <p:cNvSpPr/>
          <p:nvPr/>
        </p:nvSpPr>
        <p:spPr>
          <a:xfrm>
            <a:off x="8832850" y="981075"/>
            <a:ext cx="1439863" cy="143986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rgbClr val="FF0000"/>
                </a:solidFill>
                <a:sym typeface="Wingdings"/>
              </a:rPr>
              <a:t>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sym typeface="Wingdings"/>
              </a:rPr>
              <a:t>Инженер-конструктор</a:t>
            </a:r>
            <a:endParaRPr lang="ru-RU" dirty="0">
              <a:solidFill>
                <a:srgbClr val="FF0000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F6C6F5E-7ED0-4290-B820-14D15143F27E}"/>
              </a:ext>
            </a:extLst>
          </p:cNvPr>
          <p:cNvSpPr/>
          <p:nvPr/>
        </p:nvSpPr>
        <p:spPr>
          <a:xfrm>
            <a:off x="5880100" y="4784725"/>
            <a:ext cx="4464050" cy="1739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4"/>
                </a:solidFill>
              </a:rPr>
              <a:t>Социальная значимость профессии</a:t>
            </a:r>
            <a:r>
              <a:rPr lang="ru-RU" dirty="0">
                <a:solidFill>
                  <a:schemeClr val="accent4"/>
                </a:solidFill>
              </a:rPr>
              <a:t>: </a:t>
            </a:r>
          </a:p>
          <a:p>
            <a:pPr algn="just" eaLnBrk="1" hangingPunct="1">
              <a:defRPr/>
            </a:pPr>
            <a:r>
              <a:rPr lang="ru-RU" b="1" dirty="0">
                <a:solidFill>
                  <a:srgbClr val="FF0000"/>
                </a:solidFill>
                <a:sym typeface="Wingdings"/>
              </a:rPr>
              <a:t></a:t>
            </a:r>
            <a:r>
              <a:rPr lang="ru-RU" sz="1400" b="1" dirty="0">
                <a:solidFill>
                  <a:schemeClr val="bg1"/>
                </a:solidFill>
                <a:sym typeface="Wingdings"/>
              </a:rPr>
              <a:t>В нашей стране профессия инженера является одной из самых распространенных. инженер принимает участие в процессах производства различных материальных благ — от товаров повседневного спроса и продуктов питания до сложнейшей техники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F1713D9-2AC4-4ADC-859C-F973E8E642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404813"/>
            <a:ext cx="719772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Проект индивидуальной траектории профессионального роста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CB07F17F-75CB-4AC0-8596-60230E55028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3E853EB5-6272-492A-A936-CC2648279894}"/>
              </a:ext>
            </a:extLst>
          </p:cNvPr>
          <p:cNvCxnSpPr/>
          <p:nvPr/>
        </p:nvCxnSpPr>
        <p:spPr>
          <a:xfrm>
            <a:off x="4008438" y="4581525"/>
            <a:ext cx="158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8F9EB2D0-7500-433F-AE33-2A1D9FB1F83B}"/>
              </a:ext>
            </a:extLst>
          </p:cNvPr>
          <p:cNvCxnSpPr/>
          <p:nvPr/>
        </p:nvCxnSpPr>
        <p:spPr>
          <a:xfrm flipV="1">
            <a:off x="5591175" y="4149725"/>
            <a:ext cx="0" cy="430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7393AD05-301C-4090-BA52-9E0EE6EC697E}"/>
              </a:ext>
            </a:extLst>
          </p:cNvPr>
          <p:cNvCxnSpPr/>
          <p:nvPr/>
        </p:nvCxnSpPr>
        <p:spPr>
          <a:xfrm>
            <a:off x="7319963" y="3644900"/>
            <a:ext cx="1512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97C9710-26A2-459F-A25F-550387346846}"/>
              </a:ext>
            </a:extLst>
          </p:cNvPr>
          <p:cNvCxnSpPr/>
          <p:nvPr/>
        </p:nvCxnSpPr>
        <p:spPr>
          <a:xfrm flipV="1">
            <a:off x="8832850" y="2492375"/>
            <a:ext cx="0" cy="1152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8146DF09-C33B-44D5-8320-9DAB5EA4A2EA}"/>
              </a:ext>
            </a:extLst>
          </p:cNvPr>
          <p:cNvCxnSpPr/>
          <p:nvPr/>
        </p:nvCxnSpPr>
        <p:spPr>
          <a:xfrm>
            <a:off x="8832850" y="2492375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TextBox 21">
            <a:extLst>
              <a:ext uri="{FF2B5EF4-FFF2-40B4-BE49-F238E27FC236}">
                <a16:creationId xmlns:a16="http://schemas.microsoft.com/office/drawing/2014/main" id="{A7D628C0-B1F8-4A32-AD8E-6244F95C6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3789363"/>
            <a:ext cx="1800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ВУЗ, направление</a:t>
            </a:r>
          </a:p>
        </p:txBody>
      </p:sp>
      <p:sp>
        <p:nvSpPr>
          <p:cNvPr id="6154" name="TextBox 22">
            <a:extLst>
              <a:ext uri="{FF2B5EF4-FFF2-40B4-BE49-F238E27FC236}">
                <a16:creationId xmlns:a16="http://schemas.microsoft.com/office/drawing/2014/main" id="{2583DFAB-33C7-4199-A505-925653679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7775" y="2636838"/>
            <a:ext cx="1549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Профессия,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место </a:t>
            </a:r>
          </a:p>
          <a:p>
            <a:pPr algn="ctr" eaLnBrk="1" hangingPunct="1">
              <a:defRPr/>
            </a:pPr>
            <a:r>
              <a:rPr lang="ru-RU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работы</a:t>
            </a:r>
          </a:p>
        </p:txBody>
      </p:sp>
      <p:sp>
        <p:nvSpPr>
          <p:cNvPr id="6155" name="TextBox 24">
            <a:extLst>
              <a:ext uri="{FF2B5EF4-FFF2-40B4-BE49-F238E27FC236}">
                <a16:creationId xmlns:a16="http://schemas.microsoft.com/office/drawing/2014/main" id="{CF68A25C-AA18-435C-A81B-2945E5871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4797425"/>
            <a:ext cx="20161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Профильные школьные и дополнительные предметы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B2110B69-3B72-40B1-ADEC-215A74C25E6A}"/>
              </a:ext>
            </a:extLst>
          </p:cNvPr>
          <p:cNvCxnSpPr/>
          <p:nvPr/>
        </p:nvCxnSpPr>
        <p:spPr>
          <a:xfrm>
            <a:off x="4008438" y="4581525"/>
            <a:ext cx="0" cy="50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633CB95C-E76B-4BA7-9A8C-391491F72FA0}"/>
              </a:ext>
            </a:extLst>
          </p:cNvPr>
          <p:cNvCxnSpPr/>
          <p:nvPr/>
        </p:nvCxnSpPr>
        <p:spPr>
          <a:xfrm flipH="1">
            <a:off x="1703388" y="5084763"/>
            <a:ext cx="2305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TextBox 34">
            <a:extLst>
              <a:ext uri="{FF2B5EF4-FFF2-40B4-BE49-F238E27FC236}">
                <a16:creationId xmlns:a16="http://schemas.microsoft.com/office/drawing/2014/main" id="{7B70779B-B979-4411-B129-1147DACC4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4221163"/>
            <a:ext cx="1800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Дополнительное образование</a:t>
            </a:r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0457705A-953F-45B3-A9DF-2D80BECF40B4}"/>
              </a:ext>
            </a:extLst>
          </p:cNvPr>
          <p:cNvCxnSpPr>
            <a:endCxn id="6153" idx="1"/>
          </p:cNvCxnSpPr>
          <p:nvPr/>
        </p:nvCxnSpPr>
        <p:spPr>
          <a:xfrm>
            <a:off x="7319963" y="3644900"/>
            <a:ext cx="0" cy="468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D77C34BF-4001-4EFF-8976-121A701841B6}"/>
              </a:ext>
            </a:extLst>
          </p:cNvPr>
          <p:cNvCxnSpPr/>
          <p:nvPr/>
        </p:nvCxnSpPr>
        <p:spPr>
          <a:xfrm>
            <a:off x="5591175" y="4148138"/>
            <a:ext cx="17287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1" name="TextBox 40">
            <a:extLst>
              <a:ext uri="{FF2B5EF4-FFF2-40B4-BE49-F238E27FC236}">
                <a16:creationId xmlns:a16="http://schemas.microsoft.com/office/drawing/2014/main" id="{0DC5BB03-F91E-4C70-A0CD-8511B8B36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300663"/>
            <a:ext cx="23399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Интересы, склонности, жизненные ценности.</a:t>
            </a:r>
          </a:p>
          <a:p>
            <a:pPr algn="ctr" eaLnBrk="1" hangingPunct="1">
              <a:defRPr/>
            </a:pPr>
            <a:endParaRPr lang="ru-RU" sz="1400" dirty="0">
              <a:solidFill>
                <a:schemeClr val="bg2">
                  <a:lumMod val="10000"/>
                </a:schemeClr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Профессионально-важные качества</a:t>
            </a:r>
          </a:p>
        </p:txBody>
      </p:sp>
      <p:sp>
        <p:nvSpPr>
          <p:cNvPr id="6162" name="TextBox 41">
            <a:extLst>
              <a:ext uri="{FF2B5EF4-FFF2-40B4-BE49-F238E27FC236}">
                <a16:creationId xmlns:a16="http://schemas.microsoft.com/office/drawing/2014/main" id="{38FE5761-E975-4861-8F39-D2E54E437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557338"/>
            <a:ext cx="5040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Фамилия, имя: </a:t>
            </a:r>
            <a:r>
              <a:rPr lang="ru-RU" sz="1600" b="1" dirty="0" err="1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Хитрин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 Владислав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38E28ACA-08B1-4036-88B3-5283A9C25FE8}"/>
              </a:ext>
            </a:extLst>
          </p:cNvPr>
          <p:cNvSpPr/>
          <p:nvPr/>
        </p:nvSpPr>
        <p:spPr>
          <a:xfrm>
            <a:off x="1889125" y="3449638"/>
            <a:ext cx="2016125" cy="14398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Ответственность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0A891534-36A7-4DF2-BBC2-46513AC32573}"/>
              </a:ext>
            </a:extLst>
          </p:cNvPr>
          <p:cNvSpPr/>
          <p:nvPr/>
        </p:nvSpPr>
        <p:spPr>
          <a:xfrm>
            <a:off x="4078288" y="2857500"/>
            <a:ext cx="1441450" cy="16510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Математика,физика</a:t>
            </a:r>
            <a:r>
              <a:rPr lang="ru-RU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, история технических инноваций </a:t>
            </a:r>
            <a:endParaRPr lang="ru-RU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4C31051E-B880-4D5A-BA61-8878B931071D}"/>
              </a:ext>
            </a:extLst>
          </p:cNvPr>
          <p:cNvSpPr/>
          <p:nvPr/>
        </p:nvSpPr>
        <p:spPr>
          <a:xfrm>
            <a:off x="5726113" y="2278063"/>
            <a:ext cx="1439862" cy="15113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черчение и компьютерная графика </a:t>
            </a:r>
            <a:endParaRPr lang="ru-RU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B5CFCAE4-7ED4-4AD9-9E52-EA0D5EF7B0C5}"/>
              </a:ext>
            </a:extLst>
          </p:cNvPr>
          <p:cNvSpPr/>
          <p:nvPr/>
        </p:nvSpPr>
        <p:spPr>
          <a:xfrm>
            <a:off x="7319963" y="1916113"/>
            <a:ext cx="1439862" cy="151288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rgbClr val="FF0000"/>
                </a:solidFill>
                <a:sym typeface="Wingdings"/>
              </a:rPr>
              <a:t> </a:t>
            </a:r>
            <a:endParaRPr lang="ru-RU" dirty="0">
              <a:solidFill>
                <a:srgbClr val="FF0000"/>
              </a:solidFill>
            </a:endParaRPr>
          </a:p>
          <a:p>
            <a:pPr algn="ctr" eaLnBrk="1" hangingPunct="1">
              <a:defRPr/>
            </a:pPr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Не определился</a:t>
            </a:r>
            <a:endParaRPr lang="ru-RU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6497DAB9-F15A-4D87-8E38-580DC8564707}"/>
              </a:ext>
            </a:extLst>
          </p:cNvPr>
          <p:cNvSpPr/>
          <p:nvPr/>
        </p:nvSpPr>
        <p:spPr>
          <a:xfrm>
            <a:off x="8832850" y="981075"/>
            <a:ext cx="1511300" cy="143986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rgbClr val="FF0000"/>
                </a:solidFill>
                <a:sym typeface="Wingdings"/>
              </a:rPr>
              <a:t> </a:t>
            </a:r>
            <a:r>
              <a:rPr lang="ru-RU" b="1" dirty="0">
                <a:solidFill>
                  <a:schemeClr val="accent6"/>
                </a:solidFill>
                <a:sym typeface="Wingdings"/>
              </a:rPr>
              <a:t>Не определился </a:t>
            </a:r>
          </a:p>
          <a:p>
            <a:pPr algn="ctr" eaLnBrk="1" hangingPunct="1">
              <a:defRPr/>
            </a:pPr>
            <a:r>
              <a:rPr lang="ru-RU" dirty="0"/>
              <a:t>Не 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B01EFF6A-A20D-42BD-921C-C709DBBA1313}"/>
              </a:ext>
            </a:extLst>
          </p:cNvPr>
          <p:cNvSpPr/>
          <p:nvPr/>
        </p:nvSpPr>
        <p:spPr>
          <a:xfrm>
            <a:off x="5880100" y="4941888"/>
            <a:ext cx="4464050" cy="1582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/>
              <a:t>Социальная значимость профессии</a:t>
            </a:r>
            <a:r>
              <a:rPr lang="ru-RU" dirty="0"/>
              <a:t>: </a:t>
            </a:r>
          </a:p>
          <a:p>
            <a:pPr algn="just" eaLnBrk="1" hangingPunct="1">
              <a:defRPr/>
            </a:pPr>
            <a:r>
              <a:rPr lang="ru-RU" b="1" dirty="0">
                <a:solidFill>
                  <a:srgbClr val="FF0000"/>
                </a:solidFill>
                <a:sym typeface="Wingdings"/>
              </a:rPr>
              <a:t></a:t>
            </a:r>
            <a:endParaRPr lang="ru-RU" dirty="0">
              <a:solidFill>
                <a:srgbClr val="FF0000"/>
              </a:solidFill>
            </a:endParaRPr>
          </a:p>
          <a:p>
            <a:pPr algn="just" eaLnBrk="1" hangingPunct="1">
              <a:defRPr/>
            </a:pPr>
            <a:endParaRPr lang="ru-RU" dirty="0"/>
          </a:p>
          <a:p>
            <a:pPr algn="just" eaLnBrk="1" hangingPunct="1"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026CE60F-8DF1-4B4B-8D40-CC3CB6F7C2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51088" y="404813"/>
            <a:ext cx="6985000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Результаты практики</a:t>
            </a:r>
          </a:p>
        </p:txBody>
      </p:sp>
      <p:pic>
        <p:nvPicPr>
          <p:cNvPr id="10243" name="Picture 4" descr="http://blogs.managementconcepts.com/wp-content/uploads/2014/10/Knowledge-Transfer.png">
            <a:extLst>
              <a:ext uri="{FF2B5EF4-FFF2-40B4-BE49-F238E27FC236}">
                <a16:creationId xmlns:a16="http://schemas.microsoft.com/office/drawing/2014/main" id="{B99F360E-5335-473F-9C17-C4256A7812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2852738"/>
            <a:ext cx="936625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6" descr="http://image005.flaticon.com/19/png/512/15/15638.png">
            <a:extLst>
              <a:ext uri="{FF2B5EF4-FFF2-40B4-BE49-F238E27FC236}">
                <a16:creationId xmlns:a16="http://schemas.microsoft.com/office/drawing/2014/main" id="{F735A21B-FB5D-4A6C-8C4C-DA6820A6D8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1557338"/>
            <a:ext cx="86518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7" descr="http://www.pubzi.com/f/th-Thumb.png">
            <a:extLst>
              <a:ext uri="{FF2B5EF4-FFF2-40B4-BE49-F238E27FC236}">
                <a16:creationId xmlns:a16="http://schemas.microsoft.com/office/drawing/2014/main" id="{70EAA69B-1FA3-496A-8CF3-7A7B2F8561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4292600"/>
            <a:ext cx="9366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24D8864-4D0A-4F42-A0EC-B475EE47E3FC}"/>
              </a:ext>
            </a:extLst>
          </p:cNvPr>
          <p:cNvSpPr/>
          <p:nvPr/>
        </p:nvSpPr>
        <p:spPr>
          <a:xfrm>
            <a:off x="3216275" y="1114425"/>
            <a:ext cx="4535488" cy="13081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b="1" dirty="0">
              <a:solidFill>
                <a:srgbClr val="FF0000"/>
              </a:solidFill>
              <a:sym typeface="Wingdings"/>
            </a:endParaRP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Рабочий кабинет инженеров, 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Производство заготовок деталей на станках с ЧПУ</a:t>
            </a:r>
            <a:endParaRPr lang="ru-RU" dirty="0">
              <a:solidFill>
                <a:schemeClr val="accent6"/>
              </a:solidFill>
            </a:endParaRPr>
          </a:p>
          <a:p>
            <a:pPr algn="just" eaLnBrk="1" hangingPunct="1">
              <a:defRPr/>
            </a:pP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9EEBEBC-04EC-4B97-A8BB-4977E0BEDFC6}"/>
              </a:ext>
            </a:extLst>
          </p:cNvPr>
          <p:cNvSpPr/>
          <p:nvPr/>
        </p:nvSpPr>
        <p:spPr>
          <a:xfrm>
            <a:off x="3216275" y="2565400"/>
            <a:ext cx="4535488" cy="143986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b="1" dirty="0">
              <a:solidFill>
                <a:srgbClr val="FF0000"/>
              </a:solidFill>
              <a:sym typeface="Wingdings"/>
            </a:endParaRPr>
          </a:p>
          <a:p>
            <a:pPr algn="just" eaLnBrk="1" hangingPunct="1">
              <a:defRPr/>
            </a:pPr>
            <a:endParaRPr lang="ru-RU" b="1" dirty="0">
              <a:solidFill>
                <a:srgbClr val="FF0000"/>
              </a:solidFill>
              <a:sym typeface="Wingdings"/>
            </a:endParaRPr>
          </a:p>
          <a:p>
            <a:pPr algn="just" eaLnBrk="1" hangingPunct="1">
              <a:defRPr/>
            </a:pPr>
            <a:endParaRPr lang="ru-RU" b="1" dirty="0">
              <a:solidFill>
                <a:srgbClr val="FF0000"/>
              </a:solidFill>
              <a:sym typeface="Wingdings"/>
            </a:endParaRP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Что такое Динас.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Историю </a:t>
            </a:r>
            <a:r>
              <a:rPr lang="ru-RU" b="1" dirty="0" err="1">
                <a:solidFill>
                  <a:schemeClr val="accent6"/>
                </a:solidFill>
                <a:sym typeface="Wingdings"/>
              </a:rPr>
              <a:t>Динасового</a:t>
            </a:r>
            <a:r>
              <a:rPr lang="ru-RU" b="1" dirty="0">
                <a:solidFill>
                  <a:schemeClr val="accent6"/>
                </a:solidFill>
                <a:sym typeface="Wingdings"/>
              </a:rPr>
              <a:t> завода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Виды станков с ЧПУ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Время производства заготовок</a:t>
            </a:r>
          </a:p>
          <a:p>
            <a:pPr algn="just" eaLnBrk="1" hangingPunct="1">
              <a:defRPr/>
            </a:pPr>
            <a:endParaRPr lang="ru-RU" b="1" dirty="0">
              <a:solidFill>
                <a:srgbClr val="FF0000"/>
              </a:solidFill>
              <a:sym typeface="Wingdings"/>
            </a:endParaRPr>
          </a:p>
          <a:p>
            <a:pPr algn="just"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  <a:p>
            <a:pPr algn="just" eaLnBrk="1" hangingPunct="1">
              <a:defRPr/>
            </a:pP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653C04F-8DEF-48A7-AED5-6F59AB1BC8D1}"/>
              </a:ext>
            </a:extLst>
          </p:cNvPr>
          <p:cNvSpPr/>
          <p:nvPr/>
        </p:nvSpPr>
        <p:spPr>
          <a:xfrm>
            <a:off x="3216275" y="4148138"/>
            <a:ext cx="4535488" cy="108108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b="1" dirty="0">
              <a:solidFill>
                <a:srgbClr val="FF0000"/>
              </a:solidFill>
              <a:sym typeface="Wingdings"/>
            </a:endParaRPr>
          </a:p>
          <a:p>
            <a:pPr algn="just" eaLnBrk="1" hangingPunct="1">
              <a:defRPr/>
            </a:pPr>
            <a:endParaRPr lang="ru-RU" b="1" dirty="0">
              <a:solidFill>
                <a:srgbClr val="FF0000"/>
              </a:solidFill>
              <a:sym typeface="Wingdings"/>
            </a:endParaRP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Автоматизированное производство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Льготы для работников </a:t>
            </a:r>
          </a:p>
          <a:p>
            <a:pPr algn="just"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6E5EF6BC-86AC-402F-ABB5-F9AF466103FD}"/>
              </a:ext>
            </a:extLst>
          </p:cNvPr>
          <p:cNvSpPr/>
          <p:nvPr/>
        </p:nvSpPr>
        <p:spPr>
          <a:xfrm>
            <a:off x="3186113" y="5516563"/>
            <a:ext cx="4565650" cy="9366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endParaRPr lang="ru-RU" b="1" dirty="0">
              <a:solidFill>
                <a:srgbClr val="FF0000"/>
              </a:solidFill>
              <a:sym typeface="Wingdings"/>
            </a:endParaRPr>
          </a:p>
          <a:p>
            <a:pPr algn="just" eaLnBrk="1" hangingPunct="1">
              <a:defRPr/>
            </a:pPr>
            <a:endParaRPr lang="ru-RU" b="1" dirty="0">
              <a:solidFill>
                <a:srgbClr val="FF0000"/>
              </a:solidFill>
              <a:sym typeface="Wingdings"/>
            </a:endParaRP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Шумное производство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Загрязнённые рабочие места</a:t>
            </a:r>
          </a:p>
          <a:p>
            <a:pPr algn="just" eaLnBrk="1" hangingPunct="1">
              <a:defRPr/>
            </a:pPr>
            <a:endParaRPr lang="ru-RU" b="1" dirty="0">
              <a:solidFill>
                <a:srgbClr val="FF0000"/>
              </a:solidFill>
              <a:sym typeface="Wingdings"/>
            </a:endParaRPr>
          </a:p>
          <a:p>
            <a:pPr algn="just" eaLnBrk="1" hangingPunct="1">
              <a:defRPr/>
            </a:pPr>
            <a:r>
              <a:rPr lang="ru-RU" dirty="0">
                <a:solidFill>
                  <a:srgbClr val="FF0000"/>
                </a:solidFill>
              </a:rPr>
              <a:t>   </a:t>
            </a:r>
          </a:p>
          <a:p>
            <a:pPr algn="ctr" eaLnBrk="1" hangingPunct="1">
              <a:defRPr/>
            </a:pPr>
            <a:endParaRPr lang="ru-RU" dirty="0"/>
          </a:p>
        </p:txBody>
      </p:sp>
      <p:pic>
        <p:nvPicPr>
          <p:cNvPr id="10250" name="Picture 7" descr="http://www.pubzi.com/f/th-Thumb.png">
            <a:extLst>
              <a:ext uri="{FF2B5EF4-FFF2-40B4-BE49-F238E27FC236}">
                <a16:creationId xmlns:a16="http://schemas.microsoft.com/office/drawing/2014/main" id="{FE00AFA8-FD7D-423F-AB01-DA88B1C75C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5661025"/>
            <a:ext cx="9366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2" descr="C:\Users\Мама and Папа\Desktop\фото\фото\bZJeKoMHdJI.jpg">
            <a:extLst>
              <a:ext uri="{FF2B5EF4-FFF2-40B4-BE49-F238E27FC236}">
                <a16:creationId xmlns:a16="http://schemas.microsoft.com/office/drawing/2014/main" id="{CDE2E000-54B4-431F-B885-414ED93FD6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99741" y="980728"/>
            <a:ext cx="2374770" cy="178142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5132" name="Picture 3" descr="C:\Users\Мама and Папа\Desktop\фото\фото\dvvcFZhHRWw.jpg">
            <a:extLst>
              <a:ext uri="{FF2B5EF4-FFF2-40B4-BE49-F238E27FC236}">
                <a16:creationId xmlns:a16="http://schemas.microsoft.com/office/drawing/2014/main" id="{D3515BAB-04B7-4F62-B270-C7E7098FC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36267" y="4871147"/>
            <a:ext cx="2256717" cy="169186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0" name="Picture 24" descr="Сравнение объектов - Первоуральск - Persk.ORG">
            <a:extLst>
              <a:ext uri="{FF2B5EF4-FFF2-40B4-BE49-F238E27FC236}">
                <a16:creationId xmlns:a16="http://schemas.microsoft.com/office/drawing/2014/main" id="{2E0427D0-014B-46F9-BE00-294130E750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31504" y="98240"/>
            <a:ext cx="1872208" cy="11181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36E79E3-E5BA-4A6B-9869-820BA2700D36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55239" y="2917453"/>
            <a:ext cx="2319272" cy="174064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246F8BE-26CF-457D-95B7-638DEA91A8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92538" y="404813"/>
            <a:ext cx="648017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Место прохождения практики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8ACEE139-93DD-49F1-A81D-A930E0437F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sp>
        <p:nvSpPr>
          <p:cNvPr id="11268" name="TextBox 23">
            <a:extLst>
              <a:ext uri="{FF2B5EF4-FFF2-40B4-BE49-F238E27FC236}">
                <a16:creationId xmlns:a16="http://schemas.microsoft.com/office/drawing/2014/main" id="{E0FC9827-C8F6-4537-AAAD-28253B404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388" y="1306513"/>
            <a:ext cx="55435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Сфера деятельности: </a:t>
            </a:r>
          </a:p>
        </p:txBody>
      </p:sp>
      <p:sp>
        <p:nvSpPr>
          <p:cNvPr id="11269" name="TextBox 25">
            <a:extLst>
              <a:ext uri="{FF2B5EF4-FFF2-40B4-BE49-F238E27FC236}">
                <a16:creationId xmlns:a16="http://schemas.microsoft.com/office/drawing/2014/main" id="{B182F2A0-B8E8-48B6-AE4C-E2E7C5728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388" y="1619250"/>
            <a:ext cx="5543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Вид продукции, услуг: Трубы</a:t>
            </a:r>
          </a:p>
        </p:txBody>
      </p:sp>
      <p:sp>
        <p:nvSpPr>
          <p:cNvPr id="11270" name="TextBox 27">
            <a:extLst>
              <a:ext uri="{FF2B5EF4-FFF2-40B4-BE49-F238E27FC236}">
                <a16:creationId xmlns:a16="http://schemas.microsoft.com/office/drawing/2014/main" id="{40814749-14F4-4BB3-9775-64C3F8514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388" y="962025"/>
            <a:ext cx="5759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Название: Первоуральский Новотрубный Завод</a:t>
            </a:r>
          </a:p>
        </p:txBody>
      </p:sp>
      <p:graphicFrame>
        <p:nvGraphicFramePr>
          <p:cNvPr id="29" name="Таблица 28">
            <a:extLst>
              <a:ext uri="{FF2B5EF4-FFF2-40B4-BE49-F238E27FC236}">
                <a16:creationId xmlns:a16="http://schemas.microsoft.com/office/drawing/2014/main" id="{225E27AE-147E-41EF-ADD4-A9F60EF97278}"/>
              </a:ext>
            </a:extLst>
          </p:cNvPr>
          <p:cNvGraphicFramePr>
            <a:graphicFrameLocks noGrp="1"/>
          </p:cNvGraphicFramePr>
          <p:nvPr/>
        </p:nvGraphicFramePr>
        <p:xfrm>
          <a:off x="1774825" y="1989138"/>
          <a:ext cx="8713788" cy="4587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45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44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3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500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Профессии</a:t>
                      </a:r>
                    </a:p>
                  </a:txBody>
                  <a:tcPr marL="91443" marR="91443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Содержание работы</a:t>
                      </a:r>
                    </a:p>
                  </a:txBody>
                  <a:tcPr marL="91443" marR="91443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Требования к индивидуальным</a:t>
                      </a:r>
                      <a:r>
                        <a:rPr lang="ru-RU" sz="1400" baseline="0" dirty="0"/>
                        <a:t> особенностям</a:t>
                      </a:r>
                      <a:endParaRPr lang="ru-RU" sz="1400" dirty="0"/>
                    </a:p>
                  </a:txBody>
                  <a:tcPr marL="91443" marR="91443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Требования к профессиональной подготовке</a:t>
                      </a:r>
                    </a:p>
                  </a:txBody>
                  <a:tcPr marL="91443" marR="91443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Медицинские</a:t>
                      </a:r>
                      <a:r>
                        <a:rPr lang="ru-RU" sz="1400" baseline="0" dirty="0"/>
                        <a:t> противопоказания</a:t>
                      </a:r>
                      <a:endParaRPr lang="ru-RU" sz="1400" dirty="0"/>
                    </a:p>
                  </a:txBody>
                  <a:tcPr marL="91443" marR="91443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09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Инженер-химик</a:t>
                      </a:r>
                    </a:p>
                    <a:p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4" marB="4572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Выполнение сложных физико-химических исследований объектов производственной и экологической среды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24" marB="45724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800" b="1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Высшее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800" b="1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Химическое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800" b="1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образование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800" b="1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Опыт работы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800" b="1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В течении 3 лет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24" marB="4572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Знание особенностей физико-химических исследований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4" marB="4572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19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Ведущий инженер-конструктор</a:t>
                      </a:r>
                    </a:p>
                    <a:p>
                      <a:endParaRPr lang="ru-RU" sz="1400" dirty="0"/>
                    </a:p>
                  </a:txBody>
                  <a:tcPr marL="91443" marR="91443" marT="45724" marB="45724"/>
                </a:tc>
                <a:tc>
                  <a:txBody>
                    <a:bodyPr/>
                    <a:lstStyle/>
                    <a:p>
                      <a:r>
                        <a:rPr lang="ru-RU" sz="1800" b="0" i="0" u="none" kern="1200" dirty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 </a:t>
                      </a:r>
                      <a:r>
                        <a:rPr lang="ru-RU" sz="18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</a:t>
                      </a:r>
                      <a:r>
                        <a:rPr lang="ru-RU" sz="18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2" tooltip="Разработка нового продукта"/>
                        </a:rPr>
                        <a:t>азработки и создания конечного (целевого) продукта</a:t>
                      </a:r>
                      <a:r>
                        <a:rPr lang="ru-RU" sz="1800" b="0" i="0" u="none" kern="1200" dirty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из продуктов и ресурсов 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существующего материального производства.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24" marB="45724"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Ответственность, коммуникабельность исполнительность.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24" marB="45724"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Опыт работы в следующих программах: 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Ansys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SolidWorks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AutoCad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КОМПАС.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24" marB="45724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91443" marR="91443"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" name="Picture 20" descr="RUSSIA.RU - Блоги - Natalia Streltsova">
            <a:extLst>
              <a:ext uri="{FF2B5EF4-FFF2-40B4-BE49-F238E27FC236}">
                <a16:creationId xmlns:a16="http://schemas.microsoft.com/office/drawing/2014/main" id="{C61E5F1A-40B8-4362-8969-0B94C92B09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03513" y="188640"/>
            <a:ext cx="2255721" cy="144016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D54FE66-0AC3-48C7-AA19-CF9EF049FF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92538" y="404813"/>
            <a:ext cx="648017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Место прохождения практики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DBC83DB0-9251-42DD-9697-0F6FD2C0C8A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sp>
        <p:nvSpPr>
          <p:cNvPr id="12292" name="TextBox 23">
            <a:extLst>
              <a:ext uri="{FF2B5EF4-FFF2-40B4-BE49-F238E27FC236}">
                <a16:creationId xmlns:a16="http://schemas.microsoft.com/office/drawing/2014/main" id="{FB2433FC-1D9C-4796-985B-C08B448F6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4188" y="1306513"/>
            <a:ext cx="76438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Сфера деятельности: производство стальных труб и фитингов </a:t>
            </a:r>
          </a:p>
        </p:txBody>
      </p:sp>
      <p:sp>
        <p:nvSpPr>
          <p:cNvPr id="12293" name="TextBox 25">
            <a:extLst>
              <a:ext uri="{FF2B5EF4-FFF2-40B4-BE49-F238E27FC236}">
                <a16:creationId xmlns:a16="http://schemas.microsoft.com/office/drawing/2014/main" id="{7943F7D4-ACC8-489F-939E-3B0FF2E8D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388" y="1619250"/>
            <a:ext cx="5543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Вид продукции, услуг: Трубы</a:t>
            </a:r>
          </a:p>
        </p:txBody>
      </p:sp>
      <p:sp>
        <p:nvSpPr>
          <p:cNvPr id="12294" name="TextBox 27">
            <a:extLst>
              <a:ext uri="{FF2B5EF4-FFF2-40B4-BE49-F238E27FC236}">
                <a16:creationId xmlns:a16="http://schemas.microsoft.com/office/drawing/2014/main" id="{70ECF4CD-E0F5-45C3-8717-90AE52523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388" y="962025"/>
            <a:ext cx="5759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Название: Первоуральский Новотрубный Завод</a:t>
            </a:r>
          </a:p>
        </p:txBody>
      </p:sp>
      <p:graphicFrame>
        <p:nvGraphicFramePr>
          <p:cNvPr id="29" name="Таблица 28">
            <a:extLst>
              <a:ext uri="{FF2B5EF4-FFF2-40B4-BE49-F238E27FC236}">
                <a16:creationId xmlns:a16="http://schemas.microsoft.com/office/drawing/2014/main" id="{E43B87D0-7CC6-4835-A0AC-0E484CE93A0B}"/>
              </a:ext>
            </a:extLst>
          </p:cNvPr>
          <p:cNvGraphicFramePr>
            <a:graphicFrameLocks noGrp="1"/>
          </p:cNvGraphicFramePr>
          <p:nvPr/>
        </p:nvGraphicFramePr>
        <p:xfrm>
          <a:off x="1774825" y="1989138"/>
          <a:ext cx="8713788" cy="5045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0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73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07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494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Профессии</a:t>
                      </a:r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Содержание работы</a:t>
                      </a:r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Требования к индивидуальным</a:t>
                      </a:r>
                      <a:r>
                        <a:rPr lang="ru-RU" sz="1400" baseline="0" dirty="0"/>
                        <a:t> особенностям</a:t>
                      </a:r>
                      <a:endParaRPr lang="ru-RU" sz="1400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Требования к профессиональной подготовке</a:t>
                      </a:r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Медицинские</a:t>
                      </a:r>
                      <a:r>
                        <a:rPr lang="ru-RU" sz="1400" baseline="0" dirty="0"/>
                        <a:t> противопоказания</a:t>
                      </a:r>
                      <a:endParaRPr lang="ru-RU" sz="1400" dirty="0"/>
                    </a:p>
                  </a:txBody>
                  <a:tcPr marL="91443" marR="9144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7824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начальник конструкторской группы</a:t>
                      </a:r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Организация разработки резьбовых соединений класса «Премиум»: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Опыт работы в команде.</a:t>
                      </a:r>
                    </a:p>
                    <a:p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Ответственность, коммуникабельность, исполнительность.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Опыт работы в следующих программах: </a:t>
                      </a:r>
                      <a:r>
                        <a:rPr lang="ru-RU" sz="1600" b="0" i="0" kern="1200" dirty="0" err="1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Ansys</a:t>
                      </a: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600" b="0" i="0" kern="1200" dirty="0" err="1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SolidWorks</a:t>
                      </a: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600" b="0" i="0" kern="1200" dirty="0" err="1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AutoCad</a:t>
                      </a: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КОМПАС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91443" marR="9144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23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sng" strike="noStrike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2"/>
                        </a:rPr>
                        <a:t>Главный инженер ДВВС ОАО ПНТЗ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Обеспечение работоспособности электрооборудования, вентиляции, сетей водопровода, канализации, отопления.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ru-RU" sz="1600" b="0" i="0" kern="1200" dirty="0" err="1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коммуникативность</a:t>
                      </a:r>
                      <a:b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требовательность,</a:t>
                      </a:r>
                      <a:b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активность,</a:t>
                      </a:r>
                      <a:b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доброжелательное отношение к людям,</a:t>
                      </a:r>
                      <a:b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решительность.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Образование высшее или среднее специальное.</a:t>
                      </a:r>
                      <a:b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Наличие 4 группы до 1000 В по </a:t>
                      </a:r>
                      <a:r>
                        <a:rPr lang="ru-RU" sz="1600" b="0" i="0" kern="1200" dirty="0" err="1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электробезопасности</a:t>
                      </a: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91443" marR="9144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" name="Picture 20" descr="RUSSIA.RU - Блоги - Natalia Streltsova">
            <a:extLst>
              <a:ext uri="{FF2B5EF4-FFF2-40B4-BE49-F238E27FC236}">
                <a16:creationId xmlns:a16="http://schemas.microsoft.com/office/drawing/2014/main" id="{21959AAC-B094-4286-9BA7-079C65D7A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2255721" cy="144016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F833EEAC-89D1-41C3-88EF-323707812D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19513" y="404813"/>
            <a:ext cx="5829300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Результаты практики</a:t>
            </a:r>
          </a:p>
        </p:txBody>
      </p:sp>
      <p:sp>
        <p:nvSpPr>
          <p:cNvPr id="16" name="Скругленный прямоугольник 15">
            <a:extLst>
              <a:ext uri="{FF2B5EF4-FFF2-40B4-BE49-F238E27FC236}">
                <a16:creationId xmlns:a16="http://schemas.microsoft.com/office/drawing/2014/main" id="{8F08E894-53A0-4896-A26C-516EDA589A01}"/>
              </a:ext>
            </a:extLst>
          </p:cNvPr>
          <p:cNvSpPr/>
          <p:nvPr/>
        </p:nvSpPr>
        <p:spPr>
          <a:xfrm>
            <a:off x="8183563" y="1341438"/>
            <a:ext cx="2016125" cy="12239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/>
              <a:t>фото</a:t>
            </a: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:a16="http://schemas.microsoft.com/office/drawing/2014/main" id="{F215952C-5D96-4BE6-AE92-509E27C8A0EE}"/>
              </a:ext>
            </a:extLst>
          </p:cNvPr>
          <p:cNvSpPr/>
          <p:nvPr/>
        </p:nvSpPr>
        <p:spPr>
          <a:xfrm>
            <a:off x="8112125" y="3068638"/>
            <a:ext cx="2016125" cy="12239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/>
              <a:t>фото</a:t>
            </a:r>
          </a:p>
        </p:txBody>
      </p:sp>
      <p:sp>
        <p:nvSpPr>
          <p:cNvPr id="18" name="Скругленный прямоугольник 17">
            <a:extLst>
              <a:ext uri="{FF2B5EF4-FFF2-40B4-BE49-F238E27FC236}">
                <a16:creationId xmlns:a16="http://schemas.microsoft.com/office/drawing/2014/main" id="{B8313CDA-0C7D-4372-AA40-61FF60680D06}"/>
              </a:ext>
            </a:extLst>
          </p:cNvPr>
          <p:cNvSpPr/>
          <p:nvPr/>
        </p:nvSpPr>
        <p:spPr>
          <a:xfrm>
            <a:off x="8112125" y="4868863"/>
            <a:ext cx="2016125" cy="12239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/>
              <a:t>фото</a:t>
            </a:r>
          </a:p>
        </p:txBody>
      </p:sp>
      <p:pic>
        <p:nvPicPr>
          <p:cNvPr id="13318" name="Picture 4" descr="http://blogs.managementconcepts.com/wp-content/uploads/2014/10/Knowledge-Transfer.png">
            <a:extLst>
              <a:ext uri="{FF2B5EF4-FFF2-40B4-BE49-F238E27FC236}">
                <a16:creationId xmlns:a16="http://schemas.microsoft.com/office/drawing/2014/main" id="{CA8C2FAD-7F9E-4FD2-8176-A2AC2C2376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2852738"/>
            <a:ext cx="936625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6" descr="http://image005.flaticon.com/19/png/512/15/15638.png">
            <a:extLst>
              <a:ext uri="{FF2B5EF4-FFF2-40B4-BE49-F238E27FC236}">
                <a16:creationId xmlns:a16="http://schemas.microsoft.com/office/drawing/2014/main" id="{0D4DB455-1417-4AC1-80D5-DF6016344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1557338"/>
            <a:ext cx="86518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7" descr="http://www.pubzi.com/f/th-Thumb.png">
            <a:extLst>
              <a:ext uri="{FF2B5EF4-FFF2-40B4-BE49-F238E27FC236}">
                <a16:creationId xmlns:a16="http://schemas.microsoft.com/office/drawing/2014/main" id="{A41525DC-5773-460E-A328-CBF6AE96C4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4292600"/>
            <a:ext cx="9366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C79971E0-ACC7-49F9-8DB2-B31948035ECF}"/>
              </a:ext>
            </a:extLst>
          </p:cNvPr>
          <p:cNvSpPr/>
          <p:nvPr/>
        </p:nvSpPr>
        <p:spPr>
          <a:xfrm>
            <a:off x="3216275" y="1465263"/>
            <a:ext cx="4175125" cy="11525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Мы увидели процесс сортировки труб и внутреннее устройство завода</a:t>
            </a:r>
            <a:endParaRPr lang="ru-RU" dirty="0">
              <a:solidFill>
                <a:schemeClr val="accent6"/>
              </a:solidFill>
            </a:endParaRPr>
          </a:p>
          <a:p>
            <a:pPr algn="just" eaLnBrk="1" hangingPunct="1">
              <a:defRPr/>
            </a:pPr>
            <a:endParaRPr lang="ru-RU" dirty="0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5EB95BB6-3005-4CA8-8B59-BE79A2DCD913}"/>
              </a:ext>
            </a:extLst>
          </p:cNvPr>
          <p:cNvSpPr/>
          <p:nvPr/>
        </p:nvSpPr>
        <p:spPr>
          <a:xfrm>
            <a:off x="3216275" y="2871788"/>
            <a:ext cx="4175125" cy="109537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Мы узнали, куда сортируют трубы, что с ними происходит далее</a:t>
            </a:r>
            <a:endParaRPr lang="ru-RU" dirty="0">
              <a:solidFill>
                <a:schemeClr val="accent6"/>
              </a:solidFill>
            </a:endParaRPr>
          </a:p>
          <a:p>
            <a:pPr algn="just" eaLnBrk="1" hangingPunct="1">
              <a:defRPr/>
            </a:pPr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1CAF6F38-CB56-43FD-A679-C2E9719552CB}"/>
              </a:ext>
            </a:extLst>
          </p:cNvPr>
          <p:cNvSpPr/>
          <p:nvPr/>
        </p:nvSpPr>
        <p:spPr>
          <a:xfrm>
            <a:off x="3216275" y="4221163"/>
            <a:ext cx="4175125" cy="10080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Хорошая заработная плата. Удобный график работы</a:t>
            </a:r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E4A84E0-FA58-49C2-BEFC-58C4DC9713C9}"/>
              </a:ext>
            </a:extLst>
          </p:cNvPr>
          <p:cNvSpPr/>
          <p:nvPr/>
        </p:nvSpPr>
        <p:spPr>
          <a:xfrm>
            <a:off x="3216275" y="5589588"/>
            <a:ext cx="4175125" cy="10080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Шумное производство, плохой запах</a:t>
            </a:r>
            <a:endParaRPr lang="ru-RU" dirty="0">
              <a:solidFill>
                <a:schemeClr val="accent6"/>
              </a:solidFill>
            </a:endParaRPr>
          </a:p>
        </p:txBody>
      </p:sp>
      <p:pic>
        <p:nvPicPr>
          <p:cNvPr id="13325" name="Picture 7" descr="http://www.pubzi.com/f/th-Thumb.png">
            <a:extLst>
              <a:ext uri="{FF2B5EF4-FFF2-40B4-BE49-F238E27FC236}">
                <a16:creationId xmlns:a16="http://schemas.microsoft.com/office/drawing/2014/main" id="{F5ADB757-2EBE-4FD4-8AEC-AD573CF73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5661025"/>
            <a:ext cx="9366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0" descr="RUSSIA.RU - Блоги - Natalia Streltsova">
            <a:extLst>
              <a:ext uri="{FF2B5EF4-FFF2-40B4-BE49-F238E27FC236}">
                <a16:creationId xmlns:a16="http://schemas.microsoft.com/office/drawing/2014/main" id="{CAF552B8-B4F8-431D-886B-4C8E2120BC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75521" y="116632"/>
            <a:ext cx="2255721" cy="144016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2303" name="Рисунок 14" descr="C:\Users\AsusUser\Downloads\S1190007.JPG">
            <a:extLst>
              <a:ext uri="{FF2B5EF4-FFF2-40B4-BE49-F238E27FC236}">
                <a16:creationId xmlns:a16="http://schemas.microsoft.com/office/drawing/2014/main" id="{139E350F-4FDE-4E9F-AF5C-BA637063CC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96188" y="1190625"/>
            <a:ext cx="2898775" cy="159861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2304" name="Рисунок 19" descr="C:\Users\AsusUser\Downloads\S1190004.JPG">
            <a:extLst>
              <a:ext uri="{FF2B5EF4-FFF2-40B4-BE49-F238E27FC236}">
                <a16:creationId xmlns:a16="http://schemas.microsoft.com/office/drawing/2014/main" id="{128540CA-5CF5-41D8-BFBA-7371A60059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39776" y="4868863"/>
            <a:ext cx="2898775" cy="17145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2305" name="Рисунок 20" descr="C:\Users\AsusUser\Downloads\S1190001.JPG">
            <a:extLst>
              <a:ext uri="{FF2B5EF4-FFF2-40B4-BE49-F238E27FC236}">
                <a16:creationId xmlns:a16="http://schemas.microsoft.com/office/drawing/2014/main" id="{4332C715-E847-4AC5-8548-EC47B8F0EB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39775" y="2964657"/>
            <a:ext cx="2857500" cy="17145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4278A85-B9C5-46BE-8744-EB1862F19F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08438" y="214313"/>
            <a:ext cx="6480175" cy="5715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Место прохождения практики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4EBBFFCC-72A5-424C-B085-E83B1D5C128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sp>
        <p:nvSpPr>
          <p:cNvPr id="15364" name="TextBox 23">
            <a:extLst>
              <a:ext uri="{FF2B5EF4-FFF2-40B4-BE49-F238E27FC236}">
                <a16:creationId xmlns:a16="http://schemas.microsoft.com/office/drawing/2014/main" id="{EB46E940-FD71-4033-906A-FAD21C195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7063" y="1214438"/>
            <a:ext cx="79295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Сфера деятельности: среднее профессиональное образование</a:t>
            </a:r>
          </a:p>
        </p:txBody>
      </p:sp>
      <p:sp>
        <p:nvSpPr>
          <p:cNvPr id="15365" name="TextBox 25">
            <a:extLst>
              <a:ext uri="{FF2B5EF4-FFF2-40B4-BE49-F238E27FC236}">
                <a16:creationId xmlns:a16="http://schemas.microsoft.com/office/drawing/2014/main" id="{68282995-154B-43DC-87D2-2AEDB7A18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9875" y="1714500"/>
            <a:ext cx="7429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Вид продукции, услуг: обучение молодых специалистов </a:t>
            </a:r>
          </a:p>
        </p:txBody>
      </p:sp>
      <p:sp>
        <p:nvSpPr>
          <p:cNvPr id="15366" name="TextBox 27">
            <a:extLst>
              <a:ext uri="{FF2B5EF4-FFF2-40B4-BE49-F238E27FC236}">
                <a16:creationId xmlns:a16="http://schemas.microsoft.com/office/drawing/2014/main" id="{022E1CED-414E-489C-B411-3617AAB6C5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785813"/>
            <a:ext cx="55435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Название: учебный центр ЧТПЗ</a:t>
            </a:r>
            <a:endParaRPr lang="ru-RU" altLang="ru-RU" sz="1800">
              <a:solidFill>
                <a:srgbClr val="0070C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 b="1"/>
          </a:p>
        </p:txBody>
      </p:sp>
      <p:graphicFrame>
        <p:nvGraphicFramePr>
          <p:cNvPr id="29" name="Таблица 28">
            <a:extLst>
              <a:ext uri="{FF2B5EF4-FFF2-40B4-BE49-F238E27FC236}">
                <a16:creationId xmlns:a16="http://schemas.microsoft.com/office/drawing/2014/main" id="{5647A409-1033-4351-8621-2ABF64D2BD6A}"/>
              </a:ext>
            </a:extLst>
          </p:cNvPr>
          <p:cNvGraphicFramePr>
            <a:graphicFrameLocks noGrp="1"/>
          </p:cNvGraphicFramePr>
          <p:nvPr/>
        </p:nvGraphicFramePr>
        <p:xfrm>
          <a:off x="1703388" y="2214563"/>
          <a:ext cx="8713787" cy="4643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19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49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36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7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5008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Профессии</a:t>
                      </a:r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Содержание работы</a:t>
                      </a:r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Требования к индивидуальным</a:t>
                      </a:r>
                      <a:r>
                        <a:rPr lang="ru-RU" sz="1200" baseline="0" dirty="0"/>
                        <a:t> особенностям</a:t>
                      </a:r>
                      <a:endParaRPr lang="ru-RU" sz="1200" dirty="0"/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Требования к профессиональной подготовке</a:t>
                      </a:r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Медицинские</a:t>
                      </a:r>
                      <a:r>
                        <a:rPr lang="ru-RU" sz="1200" baseline="0" dirty="0"/>
                        <a:t> противопоказания</a:t>
                      </a:r>
                      <a:endParaRPr lang="ru-RU" sz="1200" dirty="0"/>
                    </a:p>
                  </a:txBody>
                  <a:tcPr marL="91443" marR="91443" marT="45719" marB="4571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3356">
                <a:tc>
                  <a:txBody>
                    <a:bodyPr/>
                    <a:lstStyle/>
                    <a:p>
                      <a:r>
                        <a:rPr lang="ru-RU" sz="1800" b="0" dirty="0" err="1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Автоматизатор</a:t>
                      </a:r>
                      <a:r>
                        <a:rPr lang="ru-RU" sz="1800" b="0" baseline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 технологических процессов и производств</a:t>
                      </a:r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Сборка</a:t>
                      </a:r>
                      <a:r>
                        <a:rPr lang="ru-RU" sz="1800" b="0" baseline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 и программирование станков</a:t>
                      </a:r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i="0" kern="1200" dirty="0">
                          <a:solidFill>
                            <a:schemeClr val="accent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Воображение, </a:t>
                      </a:r>
                      <a:r>
                        <a:rPr lang="ru-RU" sz="1800" b="0" i="0" kern="1200" dirty="0">
                          <a:solidFill>
                            <a:schemeClr val="accent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аналитические</a:t>
                      </a:r>
                      <a:r>
                        <a:rPr lang="ru-RU" sz="1800" b="0" i="0" kern="1200" baseline="0" dirty="0">
                          <a:solidFill>
                            <a:schemeClr val="accent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kern="1200" dirty="0">
                          <a:solidFill>
                            <a:schemeClr val="accent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800" b="0" i="0" kern="1200" baseline="0" dirty="0">
                          <a:solidFill>
                            <a:schemeClr val="accent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kern="1200" dirty="0">
                          <a:solidFill>
                            <a:schemeClr val="accent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конструкторские способности, избирательность и устойчивость внимания, долговременная структурированная память, синтетическое мышление.</a:t>
                      </a:r>
                      <a:endParaRPr lang="ru-RU" sz="1800" dirty="0">
                        <a:solidFill>
                          <a:schemeClr val="accent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>
                          <a:solidFill>
                            <a:schemeClr val="accent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Воображение, аналитические и конструкторские способности, избирательность и устойчивость внимания, долговременная структурированная память, синтетическое мышление.</a:t>
                      </a:r>
                      <a:endParaRPr lang="ru-RU" sz="1800" dirty="0">
                        <a:solidFill>
                          <a:schemeClr val="accent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solidFill>
                          <a:schemeClr val="accent6"/>
                        </a:solidFill>
                      </a:endParaRPr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800" b="0" i="0" kern="1200" dirty="0">
                          <a:solidFill>
                            <a:schemeClr val="accent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Деформация пальцев рук, нарушение координации движений, выраженные нервно-психические заболевания.</a:t>
                      </a:r>
                      <a:endParaRPr lang="ru-RU" sz="1800" dirty="0">
                        <a:solidFill>
                          <a:schemeClr val="accent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3" marR="91443" marT="45719" marB="4571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9" name="Picture 2" descr="http://persk.org/images/photos/medium/map128-2.jpg">
            <a:extLst>
              <a:ext uri="{FF2B5EF4-FFF2-40B4-BE49-F238E27FC236}">
                <a16:creationId xmlns:a16="http://schemas.microsoft.com/office/drawing/2014/main" id="{7E3353BD-04C4-493A-8455-3B359AE81A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2160240" cy="144016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658CB714-E190-46F6-A155-0F10B5CE21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00375" y="404813"/>
            <a:ext cx="7197725" cy="7096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Результаты практики</a:t>
            </a:r>
          </a:p>
        </p:txBody>
      </p:sp>
      <p:pic>
        <p:nvPicPr>
          <p:cNvPr id="16387" name="Picture 4" descr="http://blogs.managementconcepts.com/wp-content/uploads/2014/10/Knowledge-Transfer.png">
            <a:extLst>
              <a:ext uri="{FF2B5EF4-FFF2-40B4-BE49-F238E27FC236}">
                <a16:creationId xmlns:a16="http://schemas.microsoft.com/office/drawing/2014/main" id="{898C64CD-7DDB-47E5-8984-AC68351F20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2852738"/>
            <a:ext cx="936625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6" descr="http://image005.flaticon.com/19/png/512/15/15638.png">
            <a:extLst>
              <a:ext uri="{FF2B5EF4-FFF2-40B4-BE49-F238E27FC236}">
                <a16:creationId xmlns:a16="http://schemas.microsoft.com/office/drawing/2014/main" id="{339D330F-4357-470B-B09C-E15D899FC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1557338"/>
            <a:ext cx="86518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7" descr="http://www.pubzi.com/f/th-Thumb.png">
            <a:extLst>
              <a:ext uri="{FF2B5EF4-FFF2-40B4-BE49-F238E27FC236}">
                <a16:creationId xmlns:a16="http://schemas.microsoft.com/office/drawing/2014/main" id="{C2DC4B64-0B9C-410D-8870-34A6B584E0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4292600"/>
            <a:ext cx="9366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D31F87E-819A-4E1A-9861-14F92CCC2D59}"/>
              </a:ext>
            </a:extLst>
          </p:cNvPr>
          <p:cNvSpPr/>
          <p:nvPr/>
        </p:nvSpPr>
        <p:spPr>
          <a:xfrm>
            <a:off x="3216275" y="1268413"/>
            <a:ext cx="4175125" cy="11525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b="1" dirty="0">
                <a:solidFill>
                  <a:schemeClr val="accent6"/>
                </a:solidFill>
                <a:sym typeface="Wingdings"/>
              </a:rPr>
              <a:t>Мы увидели работу предприятий изнутри</a:t>
            </a:r>
            <a:endParaRPr lang="ru-RU" dirty="0">
              <a:solidFill>
                <a:schemeClr val="accent6"/>
              </a:solidFill>
            </a:endParaRPr>
          </a:p>
          <a:p>
            <a:pPr algn="just" eaLnBrk="1" hangingPunct="1">
              <a:defRPr/>
            </a:pP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D98BCEC7-C1A9-48EB-8E9D-8F1FF60C7C20}"/>
              </a:ext>
            </a:extLst>
          </p:cNvPr>
          <p:cNvSpPr/>
          <p:nvPr/>
        </p:nvSpPr>
        <p:spPr>
          <a:xfrm>
            <a:off x="3195638" y="2571750"/>
            <a:ext cx="4195762" cy="121761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2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Наш преподаватель дал нам те ценные знания, которых нет ни в одном учебнике и пособии</a:t>
            </a:r>
            <a:endParaRPr lang="ru-RU" sz="2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075A252B-3895-4A21-AE8D-104470B5D7BC}"/>
              </a:ext>
            </a:extLst>
          </p:cNvPr>
          <p:cNvSpPr/>
          <p:nvPr/>
        </p:nvSpPr>
        <p:spPr>
          <a:xfrm>
            <a:off x="3216275" y="3929063"/>
            <a:ext cx="4175125" cy="178593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2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Данная практика помогла в выборе профессии; мы поучаствовали и стали призёрами в соревнованиях </a:t>
            </a:r>
            <a:r>
              <a:rPr lang="en-US" sz="2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World skills Russia </a:t>
            </a:r>
            <a:r>
              <a:rPr lang="ru-RU" sz="2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и </a:t>
            </a:r>
            <a:r>
              <a:rPr lang="en-US" sz="2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World skills hi-tech</a:t>
            </a:r>
            <a:endParaRPr lang="ru-RU" sz="2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ED740280-5123-4E77-A640-FBC61F3D203D}"/>
              </a:ext>
            </a:extLst>
          </p:cNvPr>
          <p:cNvSpPr/>
          <p:nvPr/>
        </p:nvSpPr>
        <p:spPr>
          <a:xfrm>
            <a:off x="3216275" y="5929313"/>
            <a:ext cx="4175125" cy="66833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Минусов в этой практике нет</a:t>
            </a:r>
            <a:endParaRPr lang="ru-RU" sz="2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dirty="0"/>
          </a:p>
        </p:txBody>
      </p:sp>
      <p:pic>
        <p:nvPicPr>
          <p:cNvPr id="16394" name="Picture 7" descr="http://www.pubzi.com/f/th-Thumb.png">
            <a:extLst>
              <a:ext uri="{FF2B5EF4-FFF2-40B4-BE49-F238E27FC236}">
                <a16:creationId xmlns:a16="http://schemas.microsoft.com/office/drawing/2014/main" id="{67EF4A3A-9837-41B1-BDBE-91566DA5F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5661025"/>
            <a:ext cx="9366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 descr="http://persk.org/images/photos/medium/map128-2.jpg">
            <a:extLst>
              <a:ext uri="{FF2B5EF4-FFF2-40B4-BE49-F238E27FC236}">
                <a16:creationId xmlns:a16="http://schemas.microsoft.com/office/drawing/2014/main" id="{10F12ACA-5E61-4876-B3E9-0DC1D5BF3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38282" y="0"/>
            <a:ext cx="2160240" cy="144016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2300" name="Рисунок 1">
            <a:extLst>
              <a:ext uri="{FF2B5EF4-FFF2-40B4-BE49-F238E27FC236}">
                <a16:creationId xmlns:a16="http://schemas.microsoft.com/office/drawing/2014/main" id="{10DCE216-735F-4000-99E2-2D65098C2F37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96189" y="1428751"/>
            <a:ext cx="2917825" cy="200977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2301" name="Рисунок 2">
            <a:extLst>
              <a:ext uri="{FF2B5EF4-FFF2-40B4-BE49-F238E27FC236}">
                <a16:creationId xmlns:a16="http://schemas.microsoft.com/office/drawing/2014/main" id="{EF53BC7F-94E6-4420-8684-6B34AF9E7D6B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24750" y="3857626"/>
            <a:ext cx="2973388" cy="22320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BCCB054-63BA-40CC-9A37-B921F01988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5413" y="214313"/>
            <a:ext cx="6481762" cy="5715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Место прохождения практики</a:t>
            </a:r>
          </a:p>
        </p:txBody>
      </p:sp>
      <p:sp>
        <p:nvSpPr>
          <p:cNvPr id="72715" name="WordArt 11">
            <a:extLst>
              <a:ext uri="{FF2B5EF4-FFF2-40B4-BE49-F238E27FC236}">
                <a16:creationId xmlns:a16="http://schemas.microsoft.com/office/drawing/2014/main" id="{2B888123-9D5B-455B-93FC-F28B5253F1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5373688"/>
            <a:ext cx="3313112" cy="8651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</a:t>
            </a:r>
          </a:p>
          <a:p>
            <a:pPr algn="ctr" eaLnBrk="1" hangingPunct="1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                                       </a:t>
            </a:r>
          </a:p>
        </p:txBody>
      </p:sp>
      <p:sp>
        <p:nvSpPr>
          <p:cNvPr id="17412" name="TextBox 23">
            <a:extLst>
              <a:ext uri="{FF2B5EF4-FFF2-40B4-BE49-F238E27FC236}">
                <a16:creationId xmlns:a16="http://schemas.microsoft.com/office/drawing/2014/main" id="{F07157C0-FA55-4324-A6E5-01D63DD58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214438"/>
            <a:ext cx="67151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Сфера деятельности: комплексное социальное обслуживание населения    </a:t>
            </a:r>
          </a:p>
        </p:txBody>
      </p:sp>
      <p:sp>
        <p:nvSpPr>
          <p:cNvPr id="17413" name="TextBox 25">
            <a:extLst>
              <a:ext uri="{FF2B5EF4-FFF2-40B4-BE49-F238E27FC236}">
                <a16:creationId xmlns:a16="http://schemas.microsoft.com/office/drawing/2014/main" id="{609B01FF-90E1-4E87-B98F-C5A039375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7063" y="1857375"/>
            <a:ext cx="7358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Вид продукции, услуг: социальная помощь разным слоям населения</a:t>
            </a:r>
          </a:p>
        </p:txBody>
      </p:sp>
      <p:sp>
        <p:nvSpPr>
          <p:cNvPr id="17414" name="TextBox 27">
            <a:extLst>
              <a:ext uri="{FF2B5EF4-FFF2-40B4-BE49-F238E27FC236}">
                <a16:creationId xmlns:a16="http://schemas.microsoft.com/office/drawing/2014/main" id="{F36C89E3-D4BB-4046-A37C-524638DB5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785813"/>
            <a:ext cx="55435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/>
              <a:t>Название: ГАУ КЦСОН Осень </a:t>
            </a:r>
          </a:p>
        </p:txBody>
      </p:sp>
      <p:graphicFrame>
        <p:nvGraphicFramePr>
          <p:cNvPr id="29" name="Таблица 28">
            <a:extLst>
              <a:ext uri="{FF2B5EF4-FFF2-40B4-BE49-F238E27FC236}">
                <a16:creationId xmlns:a16="http://schemas.microsoft.com/office/drawing/2014/main" id="{CF863319-822C-47C8-B9D2-84D0F58FAFC4}"/>
              </a:ext>
            </a:extLst>
          </p:cNvPr>
          <p:cNvGraphicFramePr>
            <a:graphicFrameLocks noGrp="1"/>
          </p:cNvGraphicFramePr>
          <p:nvPr/>
        </p:nvGraphicFramePr>
        <p:xfrm>
          <a:off x="1738313" y="2193925"/>
          <a:ext cx="8715375" cy="4616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7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69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26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51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30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02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Профессии</a:t>
                      </a:r>
                    </a:p>
                  </a:txBody>
                  <a:tcPr marL="91433" marR="91433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Содержание работы</a:t>
                      </a:r>
                    </a:p>
                  </a:txBody>
                  <a:tcPr marL="91433" marR="91433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Требования к индивидуальным</a:t>
                      </a:r>
                      <a:r>
                        <a:rPr lang="ru-RU" sz="1200" baseline="0" dirty="0"/>
                        <a:t> особенностям</a:t>
                      </a:r>
                      <a:endParaRPr lang="ru-RU" sz="1200" dirty="0"/>
                    </a:p>
                  </a:txBody>
                  <a:tcPr marL="91433" marR="91433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Требования к профессиональной подготовке</a:t>
                      </a:r>
                    </a:p>
                  </a:txBody>
                  <a:tcPr marL="91433" marR="91433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Медицинские</a:t>
                      </a:r>
                      <a:r>
                        <a:rPr lang="ru-RU" sz="1200" baseline="0" dirty="0"/>
                        <a:t> противопоказания</a:t>
                      </a:r>
                      <a:endParaRPr lang="ru-RU" sz="1200" dirty="0"/>
                    </a:p>
                  </a:txBody>
                  <a:tcPr marL="91433" marR="91433" marT="45729" marB="4572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7682"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Волонтер</a:t>
                      </a:r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Знакомство</a:t>
                      </a:r>
                      <a:r>
                        <a:rPr lang="ru-RU" sz="1800" b="0" baseline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 пенсионерами, наработка навыков волонтерской работы</a:t>
                      </a:r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Коммуникабельность</a:t>
                      </a:r>
                      <a:r>
                        <a:rPr lang="ru-RU" sz="1800" b="0" baseline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,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стремление помочь людям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Обладать</a:t>
                      </a:r>
                      <a:r>
                        <a:rPr lang="ru-RU" sz="1800" b="0" baseline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 начальными навыками волонтерской работы</a:t>
                      </a:r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Нет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29" marB="4572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8568"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Учитель-</a:t>
                      </a:r>
                    </a:p>
                    <a:p>
                      <a:pPr algn="just"/>
                      <a:r>
                        <a:rPr lang="ru-RU" sz="180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программист</a:t>
                      </a:r>
                    </a:p>
                  </a:txBody>
                  <a:tcPr marL="91433" marR="91433" marT="45729" marB="45729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Обучение пенсионеров работе на</a:t>
                      </a:r>
                      <a:r>
                        <a:rPr lang="ru-RU" sz="1800" baseline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ПК, обучение базовым программам </a:t>
                      </a:r>
                      <a:endParaRPr lang="ru-RU" sz="180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29" marB="45729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aseline="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Хорошо развитые коммуникативные способности</a:t>
                      </a:r>
                      <a:endParaRPr lang="ru-RU" sz="1800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29" marB="45729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Компактность в отрасли </a:t>
                      </a:r>
                      <a:r>
                        <a:rPr lang="en-US" sz="180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IT-</a:t>
                      </a:r>
                      <a:r>
                        <a:rPr lang="ru-RU" sz="180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технологий</a:t>
                      </a:r>
                    </a:p>
                  </a:txBody>
                  <a:tcPr marL="91433" marR="91433" marT="45729" marB="45729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Работа не рекомендуется людям, страдающим заболеваниями органов зрения</a:t>
                      </a:r>
                    </a:p>
                  </a:txBody>
                  <a:tcPr marL="91433" marR="91433" marT="45729" marB="4572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" name="Picture 5" descr="осень">
            <a:extLst>
              <a:ext uri="{FF2B5EF4-FFF2-40B4-BE49-F238E27FC236}">
                <a16:creationId xmlns:a16="http://schemas.microsoft.com/office/drawing/2014/main" id="{A7A99785-2BE7-4668-ABF0-55B7430B4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38282" y="0"/>
            <a:ext cx="2016224" cy="2016224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Другая 13">
      <a:dk1>
        <a:srgbClr val="0084B4"/>
      </a:dk1>
      <a:lt1>
        <a:sysClr val="window" lastClr="FFFFFF"/>
      </a:lt1>
      <a:dk2>
        <a:srgbClr val="424456"/>
      </a:dk2>
      <a:lt2>
        <a:srgbClr val="DEDEDE"/>
      </a:lt2>
      <a:accent1>
        <a:srgbClr val="428A98"/>
      </a:accent1>
      <a:accent2>
        <a:srgbClr val="C9F0FF"/>
      </a:accent2>
      <a:accent3>
        <a:srgbClr val="110852"/>
      </a:accent3>
      <a:accent4>
        <a:srgbClr val="9BE3FF"/>
      </a:accent4>
      <a:accent5>
        <a:srgbClr val="BDEDFF"/>
      </a:accent5>
      <a:accent6>
        <a:srgbClr val="438086"/>
      </a:accent6>
      <a:hlink>
        <a:srgbClr val="67AFBD"/>
      </a:hlink>
      <a:folHlink>
        <a:srgbClr val="E0EFF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B4E3EE"/>
        </a:lt1>
        <a:dk2>
          <a:srgbClr val="189180"/>
        </a:dk2>
        <a:lt2>
          <a:srgbClr val="808080"/>
        </a:lt2>
        <a:accent1>
          <a:srgbClr val="FF7F00"/>
        </a:accent1>
        <a:accent2>
          <a:srgbClr val="B3DC27"/>
        </a:accent2>
        <a:accent3>
          <a:srgbClr val="D6EFF5"/>
        </a:accent3>
        <a:accent4>
          <a:srgbClr val="000000"/>
        </a:accent4>
        <a:accent5>
          <a:srgbClr val="FFC0AA"/>
        </a:accent5>
        <a:accent6>
          <a:srgbClr val="A2C722"/>
        </a:accent6>
        <a:hlink>
          <a:srgbClr val="6FB9D7"/>
        </a:hlink>
        <a:folHlink>
          <a:srgbClr val="F93D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EE384"/>
        </a:lt1>
        <a:dk2>
          <a:srgbClr val="FD8334"/>
        </a:dk2>
        <a:lt2>
          <a:srgbClr val="808080"/>
        </a:lt2>
        <a:accent1>
          <a:srgbClr val="F98EB2"/>
        </a:accent1>
        <a:accent2>
          <a:srgbClr val="FCB43E"/>
        </a:accent2>
        <a:accent3>
          <a:srgbClr val="FEEFC2"/>
        </a:accent3>
        <a:accent4>
          <a:srgbClr val="000000"/>
        </a:accent4>
        <a:accent5>
          <a:srgbClr val="FBC6D5"/>
        </a:accent5>
        <a:accent6>
          <a:srgbClr val="E4A337"/>
        </a:accent6>
        <a:hlink>
          <a:srgbClr val="FA6D73"/>
        </a:hlink>
        <a:folHlink>
          <a:srgbClr val="D264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4E1EE"/>
        </a:lt1>
        <a:dk2>
          <a:srgbClr val="2F84AF"/>
        </a:dk2>
        <a:lt2>
          <a:srgbClr val="808080"/>
        </a:lt2>
        <a:accent1>
          <a:srgbClr val="9899C1"/>
        </a:accent1>
        <a:accent2>
          <a:srgbClr val="4BBAC3"/>
        </a:accent2>
        <a:accent3>
          <a:srgbClr val="E6EEF5"/>
        </a:accent3>
        <a:accent4>
          <a:srgbClr val="000000"/>
        </a:accent4>
        <a:accent5>
          <a:srgbClr val="CACADD"/>
        </a:accent5>
        <a:accent6>
          <a:srgbClr val="43A8B0"/>
        </a:accent6>
        <a:hlink>
          <a:srgbClr val="7AC5B9"/>
        </a:hlink>
        <a:folHlink>
          <a:srgbClr val="719FC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Другая 13">
      <a:dk1>
        <a:srgbClr val="0084B4"/>
      </a:dk1>
      <a:lt1>
        <a:sysClr val="window" lastClr="FFFFFF"/>
      </a:lt1>
      <a:dk2>
        <a:srgbClr val="424456"/>
      </a:dk2>
      <a:lt2>
        <a:srgbClr val="DEDEDE"/>
      </a:lt2>
      <a:accent1>
        <a:srgbClr val="428A98"/>
      </a:accent1>
      <a:accent2>
        <a:srgbClr val="C9F0FF"/>
      </a:accent2>
      <a:accent3>
        <a:srgbClr val="110852"/>
      </a:accent3>
      <a:accent4>
        <a:srgbClr val="9BE3FF"/>
      </a:accent4>
      <a:accent5>
        <a:srgbClr val="BDEDFF"/>
      </a:accent5>
      <a:accent6>
        <a:srgbClr val="438086"/>
      </a:accent6>
      <a:hlink>
        <a:srgbClr val="67AFBD"/>
      </a:hlink>
      <a:folHlink>
        <a:srgbClr val="E0EFF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B4E3EE"/>
        </a:lt1>
        <a:dk2>
          <a:srgbClr val="189180"/>
        </a:dk2>
        <a:lt2>
          <a:srgbClr val="808080"/>
        </a:lt2>
        <a:accent1>
          <a:srgbClr val="FF7F00"/>
        </a:accent1>
        <a:accent2>
          <a:srgbClr val="B3DC27"/>
        </a:accent2>
        <a:accent3>
          <a:srgbClr val="D6EFF5"/>
        </a:accent3>
        <a:accent4>
          <a:srgbClr val="000000"/>
        </a:accent4>
        <a:accent5>
          <a:srgbClr val="FFC0AA"/>
        </a:accent5>
        <a:accent6>
          <a:srgbClr val="A2C722"/>
        </a:accent6>
        <a:hlink>
          <a:srgbClr val="6FB9D7"/>
        </a:hlink>
        <a:folHlink>
          <a:srgbClr val="F93D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EE384"/>
        </a:lt1>
        <a:dk2>
          <a:srgbClr val="FD8334"/>
        </a:dk2>
        <a:lt2>
          <a:srgbClr val="808080"/>
        </a:lt2>
        <a:accent1>
          <a:srgbClr val="F98EB2"/>
        </a:accent1>
        <a:accent2>
          <a:srgbClr val="FCB43E"/>
        </a:accent2>
        <a:accent3>
          <a:srgbClr val="FEEFC2"/>
        </a:accent3>
        <a:accent4>
          <a:srgbClr val="000000"/>
        </a:accent4>
        <a:accent5>
          <a:srgbClr val="FBC6D5"/>
        </a:accent5>
        <a:accent6>
          <a:srgbClr val="E4A337"/>
        </a:accent6>
        <a:hlink>
          <a:srgbClr val="FA6D73"/>
        </a:hlink>
        <a:folHlink>
          <a:srgbClr val="D264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4E1EE"/>
        </a:lt1>
        <a:dk2>
          <a:srgbClr val="2F84AF"/>
        </a:dk2>
        <a:lt2>
          <a:srgbClr val="808080"/>
        </a:lt2>
        <a:accent1>
          <a:srgbClr val="9899C1"/>
        </a:accent1>
        <a:accent2>
          <a:srgbClr val="4BBAC3"/>
        </a:accent2>
        <a:accent3>
          <a:srgbClr val="E6EEF5"/>
        </a:accent3>
        <a:accent4>
          <a:srgbClr val="000000"/>
        </a:accent4>
        <a:accent5>
          <a:srgbClr val="CACADD"/>
        </a:accent5>
        <a:accent6>
          <a:srgbClr val="43A8B0"/>
        </a:accent6>
        <a:hlink>
          <a:srgbClr val="7AC5B9"/>
        </a:hlink>
        <a:folHlink>
          <a:srgbClr val="719FC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2583</TotalTime>
  <Words>2284</Words>
  <Application>Microsoft Office PowerPoint</Application>
  <PresentationFormat>Широкоэкранный</PresentationFormat>
  <Paragraphs>592</Paragraphs>
  <Slides>29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Arial Black</vt:lpstr>
      <vt:lpstr>Times New Roman</vt:lpstr>
      <vt:lpstr>Wingdings</vt:lpstr>
      <vt:lpstr>Default Design</vt:lpstr>
      <vt:lpstr>1_Default Design</vt:lpstr>
      <vt:lpstr>Презентация PowerPoint</vt:lpstr>
      <vt:lpstr>Место прохождения практики</vt:lpstr>
      <vt:lpstr>Результаты практики</vt:lpstr>
      <vt:lpstr>Место прохождения практики</vt:lpstr>
      <vt:lpstr>Место прохождения практики</vt:lpstr>
      <vt:lpstr>Результаты практики</vt:lpstr>
      <vt:lpstr>Место прохождения практики</vt:lpstr>
      <vt:lpstr>Результаты практики</vt:lpstr>
      <vt:lpstr>Место прохождения практики</vt:lpstr>
      <vt:lpstr>Результаты практики</vt:lpstr>
      <vt:lpstr>Место прохождения практики</vt:lpstr>
      <vt:lpstr>Результаты практики</vt:lpstr>
      <vt:lpstr>Место прохождения практики</vt:lpstr>
      <vt:lpstr>Результаты практики</vt:lpstr>
      <vt:lpstr>Рекомендации по организации практики</vt:lpstr>
      <vt:lpstr>Проект индивидуальной траектории профессионального роста</vt:lpstr>
      <vt:lpstr>Проект индивидуальной траектории профессионального роста</vt:lpstr>
      <vt:lpstr>Проект индивидуальной траектории профессионального роста</vt:lpstr>
      <vt:lpstr>Проект индивидуальной траектории профессионального роста</vt:lpstr>
      <vt:lpstr>Проект индивидуальной траектории профессионального роста</vt:lpstr>
      <vt:lpstr>Проект индивидуальной траектории профессионального роста</vt:lpstr>
      <vt:lpstr>Проект индивидуальной траектории профессионального роста</vt:lpstr>
      <vt:lpstr>Проект индивидуальной траектории профессионального роста</vt:lpstr>
      <vt:lpstr>Проект индивидуальной траектории профессионального роста</vt:lpstr>
      <vt:lpstr>Проект индивидуальной траектории профессионального роста</vt:lpstr>
      <vt:lpstr>Проект индивидуальной траектории профессионального роста</vt:lpstr>
      <vt:lpstr>Проект индивидуальной траектории профессионального роста</vt:lpstr>
      <vt:lpstr>Проект индивидуальной траектории профессионального роста</vt:lpstr>
      <vt:lpstr>Проект индивидуальной траектории профессионального роста</vt:lpstr>
    </vt:vector>
  </TitlesOfParts>
  <Company>DG Win&amp;Soft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Мама and Папа</dc:creator>
  <cp:lastModifiedBy>Михаил Малышев</cp:lastModifiedBy>
  <cp:revision>357</cp:revision>
  <dcterms:created xsi:type="dcterms:W3CDTF">2015-01-21T04:14:37Z</dcterms:created>
  <dcterms:modified xsi:type="dcterms:W3CDTF">2017-12-11T06:30:46Z</dcterms:modified>
</cp:coreProperties>
</file>