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0" r:id="rId2"/>
    <p:sldId id="256" r:id="rId3"/>
    <p:sldId id="278" r:id="rId4"/>
    <p:sldId id="271" r:id="rId5"/>
    <p:sldId id="272" r:id="rId6"/>
    <p:sldId id="273" r:id="rId7"/>
    <p:sldId id="264" r:id="rId8"/>
    <p:sldId id="259" r:id="rId9"/>
    <p:sldId id="258" r:id="rId10"/>
    <p:sldId id="263" r:id="rId11"/>
    <p:sldId id="279" r:id="rId12"/>
    <p:sldId id="297" r:id="rId13"/>
    <p:sldId id="280" r:id="rId14"/>
    <p:sldId id="292" r:id="rId15"/>
    <p:sldId id="293" r:id="rId16"/>
    <p:sldId id="294" r:id="rId17"/>
    <p:sldId id="295" r:id="rId18"/>
    <p:sldId id="298" r:id="rId19"/>
    <p:sldId id="275" r:id="rId20"/>
    <p:sldId id="287" r:id="rId21"/>
    <p:sldId id="288" r:id="rId22"/>
    <p:sldId id="289" r:id="rId23"/>
    <p:sldId id="296" r:id="rId24"/>
    <p:sldId id="283" r:id="rId25"/>
    <p:sldId id="281" r:id="rId26"/>
    <p:sldId id="284" r:id="rId27"/>
    <p:sldId id="276" r:id="rId28"/>
    <p:sldId id="260" r:id="rId29"/>
    <p:sldId id="262" r:id="rId30"/>
    <p:sldId id="290" r:id="rId31"/>
    <p:sldId id="291" r:id="rId32"/>
    <p:sldId id="299" r:id="rId33"/>
    <p:sldId id="286" r:id="rId3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0A4"/>
    <a:srgbClr val="2C72C7"/>
    <a:srgbClr val="C00000"/>
    <a:srgbClr val="FF0D16"/>
    <a:srgbClr val="FF0719"/>
    <a:srgbClr val="FF0C16"/>
    <a:srgbClr val="0C84CC"/>
    <a:srgbClr val="007EC9"/>
    <a:srgbClr val="0ECFD8"/>
    <a:srgbClr val="36A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12" y="-7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B278-8C12-449A-A925-99EFC842FB64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5CC3-2321-45AE-BA52-F3AE71379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5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1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44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3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3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7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656" y="4509120"/>
            <a:ext cx="6106761" cy="88211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1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576" y="2492896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4528" y="260648"/>
            <a:ext cx="8712968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0592" y="1772816"/>
            <a:ext cx="69342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36576" y="1772816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0575" y="1772817"/>
            <a:ext cx="3625596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140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3708" y="263820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5467" y="196940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3691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2" y="908720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/>
            <a:lightRig rig="balanced" dir="t"/>
          </a:scene3d>
          <a:sp3d/>
        </p:spPr>
        <p:txBody>
          <a:bodyPr>
            <a:normAutofit/>
            <a:sp3d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285750" indent="-285750">
              <a:buFont typeface="Wingdings" pitchFamily="2" charset="2"/>
              <a:buChar char="§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528" y="260648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04" y="1916832"/>
            <a:ext cx="8928992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47351-08FA-400C-BF36-73F860CC8A0E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7435AA-B791-4441-815B-664DD622A5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Work\Prodject\Презентация Ирина Брацун\Векторный смарт-объект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4" y="188640"/>
            <a:ext cx="178292" cy="7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3200" b="1" i="0" kern="1200">
          <a:solidFill>
            <a:srgbClr val="94949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200" kern="1200">
          <a:solidFill>
            <a:srgbClr val="000105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2000" kern="1200">
          <a:solidFill>
            <a:srgbClr val="000105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800" kern="1200">
          <a:solidFill>
            <a:srgbClr val="000105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600" kern="1200">
          <a:solidFill>
            <a:srgbClr val="000105"/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rgbClr val="367993"/>
        </a:buClr>
        <a:buSzPct val="130000"/>
        <a:buFont typeface="Wingdings" pitchFamily="2" charset="2"/>
        <a:buChar char="§"/>
        <a:defRPr sz="1400" kern="1200">
          <a:solidFill>
            <a:srgbClr val="000105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7.emf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бота 2018 г\РИП\РИП. Семинар регион\ДОКУМЕНТЫ\семин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279"/>
            <a:ext cx="9906000" cy="742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19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ЦЕЛЕВАЯ АУДИТОРИЯ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32920" y="2564904"/>
            <a:ext cx="5472608" cy="3168352"/>
          </a:xfrm>
        </p:spPr>
        <p:txBody>
          <a:bodyPr>
            <a:normAutofit/>
          </a:bodyPr>
          <a:lstStyle/>
          <a:p>
            <a:pPr marL="45720" indent="0"/>
            <a:r>
              <a:rPr lang="ru-RU" sz="2800" b="1" dirty="0" smtClean="0"/>
              <a:t>Дети в возрасте   от 3 до  7 лет</a:t>
            </a:r>
          </a:p>
          <a:p>
            <a:pPr marL="45720" indent="0"/>
            <a:r>
              <a:rPr lang="ru-RU" sz="2800" b="1" dirty="0" smtClean="0"/>
              <a:t>Родители</a:t>
            </a:r>
          </a:p>
          <a:p>
            <a:pPr marL="45720" indent="0"/>
            <a:r>
              <a:rPr lang="ru-RU" sz="2800" b="1" dirty="0" smtClean="0"/>
              <a:t>Педагоги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2920" y="2060848"/>
            <a:ext cx="5585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yriad Pro" panose="020B0503030403020204" pitchFamily="34" charset="0"/>
              </a:rPr>
              <a:t>Целевая аудитория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2276872"/>
            <a:ext cx="2952328" cy="28986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flipH="1">
            <a:off x="4016894" y="2060848"/>
            <a:ext cx="72009" cy="33843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СУТЬ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5348" y="692696"/>
            <a:ext cx="7530060" cy="1307544"/>
          </a:xfrm>
        </p:spPr>
        <p:txBody>
          <a:bodyPr>
            <a:normAutofit/>
          </a:bodyPr>
          <a:lstStyle/>
          <a:p>
            <a:pPr marL="3175" indent="4763">
              <a:buNone/>
            </a:pPr>
            <a:r>
              <a:rPr lang="ru-RU" sz="2000" b="1" dirty="0" smtClean="0"/>
              <a:t>             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Этапы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, сроки,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задачи, ожидаемые 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488" y="928670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39793"/>
              </p:ext>
            </p:extLst>
          </p:nvPr>
        </p:nvGraphicFramePr>
        <p:xfrm>
          <a:off x="200472" y="1220050"/>
          <a:ext cx="9505056" cy="550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009"/>
                <a:gridCol w="1685397"/>
                <a:gridCol w="2638012"/>
                <a:gridCol w="1309041"/>
                <a:gridCol w="2553597"/>
              </a:tblGrid>
              <a:tr h="90256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Этап, сроки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этапов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или период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(мес.)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Ожидаемые результаты</a:t>
                      </a:r>
                      <a:endParaRPr lang="ru-RU" dirty="0"/>
                    </a:p>
                  </a:txBody>
                  <a:tcPr/>
                </a:tc>
              </a:tr>
              <a:tr h="45902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Мотивационно-целевой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(январь-август 2017 г)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-Создание творческой группы из числа заинтересованных педагогов, родителей; 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-изучение нормативно-правовой базы по реализации проекта;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-изучение передового опыта по вопросу создания в ДОО семейного театра;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-корректировка проекта и плана реализации проекта;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обсуждение и -утверждение плана реализации проекта педагогическим советом ДОО.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-Анализ потребностей и образовательных запросов родителей, города. Диагностика состояния учебно-воспитательного процесса и предметно-развивающей среды в детском саду, материально-технической базы, потенциала педагогического коллектива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-Педсовет «Задачи модернизации дошкольного образования. Модели поддержки семейного воспитания»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-Заседание Управляющего совета по согласованию деятельности ДОУ по разработке и реализации инновационного проекта.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-Создание творческой группы по разработке и реализации инновационного проекта.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-Разработка стратегии реализации Проекта.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-Разработка инструментария для проведения мониторинга достижения поставленных в инновационном проекте целей и задач,  хода и результатов внедрения Проекта, проектирование возможных рисков.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-Открытое обсуждение Проекта участниками образовательных отношений.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-Принятие Проекта на заседании Совета педагогов.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Январь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Февраль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Март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Апрель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Май 2017 г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Июнь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Июль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Июль 2017 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-Анализ, разработка плана по совершенствованию предметно-развивающей среды, повышения квалификации педагогов по проблеме поддержки семейного воспитания.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-Разработка комплексно-тематического планирования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-образовательного процесса  в «Семейном театре».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-Совершенствование компетентности педагогических кадров образовательных учреждений. 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-Повышение  качества педагогического труда. 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-Мотивация членов педагогического коллектива на создание проекта.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-Создание и запуск системы управления инновационным проектом.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-Развитие профессиональных компетенций педагогов в поддержке семейного воспитания.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17966"/>
              </p:ext>
            </p:extLst>
          </p:nvPr>
        </p:nvGraphicFramePr>
        <p:xfrm>
          <a:off x="200472" y="1251835"/>
          <a:ext cx="9505056" cy="550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009"/>
                <a:gridCol w="1685397"/>
                <a:gridCol w="2638012"/>
                <a:gridCol w="1309041"/>
                <a:gridCol w="2553597"/>
              </a:tblGrid>
              <a:tr h="90256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Этап, сроки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этапов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или период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(мес.)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Ожидаемые результаты</a:t>
                      </a:r>
                      <a:endParaRPr lang="ru-RU" dirty="0"/>
                    </a:p>
                  </a:txBody>
                  <a:tcPr/>
                </a:tc>
              </a:tr>
              <a:tr h="45902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Мотивационно-целевой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(январь-август 2017 г)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творческой группы из числа заинтересованных педагогов, родителей; 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-изучение нормативно-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правовой базы по реализации проекта;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-изучение передового опыта по вопросу создания в ДОО семейного театра;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проекта,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-обсуждение и утверждение плана реализации проекта педагогическим советом ДОО.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-Анализ потребностей и образовательных запросов родителей, города. Диагностика состояния учебно-воспитательного процесса и предметно-развивающей среды в детском саду, материально-технической базы, потенциала педагогического коллектива.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-Педсовет «Задачи модернизации дошкольного образования. Модели поддержки семейного воспитания»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-Заседание Управляющего совета по согласованию деятельности ДОУ по разработке и реализации инновационного проекта.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-Создание творческой группы по разработке и реализации инновационного проекта.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-Разработка стратегии реализации Проекта.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инструментария для проведения мониторинга достижения поставленных в инновационном проекте целей и задач,  хода и результатов внедрения Проекта, проектирование возможных рисков.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Открытое обсуждение Проекта участниками образовательных отношений.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-Принятие Проекта на заседании Совета педагогов.</a:t>
                      </a:r>
                      <a:endParaRPr lang="ru-RU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Январь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Февраль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Март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Апрель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Май 2017 г</a:t>
                      </a:r>
                    </a:p>
                    <a:p>
                      <a:r>
                        <a:rPr lang="ru-RU" sz="1000" dirty="0" smtClean="0"/>
                        <a:t>Июнь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Июль 2017 г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Июль 2017 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Объединение и реализация инициатив педагогов, социально-активных родителей в поддержке семейного воспитания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1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677" y="260648"/>
            <a:ext cx="8698272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1430" y="4139008"/>
            <a:ext cx="2809642" cy="2386336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sz="1900" b="1" dirty="0">
                <a:solidFill>
                  <a:srgbClr val="FF0000"/>
                </a:solidFill>
              </a:rPr>
              <a:t>I</a:t>
            </a:r>
            <a:r>
              <a:rPr lang="ru-RU" sz="1900" b="1" dirty="0">
                <a:solidFill>
                  <a:srgbClr val="FF0000"/>
                </a:solidFill>
              </a:rPr>
              <a:t> этап </a:t>
            </a:r>
            <a:r>
              <a:rPr lang="ru-RU" sz="1900" b="1" dirty="0"/>
              <a:t>- Мотивационно-целевой (январь -  </a:t>
            </a:r>
            <a:r>
              <a:rPr lang="ru-RU" sz="1900" b="1" dirty="0" smtClean="0"/>
              <a:t>июль </a:t>
            </a:r>
            <a:r>
              <a:rPr lang="ru-RU" sz="1900" b="1" dirty="0"/>
              <a:t>2017 г)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Объединение </a:t>
            </a:r>
            <a:r>
              <a:rPr lang="ru-RU" sz="1900" dirty="0">
                <a:solidFill>
                  <a:schemeClr val="tx1"/>
                </a:solidFill>
              </a:rPr>
              <a:t>и реализация инициатив педагогов, социально-активных родителей в поддержке семейного воспитания через участие в «Семейном театре»  </a:t>
            </a:r>
          </a:p>
          <a:p>
            <a:pPr marL="45720" indent="0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80792" y="377389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35846" y="1965310"/>
            <a:ext cx="1790043" cy="1808584"/>
            <a:chOff x="949936" y="1910445"/>
            <a:chExt cx="1656184" cy="1808584"/>
          </a:xfrm>
        </p:grpSpPr>
        <p:sp>
          <p:nvSpPr>
            <p:cNvPr id="4" name="Овал 3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81347" y="3229211"/>
                <a:ext cx="44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2709815" y="4554764"/>
            <a:ext cx="2191108" cy="182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008404" y="4553964"/>
            <a:ext cx="2191108" cy="16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13240" y="4553964"/>
            <a:ext cx="2592287" cy="182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4763">
              <a:buNone/>
            </a:pPr>
            <a:endParaRPr lang="ru-RU" sz="1400" dirty="0"/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Work\Prodject\Презентация Ирина Брацун\01\Иконки\noun_586844_cc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0" y="2420698"/>
            <a:ext cx="742046" cy="92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46" y="2163800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2290208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СУТЬ ПРОЕКТА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474366"/>
              </p:ext>
            </p:extLst>
          </p:nvPr>
        </p:nvGraphicFramePr>
        <p:xfrm>
          <a:off x="200472" y="828499"/>
          <a:ext cx="9577063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803032"/>
                <a:gridCol w="2657996"/>
                <a:gridCol w="1318959"/>
                <a:gridCol w="2572940"/>
              </a:tblGrid>
              <a:tr h="8696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Этап, сроки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этапов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или период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(мес.)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результаты</a:t>
                      </a:r>
                      <a:endParaRPr lang="ru-RU" dirty="0"/>
                    </a:p>
                  </a:txBody>
                  <a:tcPr/>
                </a:tc>
              </a:tr>
              <a:tr h="51598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</a:t>
                      </a:r>
                    </a:p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Реализацион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(август 2017 г-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 2018 г)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.Создание условий для практического применения проекта;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2.Р</a:t>
                      </a:r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еализация проекта «Семейный театр»;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сотрудничества и активное взаимодействие ДОО     с организациями   </a:t>
                      </a:r>
                    </a:p>
                    <a:p>
                      <a:pPr marL="0" indent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культуры, дополнительного образования города;           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-Анализ возникающих проблем и отбор оптимальных приемов их преодоления, внесение корректив по ходу реализации проекта.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-Оборудование музыкального зала в соответствии с целями и назначением деятельности.</a:t>
                      </a:r>
                    </a:p>
                    <a:p>
                      <a:pPr lvl="0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Анкетирование родителей с целью определения индивидуальных потребностей, по вопросам развития  детей и семейного воспитания. </a:t>
                      </a:r>
                    </a:p>
                    <a:p>
                      <a:pPr lvl="0"/>
                      <a:r>
                        <a:rPr lang="ru-RU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</a:t>
                      </a:r>
                      <a:r>
                        <a:rPr lang="ru-RU" sz="1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Установлено 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 с учреждениями культуры, дополнительного образования по вопросам проведения и организации муниципальных творческих конкурсов,  фестивалей и других мероприятий для участников семейного театра.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-Участие членов творческой группы в реализации программы «Семейного театра».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-Активное участие родителей в обеспечении деятельности «Семейного театра».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-Участие семей, посещающих «Семейный театр» в муниципальных творческих конкурсах, концертах, фестивалях и других мероприятиях для воспитанников ДОО. 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методических   рекомендаций для родителей по      изготовлению кукол различных  систем, развитию творческих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способностей детей.     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-Обеспечение функционирования информационной страницы на  сайте ДОО ,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портале РИП для фотоотчетов с проведенных мероприятий 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-Организация открытых мероприятий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(праздники, концерты, конкурсы и др.)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-Мониторинг достижения целевых ориентиров дошкольного образования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Август 2107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Август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Август 2017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Сентябрь 2017 г-</a:t>
                      </a:r>
                    </a:p>
                    <a:p>
                      <a:r>
                        <a:rPr lang="ru-RU" sz="1000" dirty="0" smtClean="0"/>
                        <a:t>Май 2018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Сентябрь 2017 г- Май 2108 г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Декабрь 2017 г,</a:t>
                      </a:r>
                    </a:p>
                    <a:p>
                      <a:r>
                        <a:rPr lang="ru-RU" sz="1000" dirty="0" smtClean="0"/>
                        <a:t>Февраль, апрель 2018 г</a:t>
                      </a:r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По желанию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Сентябрь 2017 г-май 2018 г</a:t>
                      </a:r>
                    </a:p>
                    <a:p>
                      <a:r>
                        <a:rPr lang="ru-RU" sz="1000" dirty="0" smtClean="0"/>
                        <a:t>Май 2018 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Укрепление, развитие и гармонизация семейных отношений в процессе творческого созидания и общения.</a:t>
                      </a:r>
                      <a:br>
                        <a:rPr lang="ru-RU" sz="1100" dirty="0" smtClean="0"/>
                      </a:b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endParaRPr lang="ru-RU" sz="1100" dirty="0" smtClean="0"/>
                    </a:p>
                    <a:p>
                      <a:pPr lvl="0"/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4030" y="76470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43304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Техно </a:t>
            </a:r>
            <a:r>
              <a:rPr lang="ru-RU" b="1" dirty="0" err="1" smtClean="0">
                <a:solidFill>
                  <a:srgbClr val="FF0000"/>
                </a:solidFill>
              </a:rPr>
              <a:t>Квест</a:t>
            </a:r>
            <a:r>
              <a:rPr lang="ru-RU" b="1" dirty="0" smtClean="0">
                <a:solidFill>
                  <a:srgbClr val="FF0000"/>
                </a:solidFill>
              </a:rPr>
              <a:t> «Построй и покажи сказку»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Для детей раннего возраста (до 3-х лет) 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dirty="0">
                <a:solidFill>
                  <a:srgbClr val="C00000"/>
                </a:solidFill>
              </a:rPr>
              <a:t>Сказки в памперсах» (обыгрывание сказок, стихов, </a:t>
            </a:r>
            <a:r>
              <a:rPr lang="ru-RU" sz="2400" dirty="0" err="1">
                <a:solidFill>
                  <a:srgbClr val="C00000"/>
                </a:solidFill>
              </a:rPr>
              <a:t>потешек</a:t>
            </a:r>
            <a:r>
              <a:rPr lang="ru-RU" sz="2400" dirty="0">
                <a:solidFill>
                  <a:srgbClr val="C00000"/>
                </a:solidFill>
              </a:rPr>
              <a:t>, прибауток с помощью конструктора </a:t>
            </a:r>
            <a:r>
              <a:rPr lang="en-US" sz="2400" dirty="0">
                <a:solidFill>
                  <a:srgbClr val="C00000"/>
                </a:solidFill>
              </a:rPr>
              <a:t>LEGO</a:t>
            </a:r>
            <a:r>
              <a:rPr lang="ru-RU" sz="2400" dirty="0">
                <a:solidFill>
                  <a:srgbClr val="C00000"/>
                </a:solidFill>
              </a:rPr>
              <a:t> памперс).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4" name="Рисунок 3" descr="F:\работа 2018\РИП\фото рип\техно квест\фото\IMG_42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436536"/>
            <a:ext cx="3672408" cy="300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бота 2018\РИП\фото рип\техно квест\фото\IMG_42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2436536"/>
            <a:ext cx="3744416" cy="300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9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90010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Для </a:t>
            </a:r>
            <a:r>
              <a:rPr lang="ru-RU" sz="2800" b="1" dirty="0">
                <a:solidFill>
                  <a:srgbClr val="FF0000"/>
                </a:solidFill>
              </a:rPr>
              <a:t>детей дошкольного </a:t>
            </a:r>
            <a:r>
              <a:rPr lang="ru-RU" sz="2800" b="1" dirty="0" smtClean="0">
                <a:solidFill>
                  <a:srgbClr val="FF0000"/>
                </a:solidFill>
              </a:rPr>
              <a:t>возраста  (от 3 до 7 лет)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>
                <a:solidFill>
                  <a:srgbClr val="C00000"/>
                </a:solidFill>
              </a:rPr>
              <a:t>Бумажные сказки» (обыгрывание сказок с помощью </a:t>
            </a:r>
            <a:r>
              <a:rPr lang="ru-RU" sz="2800" dirty="0" err="1">
                <a:solidFill>
                  <a:srgbClr val="C00000"/>
                </a:solidFill>
              </a:rPr>
              <a:t>бумагопластики</a:t>
            </a:r>
            <a:r>
              <a:rPr lang="ru-RU" sz="2800" dirty="0" smtClean="0">
                <a:solidFill>
                  <a:srgbClr val="C00000"/>
                </a:solidFill>
              </a:rPr>
              <a:t>)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F:\работа 2018\РИП\фото рип\техно квест\фото\IMG_420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852936"/>
            <a:ext cx="38884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работа 2018\РИП\фото рип\техно квест\фото\IMG_42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844824"/>
            <a:ext cx="38884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1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«</a:t>
            </a:r>
            <a:r>
              <a:rPr lang="ru-RU" dirty="0">
                <a:solidFill>
                  <a:srgbClr val="FF0000"/>
                </a:solidFill>
              </a:rPr>
              <a:t>Сказки в коробках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обыгрывание </a:t>
            </a:r>
            <a:r>
              <a:rPr lang="ru-RU" dirty="0">
                <a:solidFill>
                  <a:srgbClr val="C00000"/>
                </a:solidFill>
              </a:rPr>
              <a:t>сказок с помощью бросового </a:t>
            </a:r>
            <a:r>
              <a:rPr lang="ru-RU" dirty="0" smtClean="0">
                <a:solidFill>
                  <a:srgbClr val="C00000"/>
                </a:solidFill>
              </a:rPr>
              <a:t>материала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F:\работа 2018\РИП\фото рип\техно квест\фото\IMG_421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988840"/>
            <a:ext cx="381642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бота 2018\РИП\фото рип\техно квест\фото\IMG_42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210004"/>
            <a:ext cx="4176464" cy="3278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5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0" y="0"/>
            <a:ext cx="8712968" cy="11967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Конкурс чтецов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«Капели звонкие стихов»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F:\работа 2018\ГМО\Конкурс чтецов\фото\фото 02.11\IMG_196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196752"/>
            <a:ext cx="331236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:\работа 2018\документы\дети\Федоров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3501008"/>
            <a:ext cx="20162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работа 2018\РИП\бондаренко конкурс чтецов\4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412776"/>
            <a:ext cx="2756664" cy="3229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F:\работа 2018\РИП\Бондаренко конк. чтецов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4085761"/>
            <a:ext cx="1944216" cy="2606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2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0508" y="48127"/>
            <a:ext cx="9492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Мастер –к </a:t>
            </a:r>
            <a:r>
              <a:rPr lang="ru-RU" sz="2000" b="1" dirty="0" err="1" smtClean="0">
                <a:solidFill>
                  <a:srgbClr val="FF0000"/>
                </a:solidFill>
              </a:rPr>
              <a:t>ласс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«Использование интерактивных  технологий – мини–робота «</a:t>
            </a:r>
            <a:r>
              <a:rPr lang="en-US" sz="2000" b="1" dirty="0" smtClean="0">
                <a:solidFill>
                  <a:srgbClr val="FF0000"/>
                </a:solidFill>
              </a:rPr>
              <a:t>Bee-Bot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в театральной деятельности дошкольников»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F:\работа 2018\РИП\фото рип\мастер- класс Bee - Bot\IMG_2316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5" y="1340768"/>
            <a:ext cx="2938549" cy="220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работа 2018\РИП\фото рип\мастер- класс Bee - Bot\IMG_23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99" y="1556165"/>
            <a:ext cx="2998470" cy="224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работа 2018\РИП\фото рип\мастер- класс Bee - Bot\IMG_23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4" y="3809941"/>
            <a:ext cx="2949575" cy="221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работа 2018\РИП\фото рип\мастер- класс Bee - Bot\IMG_23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99" y="4279078"/>
            <a:ext cx="2923540" cy="219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работа 2018\РИП\фото рип\мастер- класс Bee - Bot\IMG_23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68" y="1881761"/>
            <a:ext cx="3008630" cy="225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:\работа 2018\РИП\фото рип\мастер- класс Bee - Bot\IMG_23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68" y="4450948"/>
            <a:ext cx="3008630" cy="225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8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973" y="350617"/>
            <a:ext cx="8712968" cy="720080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196" y="764704"/>
            <a:ext cx="8482252" cy="1116629"/>
          </a:xfrm>
        </p:spPr>
        <p:txBody>
          <a:bodyPr>
            <a:noAutofit/>
          </a:bodyPr>
          <a:lstStyle/>
          <a:p>
            <a:pPr marL="3175" indent="4763" algn="ctr">
              <a:buNone/>
            </a:pPr>
            <a:endParaRPr lang="ru-RU" sz="2800" b="1" dirty="0" smtClean="0"/>
          </a:p>
          <a:p>
            <a:pPr marL="3175" indent="4763" algn="ctr">
              <a:buNone/>
            </a:pPr>
            <a:r>
              <a:rPr lang="ru-RU" sz="3200" b="1" dirty="0" smtClean="0"/>
              <a:t>    </a:t>
            </a:r>
            <a:endParaRPr lang="ru-RU" sz="2800" b="1" dirty="0"/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8785" y="3140968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FF0D16"/>
              </a:solidFill>
            </a:endParaRPr>
          </a:p>
          <a:p>
            <a:endParaRPr lang="ru-RU" sz="3200" dirty="0">
              <a:solidFill>
                <a:srgbClr val="FF0D16"/>
              </a:solidFill>
            </a:endParaRPr>
          </a:p>
          <a:p>
            <a:endParaRPr lang="ru-RU" sz="3200" dirty="0" smtClean="0">
              <a:solidFill>
                <a:srgbClr val="FF0D16"/>
              </a:solidFill>
            </a:endParaRPr>
          </a:p>
          <a:p>
            <a:endParaRPr lang="ru-RU" sz="3200" dirty="0">
              <a:solidFill>
                <a:srgbClr val="FF0D1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2920" y="116632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bg1"/>
                </a:solidFill>
              </a:rPr>
              <a:t>Реализационный этап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0832" y="97840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Тематический план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47010"/>
              </p:ext>
            </p:extLst>
          </p:nvPr>
        </p:nvGraphicFramePr>
        <p:xfrm>
          <a:off x="200472" y="1584641"/>
          <a:ext cx="9505056" cy="508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79"/>
                <a:gridCol w="1754780"/>
                <a:gridCol w="4606296"/>
                <a:gridCol w="2778401"/>
              </a:tblGrid>
              <a:tr h="474624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Месяц/тема/количество встреч в месяц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деятельности, 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репертуар</a:t>
                      </a:r>
                      <a:endParaRPr lang="ru-RU" sz="10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«История театра»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историей возникновения театра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 античности до современности), разными видами театра, театрами разных стран, их характерными особенностями; с жизнью и профессиональными достижениями выдающихся режиссеров современности.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 исследовательские, творческие проекты (составление и реализация плана действий, оформление результатов: сочинение, доклад, газета, альбом с  рисунками, фотографиями и пр.) и их презентация в театральной гостиной.</a:t>
                      </a:r>
                      <a:endParaRPr lang="ru-RU" sz="900" dirty="0"/>
                    </a:p>
                  </a:txBody>
                  <a:tcPr/>
                </a:tc>
              </a:tr>
              <a:tr h="8331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«Театр и куклы»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историей возникновения театра кукол разного вида (марионеток, кукол теневого, пальчикового театра т. д.)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инсценирование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песен, небольших сценок, сказок с помощью кукол различных систем;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декораций к театральным постановкам;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-участие в городском конкурсе чтецов «Капели звонкие стихов».</a:t>
                      </a:r>
                      <a:endParaRPr lang="ru-RU" sz="900" dirty="0"/>
                    </a:p>
                  </a:txBody>
                  <a:tcPr/>
                </a:tc>
              </a:tr>
              <a:tr h="8331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театр»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привлекательной игровой ситуации, способствующей возникновению у детей собственных конструкторских замыслов.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(дети с помощью конструктора создают героев, декорации, разыгрывают диалоги, поют финальную песню).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Фестиваль «Игровое кино»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Мультфильмы: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-«Как Львенок и Черепаха пели песню»;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-«Кот Леопольд»;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-«Крокодил Гена и Чебурашка»</a:t>
                      </a:r>
                      <a:endParaRPr lang="ru-RU" sz="900" dirty="0"/>
                    </a:p>
                  </a:txBody>
                  <a:tcPr/>
                </a:tc>
              </a:tr>
              <a:tr h="6336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Декабрь, январь, февраль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«Семейные праздники»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-Организация театральных постановок с участием детей, родителей, педагогов.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-Знакомство детей и родителей с опытом, традициями, особенностями проведения праздников в других семьях.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Интерактивное музыкальное театрализованное представление «Новогоднее чудо»;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-«Рождественские колядки»;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-«Масленица».</a:t>
                      </a:r>
                      <a:endParaRPr lang="ru-RU" sz="900" dirty="0"/>
                    </a:p>
                  </a:txBody>
                  <a:tcPr/>
                </a:tc>
              </a:tr>
              <a:tr h="6203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Март, апрель, май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«Семейный театр»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-Постановка семейных  спектаклей;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-Посещение театров  г. Екатеринбург,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 Нижний Тагил.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-«День театра»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Фестиваль семейных театров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(«Волк и семеро козлят на новый лад», «Репка на новый лад» и др.),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-участие в городской игре-викторине «Музыкальная шкатулка».</a:t>
                      </a:r>
                      <a:endParaRPr lang="ru-RU" sz="900" dirty="0"/>
                    </a:p>
                  </a:txBody>
                  <a:tcPr/>
                </a:tc>
              </a:tr>
              <a:tr h="4516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Один раз в квартал – субботний абонемент «Здравствуй, театр!»  в Качканарской городской библиотеке им. Ф. Т. Селянина (встречи с искусством, ориентированные на разновозрастную семейную аудиторию).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488" y="1772816"/>
            <a:ext cx="9217024" cy="2081199"/>
          </a:xfrm>
        </p:spPr>
        <p:txBody>
          <a:bodyPr/>
          <a:lstStyle/>
          <a:p>
            <a:pPr marL="182563" indent="0" algn="l"/>
            <a:r>
              <a:rPr lang="ru-RU" sz="36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Тема проекта        «СЕМЕЙНЫЙ ТЕАТР»</a:t>
            </a:r>
            <a:endParaRPr lang="ru-RU" sz="3600" dirty="0">
              <a:solidFill>
                <a:srgbClr val="007EC9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285" y="3212974"/>
            <a:ext cx="8434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МДОУ «Центр развития ребенка – детский сад «Улыбка»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Свердловская область, Качканарский городской округ, 5А микрорайон, д.15   </a:t>
            </a:r>
          </a:p>
          <a:p>
            <a:endParaRPr lang="ru-RU" dirty="0" smtClean="0"/>
          </a:p>
          <a:p>
            <a:r>
              <a:rPr lang="en-US" dirty="0"/>
              <a:t>ulybka-kch.tvoysadik.ru</a:t>
            </a:r>
            <a:endParaRPr lang="ru-RU" dirty="0" smtClean="0"/>
          </a:p>
          <a:p>
            <a:r>
              <a:rPr lang="ru-RU" dirty="0" smtClean="0"/>
              <a:t>   </a:t>
            </a:r>
            <a:endParaRPr lang="en-US" dirty="0"/>
          </a:p>
          <a:p>
            <a:r>
              <a:rPr lang="ru-RU" dirty="0"/>
              <a:t> </a:t>
            </a:r>
            <a:r>
              <a:rPr lang="en-US" dirty="0" smtClean="0">
                <a:latin typeface="Franklin Gothic Book" pitchFamily="34" charset="0"/>
              </a:rPr>
              <a:t>dou.u@kgo66.ru</a:t>
            </a:r>
            <a:r>
              <a:rPr lang="ru-RU" dirty="0" smtClean="0">
                <a:latin typeface="Franklin Gothic Book" pitchFamily="34" charset="0"/>
              </a:rPr>
              <a:t> </a:t>
            </a:r>
            <a:endParaRPr lang="ru-RU" dirty="0">
              <a:latin typeface="Franklin Gothic Book" pitchFamily="34" charset="0"/>
            </a:endParaRP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  <a:r>
              <a:rPr lang="ru-RU" dirty="0"/>
              <a:t>8(34341) 6-12-65,      8(34341) </a:t>
            </a:r>
            <a:r>
              <a:rPr lang="ru-RU" dirty="0" smtClean="0"/>
              <a:t>6-09-99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42" y="3821282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42" y="4977863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92" y="5445223"/>
            <a:ext cx="278685" cy="27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3212976"/>
            <a:ext cx="278685" cy="278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42" y="4367136"/>
            <a:ext cx="278685" cy="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СЕНТЯБРЬ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«История театра»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F:\работа 2018\РИП\фото рип\семейный театр Сентябрь\IMG_140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908720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работа 2018\РИП\фото рип\семейный театр Сентябрь\IMG_14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1531678"/>
            <a:ext cx="331236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работа 2018\РИП\фото рип\семейный театр Сентябрь\IMG_14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632820"/>
            <a:ext cx="3240360" cy="238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работа 2018\РИП\фото рип\семейный театр Сентябрь\IMG_14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4365104"/>
            <a:ext cx="3024336" cy="229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работа 2018\РИП\фото рип\семейный театр Сентябрь\IMG_14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3583122"/>
            <a:ext cx="3324225" cy="249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8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ОКТЯБРЬ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«Театр и куклы»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:\работа 2018\РИП\фото рип\куклы октябрь\IMG_15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692696"/>
            <a:ext cx="3471936" cy="236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 descr="F:\работа 2018\РИП\фото рип\куклы октябрь\IMG_1509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789040"/>
            <a:ext cx="341261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:\работа 2018\РИП\фото рип\куклы октябрь\IMG_15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4365104"/>
            <a:ext cx="3050282" cy="2360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работа 2018\РИП\фото рип\куклы октябрь\IMG_15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1700416"/>
            <a:ext cx="3209925" cy="240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:\работа 2018\РИП\фото рип\куклы октябрь\IMG_15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1166814"/>
            <a:ext cx="3078857" cy="226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:\работа 2018\РИП\фото рип\куклы октябрь\IMG_16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3" y="3861048"/>
            <a:ext cx="279082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7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НОЯБРЬ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LEGO </a:t>
            </a:r>
            <a:r>
              <a:rPr lang="ru-RU" dirty="0" smtClean="0">
                <a:solidFill>
                  <a:srgbClr val="FF0000"/>
                </a:solidFill>
              </a:rPr>
              <a:t>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Ольга\AppData\Local\Microsoft\Windows\Temporary Internet Files\Content.Word\IMG_2217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340769"/>
            <a:ext cx="3168352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4488" y="3717032"/>
            <a:ext cx="315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«Крокодил Гена и Чебурашка»</a:t>
            </a:r>
            <a:endParaRPr lang="ru-RU" dirty="0"/>
          </a:p>
        </p:txBody>
      </p:sp>
      <p:pic>
        <p:nvPicPr>
          <p:cNvPr id="7" name="Рисунок 6" descr="F:\работа 2018\РИП\лего театр\IMG_22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403235"/>
            <a:ext cx="2452142" cy="290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09184" y="364502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«Львенок и черепаха»</a:t>
            </a:r>
            <a:endParaRPr lang="ru-RU" dirty="0"/>
          </a:p>
        </p:txBody>
      </p:sp>
      <p:pic>
        <p:nvPicPr>
          <p:cNvPr id="9" name="Рисунок 8" descr="F:\работа 2018\РИП\лего театр\IMG_22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54" y="3829690"/>
            <a:ext cx="3057525" cy="229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656856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«Кот Леопольд»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973" y="350617"/>
            <a:ext cx="8712968" cy="720080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196" y="764704"/>
            <a:ext cx="8482252" cy="1116629"/>
          </a:xfrm>
        </p:spPr>
        <p:txBody>
          <a:bodyPr>
            <a:noAutofit/>
          </a:bodyPr>
          <a:lstStyle/>
          <a:p>
            <a:pPr marL="3175" indent="4763" algn="ctr">
              <a:buNone/>
            </a:pPr>
            <a:endParaRPr lang="ru-RU" sz="2800" b="1" dirty="0" smtClean="0"/>
          </a:p>
          <a:p>
            <a:pPr marL="3175" indent="4763" algn="ctr">
              <a:buNone/>
            </a:pPr>
            <a:r>
              <a:rPr lang="ru-RU" sz="3200" b="1" dirty="0" smtClean="0"/>
              <a:t>    </a:t>
            </a:r>
            <a:endParaRPr lang="ru-RU" sz="2800" b="1" dirty="0"/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8785" y="3140968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FF0D16"/>
              </a:solidFill>
            </a:endParaRPr>
          </a:p>
          <a:p>
            <a:endParaRPr lang="ru-RU" sz="3200" dirty="0">
              <a:solidFill>
                <a:srgbClr val="FF0D16"/>
              </a:solidFill>
            </a:endParaRPr>
          </a:p>
          <a:p>
            <a:endParaRPr lang="ru-RU" sz="3200" dirty="0" smtClean="0">
              <a:solidFill>
                <a:srgbClr val="FF0D16"/>
              </a:solidFill>
            </a:endParaRPr>
          </a:p>
          <a:p>
            <a:endParaRPr lang="ru-RU" sz="3200" dirty="0">
              <a:solidFill>
                <a:srgbClr val="FF0D1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2920" y="116632"/>
            <a:ext cx="417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bg1"/>
                </a:solidFill>
              </a:rPr>
              <a:t>Реализационный этап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0832" y="97840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Тематический план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92742"/>
              </p:ext>
            </p:extLst>
          </p:nvPr>
        </p:nvGraphicFramePr>
        <p:xfrm>
          <a:off x="200472" y="1584641"/>
          <a:ext cx="9505056" cy="508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79"/>
                <a:gridCol w="1754780"/>
                <a:gridCol w="4606296"/>
                <a:gridCol w="2778401"/>
              </a:tblGrid>
              <a:tr h="474624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Месяц/тема/количество встреч в месяц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деятельности, </a:t>
                      </a: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репертуар</a:t>
                      </a:r>
                      <a:endParaRPr lang="ru-RU" sz="10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«История театра»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историей возникновения театра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 античности до современности), разными видами театра, театрами разных стран, их характерными особенностями; с жизнью и профессиональными достижениями выдающихся режиссеров современности.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 исследовательские, творческие проекты (составление и реализация плана действий, оформление результатов: сочинение, доклад, газета, альбом с  рисунками, фотографиями и пр.) и их презентация в театральной гостиной.</a:t>
                      </a:r>
                      <a:endParaRPr lang="ru-RU" sz="900" dirty="0"/>
                    </a:p>
                  </a:txBody>
                  <a:tcPr/>
                </a:tc>
              </a:tr>
              <a:tr h="8331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«Театр и куклы»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историей возникновения театра кукол разного вида (марионеток, кукол теневого, пальчикового театра т. д.)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инсценирование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песен, небольших сценок, сказок с помощью кукол различных систем;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создание декораций к театральным постановкам;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-участие в городском конкурсе чтецов «Капели звонкие стихов».</a:t>
                      </a:r>
                      <a:endParaRPr lang="ru-RU" sz="900" dirty="0"/>
                    </a:p>
                  </a:txBody>
                  <a:tcPr/>
                </a:tc>
              </a:tr>
              <a:tr h="8331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театр»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привлекательной игровой ситуации, способствующей возникновению у детей собственных конструкторских замыслов.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(дети с помощью конструктора создают героев, декорации, разыгрывают диалоги, поют финальную песню).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Фестиваль «Игровое кино»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Мультфильмы: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-«Как Львенок и Черепаха пели песню»;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-«Кот Леопольд»;</a:t>
                      </a:r>
                    </a:p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-«Крокодил Гена и Чебурашка»</a:t>
                      </a:r>
                      <a:endParaRPr lang="ru-RU" sz="900" dirty="0"/>
                    </a:p>
                  </a:txBody>
                  <a:tcPr/>
                </a:tc>
              </a:tr>
              <a:tr h="6336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Декабрь, январь, февраль</a:t>
                      </a:r>
                    </a:p>
                    <a:p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«Семейные праздники»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-Организация театральных постановок с участием детей, родителей, педагогов.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-Знакомство детей и родителей с опытом, традициями, особенностями проведения праздников в других семьях.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Интерактивное музыкальное театрализованное представление «Новогоднее чудо»;</a:t>
                      </a:r>
                    </a:p>
                    <a:p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-«Рождественские колядки»;</a:t>
                      </a:r>
                    </a:p>
                    <a:p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-«Масленица».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03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Март, апрель, май</a:t>
                      </a:r>
                    </a:p>
                    <a:p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«Семейный театр»</a:t>
                      </a:r>
                    </a:p>
                    <a:p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-Постановка семейных  спектаклей;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-Посещение театров  г. Екатеринбург,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 Нижний Тагил.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-«День театра»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Фестиваль семейных театров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(«Волк и семеро козлят на новый лад», «Репка на новый лад» и др.),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-участие в городской игре-викторине «Музыкальная шкатулка».</a:t>
                      </a:r>
                      <a:endParaRPr lang="ru-RU" sz="900" dirty="0"/>
                    </a:p>
                  </a:txBody>
                  <a:tcPr/>
                </a:tc>
              </a:tr>
              <a:tr h="4516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Один раз в квартал – субботний абонемент «Здравствуй, театр!»  в Качканарской городской библиотеке им. Ф. Т. Селянина (встречи с искусством, ориентированные на разновозрастную семейную аудиторию).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677" y="260648"/>
            <a:ext cx="8698272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178" y="4139008"/>
            <a:ext cx="2356893" cy="23863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9491" y="3284076"/>
            <a:ext cx="44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335846" y="1921334"/>
            <a:ext cx="1790043" cy="1808584"/>
            <a:chOff x="3224808" y="1910445"/>
            <a:chExt cx="1656184" cy="1808584"/>
          </a:xfrm>
        </p:grpSpPr>
        <p:sp>
          <p:nvSpPr>
            <p:cNvPr id="9" name="Овал 8"/>
            <p:cNvSpPr/>
            <p:nvPr/>
          </p:nvSpPr>
          <p:spPr>
            <a:xfrm>
              <a:off x="3224808" y="1910445"/>
              <a:ext cx="1656184" cy="1656184"/>
            </a:xfrm>
            <a:prstGeom prst="ellipse">
              <a:avLst/>
            </a:prstGeom>
            <a:solidFill>
              <a:srgbClr val="2C7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224808" y="3108725"/>
              <a:ext cx="610304" cy="610304"/>
              <a:chOff x="1102336" y="3108725"/>
              <a:chExt cx="610304" cy="610304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2709815" y="4554764"/>
            <a:ext cx="2191108" cy="182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76070" y="3773894"/>
            <a:ext cx="352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            Результат </a:t>
            </a:r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проекта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008404" y="4553964"/>
            <a:ext cx="2191108" cy="16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13240" y="4553964"/>
            <a:ext cx="2592287" cy="182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4763">
              <a:buNone/>
            </a:pPr>
            <a:endParaRPr lang="ru-RU" sz="1400" dirty="0"/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46" y="2163800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2290208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8017" y="4143226"/>
            <a:ext cx="302433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>
                <a:solidFill>
                  <a:srgbClr val="FF0000"/>
                </a:solidFill>
              </a:rPr>
              <a:t>этап </a:t>
            </a:r>
            <a:r>
              <a:rPr lang="en-US" b="1" dirty="0" smtClean="0"/>
              <a:t>–</a:t>
            </a:r>
            <a:r>
              <a:rPr lang="ru-RU" b="1" dirty="0" smtClean="0"/>
              <a:t>Реализационный</a:t>
            </a:r>
          </a:p>
          <a:p>
            <a:r>
              <a:rPr lang="ru-RU" b="1" dirty="0" smtClean="0"/>
              <a:t>(август 2017 г- май 2018 г)</a:t>
            </a:r>
          </a:p>
          <a:p>
            <a:r>
              <a:rPr lang="ru-RU" dirty="0" smtClean="0"/>
              <a:t>Укрепление</a:t>
            </a:r>
            <a:r>
              <a:rPr lang="ru-RU" dirty="0"/>
              <a:t>, развитие и гармонизация семейных отношений в процессе творческого созидания и общения.</a:t>
            </a:r>
            <a:br>
              <a:rPr lang="ru-RU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05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СУТЬ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8513315"/>
              </p:ext>
            </p:extLst>
          </p:nvPr>
        </p:nvGraphicFramePr>
        <p:xfrm>
          <a:off x="200472" y="1124744"/>
          <a:ext cx="9505056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933"/>
                <a:gridCol w="1789475"/>
                <a:gridCol w="2638012"/>
                <a:gridCol w="1309042"/>
                <a:gridCol w="2553594"/>
              </a:tblGrid>
              <a:tr h="100898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Этап, сроки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этапов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или период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(мес.)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Ожидаемые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результаты</a:t>
                      </a:r>
                      <a:endParaRPr lang="ru-RU" dirty="0"/>
                    </a:p>
                  </a:txBody>
                  <a:tcPr/>
                </a:tc>
              </a:tr>
              <a:tr h="439161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Итогово-аналитичес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кий (июнь-август 2018 г)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Внесение корректив в целях дальнейшей   поддержки семьи в условиях ДОО.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Диссеминация опыта работы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сотрудничеству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с семьей.</a:t>
                      </a:r>
                    </a:p>
                    <a:p>
                      <a:pPr lvl="0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Мониторинг удовлетворенности родителей деятельностью ДОО в рамках инновационного проекта.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Аналитический отчет по реализации инновационного проекта.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Июнь 2018 г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Июль 2018 г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Август 2018 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-Повышение  профессиональной компетентности педагогов по вопросам по сотрудничества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с семьей</a:t>
                      </a:r>
                    </a:p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-Создание модели социального партнерства.</a:t>
                      </a:r>
                    </a:p>
                    <a:p>
                      <a:pPr lvl="0"/>
                      <a:r>
                        <a:rPr lang="ru-RU" sz="1200" dirty="0" smtClean="0"/>
                        <a:t>-Мониторинг результативности инновационного проекта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677" y="260648"/>
            <a:ext cx="8698272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ТЕКУЩИЕ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178" y="4139008"/>
            <a:ext cx="2356893" cy="23863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152802" y="1965310"/>
            <a:ext cx="1855602" cy="1808584"/>
            <a:chOff x="949936" y="1910445"/>
            <a:chExt cx="1656184" cy="1808584"/>
          </a:xfrm>
        </p:grpSpPr>
        <p:sp>
          <p:nvSpPr>
            <p:cNvPr id="19" name="Овал 18"/>
            <p:cNvSpPr/>
            <p:nvPr/>
          </p:nvSpPr>
          <p:spPr>
            <a:xfrm>
              <a:off x="949936" y="1910445"/>
              <a:ext cx="1656184" cy="16561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102336" y="3108725"/>
              <a:ext cx="610304" cy="610304"/>
              <a:chOff x="1102336" y="3108725"/>
              <a:chExt cx="610304" cy="610304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102336" y="3108725"/>
                <a:ext cx="610304" cy="610304"/>
              </a:xfrm>
              <a:prstGeom prst="ellipse">
                <a:avLst/>
              </a:prstGeom>
              <a:solidFill>
                <a:srgbClr val="2C7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5352" y="3229211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</p:grpSp>
      <p:sp>
        <p:nvSpPr>
          <p:cNvPr id="28" name="Объект 2"/>
          <p:cNvSpPr txBox="1">
            <a:spLocks/>
          </p:cNvSpPr>
          <p:nvPr/>
        </p:nvSpPr>
        <p:spPr>
          <a:xfrm>
            <a:off x="2709815" y="4554764"/>
            <a:ext cx="2191108" cy="1826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008404" y="4553964"/>
            <a:ext cx="2191108" cy="16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80792" y="377389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13240" y="4553964"/>
            <a:ext cx="2592287" cy="182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4763">
              <a:buNone/>
            </a:pPr>
            <a:endParaRPr lang="ru-RU" sz="1400" dirty="0"/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2360712" y="2749252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695171" y="2729880"/>
            <a:ext cx="430718" cy="0"/>
          </a:xfrm>
          <a:prstGeom prst="line">
            <a:avLst/>
          </a:prstGeom>
          <a:ln w="25400">
            <a:solidFill>
              <a:srgbClr val="9494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D:\Work\Prodject\Презентация Ирина Брацун\01\Иконки\05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95" y="2196957"/>
            <a:ext cx="954312" cy="11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Prodject\Презентация Ирина Брацун\01\Иконки\04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46" y="2163800"/>
            <a:ext cx="885552" cy="11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Prodject\Презентация Ирина Брацун\01\Иконки\06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2290208"/>
            <a:ext cx="703027" cy="7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76072" y="4143226"/>
            <a:ext cx="36730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III</a:t>
            </a:r>
            <a:r>
              <a:rPr lang="ru-RU" sz="1600" b="1" dirty="0" smtClean="0">
                <a:solidFill>
                  <a:srgbClr val="FF0000"/>
                </a:solidFill>
              </a:rPr>
              <a:t> этап</a:t>
            </a: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600" b="1" dirty="0" err="1" smtClean="0"/>
              <a:t>Итогово</a:t>
            </a:r>
            <a:r>
              <a:rPr lang="ru-RU" sz="1600" b="1" dirty="0" smtClean="0"/>
              <a:t>-аналитический </a:t>
            </a:r>
          </a:p>
          <a:p>
            <a:r>
              <a:rPr lang="ru-RU" sz="1600" b="1" dirty="0" smtClean="0"/>
              <a:t>(июнь-август 2018 г)</a:t>
            </a:r>
          </a:p>
          <a:p>
            <a:pPr lvl="0"/>
            <a:r>
              <a:rPr lang="ru-RU" sz="1600" dirty="0">
                <a:solidFill>
                  <a:schemeClr val="dk1"/>
                </a:solidFill>
              </a:rPr>
              <a:t>-Повышение  профессиональной компетентности педагогов по вопросам </a:t>
            </a:r>
            <a:r>
              <a:rPr lang="ru-RU" sz="1600" dirty="0" smtClean="0">
                <a:solidFill>
                  <a:schemeClr val="dk1"/>
                </a:solidFill>
              </a:rPr>
              <a:t> </a:t>
            </a:r>
            <a:r>
              <a:rPr lang="ru-RU" sz="1600" dirty="0">
                <a:solidFill>
                  <a:schemeClr val="dk1"/>
                </a:solidFill>
              </a:rPr>
              <a:t>сотрудничества</a:t>
            </a:r>
          </a:p>
          <a:p>
            <a:r>
              <a:rPr lang="ru-RU" sz="1600" dirty="0">
                <a:solidFill>
                  <a:schemeClr val="dk1"/>
                </a:solidFill>
              </a:rPr>
              <a:t>Организации с семьей</a:t>
            </a:r>
          </a:p>
          <a:p>
            <a:pPr lvl="0"/>
            <a:r>
              <a:rPr lang="ru-RU" sz="1600" dirty="0" smtClean="0">
                <a:solidFill>
                  <a:schemeClr val="dk1"/>
                </a:solidFill>
              </a:rPr>
              <a:t>--</a:t>
            </a:r>
            <a:r>
              <a:rPr lang="ru-RU" sz="1600" dirty="0">
                <a:solidFill>
                  <a:schemeClr val="dk1"/>
                </a:solidFill>
              </a:rPr>
              <a:t>Создание модели социального партнерства.</a:t>
            </a:r>
          </a:p>
          <a:p>
            <a:pPr lvl="0"/>
            <a:r>
              <a:rPr lang="ru-RU" sz="1600" dirty="0" smtClean="0"/>
              <a:t>-Мониторинг результативности инновационного проекта</a:t>
            </a:r>
            <a:endParaRPr lang="ru-RU" sz="1600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782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973" y="350617"/>
            <a:ext cx="8712968" cy="720080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2672" y="476672"/>
            <a:ext cx="8482252" cy="1116629"/>
          </a:xfrm>
        </p:spPr>
        <p:txBody>
          <a:bodyPr>
            <a:noAutofit/>
          </a:bodyPr>
          <a:lstStyle/>
          <a:p>
            <a:pPr marL="3175" indent="4763" algn="ctr">
              <a:buNone/>
            </a:pPr>
            <a:endParaRPr lang="ru-RU" sz="2800" b="1" dirty="0" smtClean="0"/>
          </a:p>
          <a:p>
            <a:pPr marL="3175" indent="4763" algn="ctr">
              <a:buNone/>
            </a:pPr>
            <a:r>
              <a:rPr lang="ru-RU" sz="3200" b="1" dirty="0" smtClean="0"/>
              <a:t>    </a:t>
            </a:r>
            <a:endParaRPr lang="ru-RU" sz="2800" b="1" dirty="0"/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5567" y="2876351"/>
            <a:ext cx="32595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FF0D16"/>
              </a:solidFill>
            </a:endParaRPr>
          </a:p>
          <a:p>
            <a:endParaRPr lang="ru-RU" sz="3200" dirty="0">
              <a:solidFill>
                <a:srgbClr val="FF0D16"/>
              </a:solidFill>
            </a:endParaRPr>
          </a:p>
          <a:p>
            <a:endParaRPr lang="ru-RU" sz="3200" dirty="0" smtClean="0">
              <a:solidFill>
                <a:srgbClr val="FF0D16"/>
              </a:solidFill>
            </a:endParaRPr>
          </a:p>
          <a:p>
            <a:endParaRPr lang="ru-RU" sz="3200" dirty="0">
              <a:solidFill>
                <a:srgbClr val="FF0D1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567" y="2161263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822" y="2970529"/>
            <a:ext cx="433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FF0D16"/>
                </a:solidFill>
              </a:rPr>
              <a:t>Возможности театра</a:t>
            </a:r>
            <a:endParaRPr lang="ru-RU" sz="2800" b="1" dirty="0">
              <a:solidFill>
                <a:srgbClr val="FF0D1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5894" y="1412776"/>
            <a:ext cx="369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гармонизация детско-взрослых отношений на всех возрастных </a:t>
            </a:r>
            <a:r>
              <a:rPr lang="ru-RU" sz="1600" b="1" dirty="0" smtClean="0"/>
              <a:t>этапах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3592" y="26829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65168" y="2530595"/>
            <a:ext cx="34858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перевод родителей и ребенка</a:t>
            </a:r>
          </a:p>
          <a:p>
            <a:r>
              <a:rPr lang="ru-RU" sz="1600" b="1" dirty="0" smtClean="0"/>
              <a:t>от наблюдений за игровыми</a:t>
            </a:r>
          </a:p>
          <a:p>
            <a:r>
              <a:rPr lang="ru-RU" sz="1600" b="1" dirty="0" smtClean="0"/>
              <a:t>действиями педагога к прямому</a:t>
            </a:r>
          </a:p>
          <a:p>
            <a:r>
              <a:rPr lang="ru-RU" sz="1600" b="1" dirty="0" smtClean="0"/>
              <a:t>включению их в процесс</a:t>
            </a:r>
          </a:p>
          <a:p>
            <a:r>
              <a:rPr lang="ru-RU" sz="1600" b="1" dirty="0" smtClean="0"/>
              <a:t>театральной деятельности в д/с,</a:t>
            </a:r>
          </a:p>
          <a:p>
            <a:r>
              <a:rPr lang="ru-RU" sz="1600" b="1" dirty="0" smtClean="0"/>
              <a:t>а затем в самостоятельную</a:t>
            </a:r>
          </a:p>
          <a:p>
            <a:r>
              <a:rPr lang="ru-RU" sz="1600" b="1" dirty="0" smtClean="0"/>
              <a:t>организацию домашних театральных</a:t>
            </a:r>
          </a:p>
          <a:p>
            <a:r>
              <a:rPr lang="ru-RU" sz="1600" b="1" dirty="0" smtClean="0"/>
              <a:t>постановок 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65168" y="5085184"/>
            <a:ext cx="2833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сближение членов семей</a:t>
            </a:r>
          </a:p>
          <a:p>
            <a:r>
              <a:rPr lang="ru-RU" sz="1600" b="1" dirty="0" smtClean="0"/>
              <a:t>и развитие доверительного</a:t>
            </a:r>
          </a:p>
          <a:p>
            <a:r>
              <a:rPr lang="ru-RU" sz="1600" b="1" dirty="0" smtClean="0"/>
              <a:t>отношения с педагогами ДОО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56656" y="5203071"/>
            <a:ext cx="2822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переход от ситуативного</a:t>
            </a:r>
          </a:p>
          <a:p>
            <a:r>
              <a:rPr lang="ru-RU" sz="1600" b="1" dirty="0" smtClean="0"/>
              <a:t>воздействия на ребенка к </a:t>
            </a:r>
          </a:p>
          <a:p>
            <a:r>
              <a:rPr lang="ru-RU" sz="1600" b="1" dirty="0" smtClean="0"/>
              <a:t>систематическому, </a:t>
            </a:r>
          </a:p>
          <a:p>
            <a:r>
              <a:rPr lang="ru-RU" sz="1600" b="1" dirty="0" smtClean="0"/>
              <a:t>содержательному,</a:t>
            </a:r>
          </a:p>
          <a:p>
            <a:r>
              <a:rPr lang="ru-RU" sz="1600" b="1" dirty="0" smtClean="0"/>
              <a:t>эмоционально наполненному</a:t>
            </a:r>
          </a:p>
          <a:p>
            <a:r>
              <a:rPr lang="ru-RU" sz="1600" b="1" dirty="0" smtClean="0"/>
              <a:t>досугу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7703" y="2682995"/>
            <a:ext cx="2498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перевод родителей</a:t>
            </a:r>
          </a:p>
          <a:p>
            <a:r>
              <a:rPr lang="ru-RU" sz="1600" b="1" dirty="0" smtClean="0"/>
              <a:t>от «проживания</a:t>
            </a:r>
          </a:p>
          <a:p>
            <a:r>
              <a:rPr lang="ru-RU" sz="1600" b="1" dirty="0" smtClean="0"/>
              <a:t>рядом» с детьми</a:t>
            </a:r>
          </a:p>
          <a:p>
            <a:r>
              <a:rPr lang="ru-RU" sz="1600" b="1" dirty="0" smtClean="0"/>
              <a:t> – к построению </a:t>
            </a:r>
          </a:p>
          <a:p>
            <a:r>
              <a:rPr lang="ru-RU" sz="1600" b="1" dirty="0" smtClean="0"/>
              <a:t>взаимоотношений, </a:t>
            </a:r>
          </a:p>
          <a:p>
            <a:r>
              <a:rPr lang="ru-RU" sz="1600" b="1" dirty="0" smtClean="0"/>
              <a:t>основанных</a:t>
            </a:r>
          </a:p>
          <a:p>
            <a:r>
              <a:rPr lang="ru-RU" sz="1600" b="1" dirty="0" smtClean="0"/>
              <a:t>на принципах уважения,</a:t>
            </a:r>
          </a:p>
          <a:p>
            <a:r>
              <a:rPr lang="ru-RU" sz="1600" b="1" dirty="0" smtClean="0"/>
              <a:t>доверия, открытости 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95988" y="319181"/>
            <a:ext cx="578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Возможности семейного театра в ДОО как средства развития воспитательного потенциала семьи  </a:t>
            </a:r>
            <a:endParaRPr lang="ru-RU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07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ОЖИДАЕМЫЕ РЕЗУЛЬТАТЫ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12840" y="2132856"/>
            <a:ext cx="6264696" cy="3384376"/>
          </a:xfrm>
        </p:spPr>
        <p:txBody>
          <a:bodyPr>
            <a:noAutofit/>
          </a:bodyPr>
          <a:lstStyle/>
          <a:p>
            <a:r>
              <a:rPr lang="ru-RU" sz="2800" b="1" dirty="0"/>
              <a:t>Семейный театр </a:t>
            </a:r>
            <a:r>
              <a:rPr lang="ru-RU" sz="2800" b="1" dirty="0" smtClean="0"/>
              <a:t>может стать средством </a:t>
            </a:r>
            <a:r>
              <a:rPr lang="ru-RU" sz="2800" b="1" dirty="0"/>
              <a:t>воспитания детей и взрослых, гармонизации детско-взрослых отношений, а театральное искусство – ступенью к познанию мировой        художественной культуры.</a:t>
            </a:r>
          </a:p>
          <a:p>
            <a:pPr lvl="0"/>
            <a:endParaRPr lang="ru-RU" sz="2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28864" y="1517786"/>
            <a:ext cx="378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yriad Pro" panose="020B0503030403020204" pitchFamily="34" charset="0"/>
              </a:rPr>
              <a:t>Ожидаемые результаты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512840" y="1340768"/>
            <a:ext cx="829423" cy="936104"/>
            <a:chOff x="4808984" y="1988840"/>
            <a:chExt cx="829423" cy="936104"/>
          </a:xfrm>
          <a:solidFill>
            <a:srgbClr val="C00000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808984" y="1988840"/>
              <a:ext cx="45719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54703" y="1988840"/>
              <a:ext cx="78370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71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808" y="215786"/>
            <a:ext cx="8453794" cy="69293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ВНЕДРЕНИЕ РЕЗУЛЬТАТОВ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76736" y="2358564"/>
            <a:ext cx="6696744" cy="2025909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СОЗДАНИЕ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МОДЕЛИ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СОЦИАЛЬНОГО ПАРТНЕРСТВА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72680" y="2358564"/>
            <a:ext cx="72008" cy="22322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564904"/>
            <a:ext cx="1566851" cy="1819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0912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216" y="42210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       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480" y="1556792"/>
            <a:ext cx="982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D16"/>
                </a:solidFill>
              </a:rPr>
              <a:t>    Практическая </a:t>
            </a:r>
            <a:r>
              <a:rPr lang="ru-RU" b="1" dirty="0">
                <a:solidFill>
                  <a:srgbClr val="FF0D16"/>
                </a:solidFill>
              </a:rPr>
              <a:t>значимость  инновационного проекта  для развития системы образования </a:t>
            </a:r>
          </a:p>
          <a:p>
            <a:r>
              <a:rPr lang="ru-RU" b="1" dirty="0">
                <a:solidFill>
                  <a:srgbClr val="FF0D16"/>
                </a:solidFill>
              </a:rPr>
              <a:t>                                                  </a:t>
            </a:r>
            <a:r>
              <a:rPr lang="ru-RU" b="1" dirty="0" smtClean="0">
                <a:solidFill>
                  <a:srgbClr val="FF0D16"/>
                </a:solidFill>
              </a:rPr>
              <a:t>       в </a:t>
            </a:r>
            <a:r>
              <a:rPr lang="ru-RU" b="1" dirty="0">
                <a:solidFill>
                  <a:srgbClr val="FF0D16"/>
                </a:solidFill>
              </a:rPr>
              <a:t>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4296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96" y="260648"/>
            <a:ext cx="9096404" cy="720080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СУТЬ </a:t>
            </a:r>
            <a:r>
              <a:rPr lang="ru-RU" b="0" dirty="0" smtClean="0">
                <a:solidFill>
                  <a:schemeClr val="bg1"/>
                </a:solidFill>
              </a:rPr>
              <a:t>ПРОЕКТА </a:t>
            </a:r>
            <a:r>
              <a:rPr lang="ru-RU" b="0" dirty="0" smtClean="0">
                <a:solidFill>
                  <a:srgbClr val="FFC000"/>
                </a:solidFill>
              </a:rPr>
              <a:t>Педагогические и  культурно-исторические предпосылки создания </a:t>
            </a:r>
            <a:r>
              <a:rPr lang="ru-RU" dirty="0" smtClean="0">
                <a:solidFill>
                  <a:srgbClr val="FFC000"/>
                </a:solidFill>
              </a:rPr>
              <a:t>театра в детском саду</a:t>
            </a:r>
            <a:endParaRPr lang="ru-RU" b="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12840" y="2852936"/>
            <a:ext cx="5472608" cy="1368152"/>
          </a:xfrm>
        </p:spPr>
        <p:txBody>
          <a:bodyPr>
            <a:normAutofit/>
          </a:bodyPr>
          <a:lstStyle/>
          <a:p>
            <a:pPr marL="3175" indent="4763">
              <a:buNone/>
            </a:pPr>
            <a:endParaRPr lang="ru-RU" sz="2000" dirty="0"/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4" y="329814"/>
            <a:ext cx="688996" cy="529997"/>
          </a:xfrm>
          <a:prstGeom prst="rect">
            <a:avLst/>
          </a:prstGeom>
        </p:spPr>
      </p:pic>
      <p:pic>
        <p:nvPicPr>
          <p:cNvPr id="1028" name="Picture 4" descr="Картинки по запросу картинки семь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4" y="1857364"/>
            <a:ext cx="4777931" cy="23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картинки детский сад зда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картинки детский сад зда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3520400"/>
            <a:ext cx="4983038" cy="30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АУ «Дворец культуры»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«Мышонок </a:t>
            </a:r>
            <a:r>
              <a:rPr lang="ru-RU" dirty="0" err="1" smtClean="0">
                <a:solidFill>
                  <a:srgbClr val="FF0000"/>
                </a:solidFill>
              </a:rPr>
              <a:t>Криспи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F:\работа 2018\РИП\фото рип\мышонок криспи\IMG_1101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320713"/>
            <a:ext cx="3600400" cy="27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работа 2018\РИП\фото рип\мышонок криспи\IMG_11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428725"/>
            <a:ext cx="352839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:\работа 2018\РИП\фото рип\мышонок криспи\IMG_11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4187085"/>
            <a:ext cx="3533775" cy="265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59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АУ «Дворец культуры»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Интерактивная сказка «Три поросенка»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F:\работа 2018\РИП\фото рип\Интерактивная сказкаТри поросенка\IMG_13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" y="1282094"/>
            <a:ext cx="3024336" cy="239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F:\работа 2018\РИП\фото рип\Интерактивная сказкаТри поросенка\IMG_1365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2132856"/>
            <a:ext cx="295232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работа 2018\РИП\фото рип\Интерактивная сказкаТри поросенка\IMG_13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1484784"/>
            <a:ext cx="309634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работа 2018\РИП\фото рип\Интерактивная сказкаТри поросенка\IMG_13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29183"/>
            <a:ext cx="3240359" cy="254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работа 2018\РИП\фото рип\Интерактивная сказкаТри поросенка\IMG_139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4234107"/>
            <a:ext cx="3475438" cy="2375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8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456" y="70674"/>
            <a:ext cx="4752528" cy="40784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2960" y="2086898"/>
            <a:ext cx="5313040" cy="47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488" y="1772816"/>
            <a:ext cx="9217024" cy="2081199"/>
          </a:xfrm>
        </p:spPr>
        <p:txBody>
          <a:bodyPr/>
          <a:lstStyle/>
          <a:p>
            <a:pPr marL="182563" indent="0" algn="l"/>
            <a:r>
              <a:rPr lang="ru-RU" sz="3600" dirty="0" smtClean="0">
                <a:solidFill>
                  <a:srgbClr val="007EC9"/>
                </a:solidFill>
                <a:latin typeface="Myriad Pro" panose="020B0503030403020204" pitchFamily="34" charset="0"/>
              </a:rPr>
              <a:t>Тема проекта        «СЕМЕЙНЫЙ ТЕАТР»</a:t>
            </a:r>
            <a:endParaRPr lang="ru-RU" sz="3600" dirty="0">
              <a:solidFill>
                <a:srgbClr val="007EC9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285" y="3212974"/>
            <a:ext cx="8434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МДОУ «Центр развития ребенка – детский сад «Улыбка»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Свердловская область, Качканарский городской округ, 5А микрорайон, д.15   </a:t>
            </a:r>
          </a:p>
          <a:p>
            <a:endParaRPr lang="ru-RU" dirty="0" smtClean="0"/>
          </a:p>
          <a:p>
            <a:r>
              <a:rPr lang="en-US" dirty="0"/>
              <a:t>ulybka-kch.tvoysadik.ru</a:t>
            </a:r>
            <a:endParaRPr lang="ru-RU" dirty="0" smtClean="0"/>
          </a:p>
          <a:p>
            <a:r>
              <a:rPr lang="ru-RU" dirty="0" smtClean="0"/>
              <a:t>   </a:t>
            </a:r>
            <a:endParaRPr lang="en-US" dirty="0"/>
          </a:p>
          <a:p>
            <a:r>
              <a:rPr lang="ru-RU" dirty="0"/>
              <a:t> </a:t>
            </a:r>
            <a:r>
              <a:rPr lang="en-US" dirty="0" smtClean="0">
                <a:latin typeface="Franklin Gothic Book" pitchFamily="34" charset="0"/>
              </a:rPr>
              <a:t>dou.u@kgo66.ru</a:t>
            </a:r>
            <a:r>
              <a:rPr lang="ru-RU" dirty="0" smtClean="0">
                <a:latin typeface="Franklin Gothic Book" pitchFamily="34" charset="0"/>
              </a:rPr>
              <a:t> </a:t>
            </a:r>
            <a:endParaRPr lang="ru-RU" dirty="0">
              <a:latin typeface="Franklin Gothic Book" pitchFamily="34" charset="0"/>
            </a:endParaRP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  <a:r>
              <a:rPr lang="ru-RU" dirty="0"/>
              <a:t>8(34341) 6-12-65,      8(34341) </a:t>
            </a:r>
            <a:r>
              <a:rPr lang="ru-RU" dirty="0" smtClean="0"/>
              <a:t>6-09-99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42" y="3821282"/>
            <a:ext cx="278685" cy="278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42" y="4977863"/>
            <a:ext cx="278685" cy="2786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92" y="5445223"/>
            <a:ext cx="278685" cy="2786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3212976"/>
            <a:ext cx="278685" cy="278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42" y="4367136"/>
            <a:ext cx="278685" cy="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973" y="350617"/>
            <a:ext cx="8712968" cy="720080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4608" y="1196752"/>
            <a:ext cx="7560840" cy="936104"/>
          </a:xfrm>
        </p:spPr>
        <p:txBody>
          <a:bodyPr>
            <a:noAutofit/>
          </a:bodyPr>
          <a:lstStyle/>
          <a:p>
            <a:pPr marL="0" indent="4763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/>
              <a:t>                     </a:t>
            </a:r>
            <a:r>
              <a:rPr lang="ru-RU" sz="2800" b="1" dirty="0" smtClean="0">
                <a:solidFill>
                  <a:srgbClr val="2C72C7"/>
                </a:solidFill>
              </a:rPr>
              <a:t>театральная </a:t>
            </a:r>
          </a:p>
          <a:p>
            <a:pPr marL="0" indent="4763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2C72C7"/>
                </a:solidFill>
              </a:rPr>
              <a:t>                     деятельность в ДОО</a:t>
            </a:r>
          </a:p>
          <a:p>
            <a:pPr marL="0" indent="4763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2C72C7"/>
                </a:solidFill>
              </a:rPr>
              <a:t>                     2006-2017гг</a:t>
            </a:r>
            <a:endParaRPr lang="ru-RU" sz="2800" b="1" dirty="0">
              <a:solidFill>
                <a:srgbClr val="2C72C7"/>
              </a:solidFill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1026" name="Picture 2" descr="H:\Рабочий стол\ОЛЯ\Оля документы\Документы, грамоты\2010 - 2011 уч.г\Юнусова О.Е. сертифика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0" y="1116041"/>
            <a:ext cx="1646266" cy="23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Рабочий стол\ОЛЯ\Оля документы\Документы, грамоты\грамоты,сертификаты\Scanned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2039638"/>
            <a:ext cx="137136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та 2014 -2015 уч.г\Док - ты\документы\кристина конк чтецов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94" y="760661"/>
            <a:ext cx="1872208" cy="25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та 2014 -2015 уч.г\Док - ты\грамоты, дипломы Я\сертификат статья мнп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38" y="4012337"/>
            <a:ext cx="2446737" cy="177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Работа 2016 уч. г\документы\дети\конкурс чтецов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16632"/>
            <a:ext cx="1801158" cy="24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Работа 2017 уч. г\документы\дипломы дети\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38" y="3113054"/>
            <a:ext cx="1891207" cy="26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Ольга\Desktop\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" y="3621913"/>
            <a:ext cx="1804901" cy="25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Ольга\Desktop\eEUN-7-wwd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44" y="4808649"/>
            <a:ext cx="950325" cy="19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Ольга\Desktop\e0WffXf4RV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40" y="3332950"/>
            <a:ext cx="874344" cy="18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Ольга\Desktop\p17FhOL6GZc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80" y="2780928"/>
            <a:ext cx="1040563" cy="225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6896" y="4046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ОПЫТ РАБОТЫ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973" y="350617"/>
            <a:ext cx="8712968" cy="720080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4608" y="764704"/>
            <a:ext cx="7560840" cy="1116629"/>
          </a:xfrm>
        </p:spPr>
        <p:txBody>
          <a:bodyPr>
            <a:noAutofit/>
          </a:bodyPr>
          <a:lstStyle/>
          <a:p>
            <a:pPr marL="3175" indent="4763" algn="ctr">
              <a:buNone/>
            </a:pPr>
            <a:endParaRPr lang="ru-RU" sz="2800" b="1" dirty="0" smtClean="0"/>
          </a:p>
          <a:p>
            <a:pPr marL="3175" indent="4763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Исторические корни </a:t>
            </a:r>
          </a:p>
          <a:p>
            <a:pPr marL="3175" indent="4763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театральной деятельности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2564904"/>
            <a:ext cx="598566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3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973" y="350617"/>
            <a:ext cx="8712968" cy="720080"/>
          </a:xfrm>
        </p:spPr>
        <p:txBody>
          <a:bodyPr/>
          <a:lstStyle/>
          <a:p>
            <a:r>
              <a:rPr lang="ru-RU" b="0" dirty="0" smtClean="0">
                <a:solidFill>
                  <a:schemeClr val="bg1"/>
                </a:solidFill>
              </a:rPr>
              <a:t>СУТЬ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196" y="764704"/>
            <a:ext cx="8482252" cy="1116629"/>
          </a:xfrm>
        </p:spPr>
        <p:txBody>
          <a:bodyPr>
            <a:noAutofit/>
          </a:bodyPr>
          <a:lstStyle/>
          <a:p>
            <a:pPr marL="3175" indent="4763" algn="ctr">
              <a:buNone/>
            </a:pPr>
            <a:endParaRPr lang="ru-RU" sz="2800" b="1" dirty="0" smtClean="0"/>
          </a:p>
          <a:p>
            <a:pPr marL="3175" indent="4763" algn="ctr">
              <a:buNone/>
            </a:pPr>
            <a:r>
              <a:rPr lang="ru-RU" sz="3200" b="1" dirty="0" smtClean="0"/>
              <a:t>    </a:t>
            </a:r>
            <a:r>
              <a:rPr lang="ru-RU" sz="3200" b="1" dirty="0" smtClean="0">
                <a:solidFill>
                  <a:srgbClr val="0E50A4"/>
                </a:solidFill>
              </a:rPr>
              <a:t>Семейный </a:t>
            </a:r>
            <a:r>
              <a:rPr lang="ru-RU" sz="3200" b="1" dirty="0">
                <a:solidFill>
                  <a:srgbClr val="0E50A4"/>
                </a:solidFill>
              </a:rPr>
              <a:t>театр как требование времени</a:t>
            </a:r>
          </a:p>
          <a:p>
            <a:pPr marL="3175" indent="4763" algn="ctr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8785" y="3140968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FF0D16"/>
              </a:solidFill>
            </a:endParaRPr>
          </a:p>
          <a:p>
            <a:endParaRPr lang="ru-RU" sz="3200" dirty="0">
              <a:solidFill>
                <a:srgbClr val="FF0D16"/>
              </a:solidFill>
            </a:endParaRPr>
          </a:p>
          <a:p>
            <a:endParaRPr lang="ru-RU" sz="3200" dirty="0" smtClean="0">
              <a:solidFill>
                <a:srgbClr val="FF0D16"/>
              </a:solidFill>
            </a:endParaRPr>
          </a:p>
          <a:p>
            <a:r>
              <a:rPr lang="ru-RU" sz="3200" dirty="0" smtClean="0">
                <a:solidFill>
                  <a:srgbClr val="FF0D16"/>
                </a:solidFill>
              </a:rPr>
              <a:t>Семейный театр</a:t>
            </a:r>
            <a:endParaRPr lang="ru-RU" sz="3200" dirty="0">
              <a:solidFill>
                <a:srgbClr val="FF0D1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567" y="2161263"/>
            <a:ext cx="4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Виртуальная жизнь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96" y="2746038"/>
            <a:ext cx="30243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Конфликт отцов и детей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9144" y="2636913"/>
            <a:ext cx="36568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Отчуждение родителей от детей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4355045" y="1112556"/>
            <a:ext cx="504057" cy="6940996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4310058" y="542926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5546" y="5929331"/>
            <a:ext cx="511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Укрепление и сплачивание семей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128464" y="2780928"/>
            <a:ext cx="9523448" cy="3096344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Развитие </a:t>
            </a:r>
            <a:r>
              <a:rPr lang="ru-RU" sz="3200" dirty="0"/>
              <a:t>воспитательного потенциала </a:t>
            </a:r>
            <a:r>
              <a:rPr lang="ru-RU" sz="3200" dirty="0" smtClean="0"/>
              <a:t>семьи средствами </a:t>
            </a:r>
            <a:r>
              <a:rPr lang="ru-RU" sz="3200" dirty="0"/>
              <a:t>театрального </a:t>
            </a:r>
            <a:r>
              <a:rPr lang="ru-RU" sz="3200" dirty="0" smtClean="0"/>
              <a:t>искусства. 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6656" y="1844824"/>
            <a:ext cx="1360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yriad Pro" panose="020B0503030403020204" pitchFamily="34" charset="0"/>
              </a:rPr>
              <a:t>Цель</a:t>
            </a:r>
            <a:endParaRPr lang="ru-RU" sz="3600" b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7" y="1268760"/>
            <a:ext cx="130214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ЦЕЛИ И ЗАДАЧИ ПРОЕКТА</a:t>
            </a: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4648" y="1844824"/>
            <a:ext cx="179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2C72C7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268760"/>
            <a:ext cx="1302145" cy="1512168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>
          <a:xfrm>
            <a:off x="0" y="2564904"/>
            <a:ext cx="9649072" cy="3240360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Повысить уровень воспитательных умений и педагогической культуры родителей,</a:t>
            </a:r>
          </a:p>
          <a:p>
            <a:pPr lvl="0"/>
            <a:r>
              <a:rPr lang="ru-RU" sz="1800" dirty="0" smtClean="0"/>
              <a:t>Пропагандировать интересный опыт семейного воспитания, лучших семейных традиций,</a:t>
            </a:r>
          </a:p>
          <a:p>
            <a:pPr lvl="0"/>
            <a:r>
              <a:rPr lang="ru-RU" sz="1800" dirty="0" smtClean="0"/>
              <a:t>Приобщить родителей к участию в жизни детского сада через поиск и внедрение наиболее эффективных форм взаимодействия,</a:t>
            </a:r>
          </a:p>
          <a:p>
            <a:pPr lvl="0"/>
            <a:r>
              <a:rPr lang="ru-RU" sz="1800" dirty="0" smtClean="0"/>
              <a:t>Установить отношения сотрудничества между участниками образовательных отношений: детьми, родителями, педагогами,</a:t>
            </a:r>
          </a:p>
          <a:p>
            <a:pPr lvl="0"/>
            <a:r>
              <a:rPr lang="ru-RU" sz="1800" dirty="0" smtClean="0"/>
              <a:t>Создать условия для развития детей в совместной деятельности с родителями.</a:t>
            </a:r>
          </a:p>
          <a:p>
            <a:pPr lvl="0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278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32" y="260648"/>
            <a:ext cx="8712968" cy="720080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СУТЬ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52670" y="1643050"/>
            <a:ext cx="7453330" cy="3143272"/>
          </a:xfrm>
        </p:spPr>
        <p:txBody>
          <a:bodyPr>
            <a:normAutofit fontScale="92500"/>
          </a:bodyPr>
          <a:lstStyle/>
          <a:p>
            <a:pPr marL="3175" indent="4763">
              <a:buNone/>
            </a:pPr>
            <a:r>
              <a:rPr lang="ru-RU" sz="1900" dirty="0" smtClean="0"/>
              <a:t>Создание и внедрение в образовательный процесс ДОО новой работы с семьями воспитанников, позволит создать систему социального партнерства</a:t>
            </a:r>
            <a:r>
              <a:rPr lang="ru-RU" sz="1900" smtClean="0"/>
              <a:t>, усовершенствовать сотрудничество </a:t>
            </a:r>
            <a:r>
              <a:rPr lang="ru-RU" sz="1900" dirty="0" smtClean="0"/>
              <a:t>Организации с семьей.</a:t>
            </a:r>
          </a:p>
          <a:p>
            <a:pPr marL="3175" indent="4763" algn="ctr">
              <a:buNone/>
            </a:pPr>
            <a:endParaRPr lang="ru-RU" sz="1900" b="1" dirty="0" smtClean="0">
              <a:solidFill>
                <a:srgbClr val="C00000"/>
              </a:solidFill>
            </a:endParaRPr>
          </a:p>
          <a:p>
            <a:pPr marL="3175" indent="4763" algn="ctr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Новизна инновационного проекта</a:t>
            </a:r>
          </a:p>
          <a:p>
            <a:pPr marL="0" indent="4763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- использована новая форма взаимодействия с семьей (семейный театр) в рамках современной педагогической концепции сотрудничества</a:t>
            </a:r>
          </a:p>
          <a:p>
            <a:pPr marL="0" indent="4763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1800" b="1" dirty="0" smtClean="0">
                <a:solidFill>
                  <a:schemeClr val="tx1"/>
                </a:solidFill>
              </a:rPr>
              <a:t>разработан комплекс мероприятий, направленных на повышение качества и расширение предоставляемых услуг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9926" y="85723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Суть проекта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9794" y="2071678"/>
            <a:ext cx="72008" cy="24085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grpSp>
        <p:nvGrpSpPr>
          <p:cNvPr id="19" name="Группа 18" hidden="1"/>
          <p:cNvGrpSpPr/>
          <p:nvPr/>
        </p:nvGrpSpPr>
        <p:grpSpPr>
          <a:xfrm>
            <a:off x="825798" y="2556852"/>
            <a:ext cx="1557658" cy="1557658"/>
            <a:chOff x="825798" y="2556852"/>
            <a:chExt cx="1557658" cy="1557658"/>
          </a:xfrm>
        </p:grpSpPr>
        <p:sp>
          <p:nvSpPr>
            <p:cNvPr id="5" name="Прямоугольник 4"/>
            <p:cNvSpPr/>
            <p:nvPr/>
          </p:nvSpPr>
          <p:spPr>
            <a:xfrm rot="18900000">
              <a:off x="825798" y="2556852"/>
              <a:ext cx="1557658" cy="1557658"/>
            </a:xfrm>
            <a:prstGeom prst="rect">
              <a:avLst/>
            </a:prstGeom>
            <a:solidFill>
              <a:srgbClr val="F447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8900000">
              <a:off x="927080" y="2657354"/>
              <a:ext cx="1355093" cy="1355093"/>
            </a:xfrm>
            <a:prstGeom prst="rect">
              <a:avLst/>
            </a:prstGeom>
            <a:solidFill>
              <a:srgbClr val="0EC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D:\Work\Prodject\Презентация Ирина Брацун\01\Иконки\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27" y="3011746"/>
              <a:ext cx="645000" cy="50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6" y="319181"/>
            <a:ext cx="688996" cy="5299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4" y="1714488"/>
            <a:ext cx="1967640" cy="31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3300</TotalTime>
  <Words>2200</Words>
  <Application>Microsoft Office PowerPoint</Application>
  <PresentationFormat>Лист A4 (210x297 мм)</PresentationFormat>
  <Paragraphs>493</Paragraphs>
  <Slides>33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Презентация PowerPoint</vt:lpstr>
      <vt:lpstr>Тема проекта        «СЕМЕЙНЫЙ ТЕАТР»</vt:lpstr>
      <vt:lpstr>СУТЬ ПРОЕКТА Педагогические и  культурно-исторические предпосылки создания театра в детском саду</vt:lpstr>
      <vt:lpstr>СУТЬ ПРОЕКТА</vt:lpstr>
      <vt:lpstr>СУТЬ ПРОЕКТА</vt:lpstr>
      <vt:lpstr>СУТЬ ПРОЕКТА</vt:lpstr>
      <vt:lpstr>ЦЕЛИ И ЗАДАЧИ ПРОЕКТА</vt:lpstr>
      <vt:lpstr>ЦЕЛИ И ЗАДАЧИ ПРОЕКТА</vt:lpstr>
      <vt:lpstr>СУТЬ ПРОЕКТА</vt:lpstr>
      <vt:lpstr>ЦЕЛЕВАЯ АУДИТОРИЯ ПРОЕКТА</vt:lpstr>
      <vt:lpstr>СУТЬ ПРОЕКТА</vt:lpstr>
      <vt:lpstr>ТЕКУЩИЕ РЕЗУЛЬТАТЫ ПРОЕКТА</vt:lpstr>
      <vt:lpstr>СУТЬ ПРОЕКТА</vt:lpstr>
      <vt:lpstr>           Техно Квест «Построй и покажи сказку» Для детей раннего возраста (до 3-х лет)  «Сказки в памперсах» (обыгрывание сказок, стихов, потешек, прибауток с помощью конструктора LEGO памперс). </vt:lpstr>
      <vt:lpstr>         Для детей дошкольного возраста  (от 3 до 7 лет)  «Бумажные сказки» (обыгрывание сказок с помощью бумагопластики)</vt:lpstr>
      <vt:lpstr>                        «Сказки в коробках»  обыгрывание сказок с помощью бросового материала </vt:lpstr>
      <vt:lpstr>Конкурс чтецов  «Капели звонкие стихов»</vt:lpstr>
      <vt:lpstr>Презентация PowerPoint</vt:lpstr>
      <vt:lpstr>СУТЬ ПРОЕКТА</vt:lpstr>
      <vt:lpstr>СЕНТЯБРЬ «История театра» </vt:lpstr>
      <vt:lpstr>ОКТЯБРЬ «Театр и куклы» </vt:lpstr>
      <vt:lpstr>НОЯБРЬ LEGO театр</vt:lpstr>
      <vt:lpstr>СУТЬ ПРОЕКТА</vt:lpstr>
      <vt:lpstr>ТЕКУЩИЕ РЕЗУЛЬТАТЫ ПРОЕКТА</vt:lpstr>
      <vt:lpstr>СУТЬ ПРОЕКТА</vt:lpstr>
      <vt:lpstr>ТЕКУЩИЕ РЕЗУЛЬТАТЫ ПРОЕКТА</vt:lpstr>
      <vt:lpstr>СУТЬ ПРОЕКТА</vt:lpstr>
      <vt:lpstr>ОЖИДАЕМЫЕ РЕЗУЛЬТАТЫ ПРОЕКТА</vt:lpstr>
      <vt:lpstr>ВНЕДРЕНИЕ РЕЗУЛЬТАТОВ ПРОЕКТА</vt:lpstr>
      <vt:lpstr>АУ «Дворец культуры»   «Мышонок Криспи»</vt:lpstr>
      <vt:lpstr>АУ «Дворец культуры» Интерактивная сказка «Три поросенка» </vt:lpstr>
      <vt:lpstr> </vt:lpstr>
      <vt:lpstr>Тема проекта        «СЕМЕЙНЫЙ ТЕАТР»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Ольга</cp:lastModifiedBy>
  <cp:revision>249</cp:revision>
  <dcterms:created xsi:type="dcterms:W3CDTF">2016-10-25T07:20:22Z</dcterms:created>
  <dcterms:modified xsi:type="dcterms:W3CDTF">2018-02-08T14:48:30Z</dcterms:modified>
</cp:coreProperties>
</file>