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4075" r:id="rId2"/>
  </p:sldMasterIdLst>
  <p:notesMasterIdLst>
    <p:notesMasterId r:id="rId40"/>
  </p:notesMasterIdLst>
  <p:handoutMasterIdLst>
    <p:handoutMasterId r:id="rId41"/>
  </p:handoutMasterIdLst>
  <p:sldIdLst>
    <p:sldId id="256" r:id="rId3"/>
    <p:sldId id="386" r:id="rId4"/>
    <p:sldId id="387" r:id="rId5"/>
    <p:sldId id="414" r:id="rId6"/>
    <p:sldId id="415" r:id="rId7"/>
    <p:sldId id="418" r:id="rId8"/>
    <p:sldId id="419" r:id="rId9"/>
    <p:sldId id="390" r:id="rId10"/>
    <p:sldId id="391" r:id="rId11"/>
    <p:sldId id="403" r:id="rId12"/>
    <p:sldId id="404" r:id="rId13"/>
    <p:sldId id="406" r:id="rId14"/>
    <p:sldId id="409" r:id="rId15"/>
    <p:sldId id="399" r:id="rId16"/>
    <p:sldId id="401" r:id="rId17"/>
    <p:sldId id="402" r:id="rId18"/>
    <p:sldId id="423" r:id="rId19"/>
    <p:sldId id="426" r:id="rId20"/>
    <p:sldId id="427" r:id="rId21"/>
    <p:sldId id="397" r:id="rId22"/>
    <p:sldId id="398" r:id="rId23"/>
    <p:sldId id="392" r:id="rId24"/>
    <p:sldId id="400" r:id="rId25"/>
    <p:sldId id="428" r:id="rId26"/>
    <p:sldId id="410" r:id="rId27"/>
    <p:sldId id="408" r:id="rId28"/>
    <p:sldId id="411" r:id="rId29"/>
    <p:sldId id="412" r:id="rId30"/>
    <p:sldId id="416" r:id="rId31"/>
    <p:sldId id="417" r:id="rId32"/>
    <p:sldId id="420" r:id="rId33"/>
    <p:sldId id="421" r:id="rId34"/>
    <p:sldId id="422" r:id="rId35"/>
    <p:sldId id="424" r:id="rId36"/>
    <p:sldId id="425" r:id="rId37"/>
    <p:sldId id="388" r:id="rId38"/>
    <p:sldId id="413" r:id="rId39"/>
  </p:sldIdLst>
  <p:sldSz cx="12192000" cy="6858000"/>
  <p:notesSz cx="9144000" cy="6858000"/>
  <p:custDataLst>
    <p:tags r:id="rId4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00000"/>
    <a:srgbClr val="FFFFFF"/>
    <a:srgbClr val="003300"/>
    <a:srgbClr val="336600"/>
    <a:srgbClr val="3BA0C9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4660"/>
  </p:normalViewPr>
  <p:slideViewPr>
    <p:cSldViewPr>
      <p:cViewPr varScale="1">
        <p:scale>
          <a:sx n="108" d="100"/>
          <a:sy n="108" d="100"/>
        </p:scale>
        <p:origin x="624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D64248-9D70-479C-9D8B-A19F46F5B24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807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2D881A-ED45-4966-BD39-9EF1923B76A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5924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D8CE7F-5871-422B-82D2-32BABED9A2B5}" type="slidenum">
              <a:rPr lang="en-US" altLang="ru-RU" smtClean="0"/>
              <a:pPr>
                <a:spcBef>
                  <a:spcPct val="0"/>
                </a:spcBef>
              </a:pPr>
              <a:t>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135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-12700" y="2997203"/>
            <a:ext cx="2940051" cy="2663825"/>
          </a:xfrm>
          <a:custGeom>
            <a:avLst/>
            <a:gdLst>
              <a:gd name="T0" fmla="*/ 0 w 1406"/>
              <a:gd name="T1" fmla="*/ 2147483646 h 1678"/>
              <a:gd name="T2" fmla="*/ 0 w 1406"/>
              <a:gd name="T3" fmla="*/ 2147483646 h 1678"/>
              <a:gd name="T4" fmla="*/ 2147483646 w 1406"/>
              <a:gd name="T5" fmla="*/ 0 h 1678"/>
              <a:gd name="T6" fmla="*/ 2147483646 w 1406"/>
              <a:gd name="T7" fmla="*/ 2147483646 h 1678"/>
              <a:gd name="T8" fmla="*/ 0 w 1406"/>
              <a:gd name="T9" fmla="*/ 2147483646 h 16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" name="Picture 3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930401" y="1782766"/>
            <a:ext cx="981286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4"/>
          <p:cNvSpPr>
            <a:spLocks/>
          </p:cNvSpPr>
          <p:nvPr/>
        </p:nvSpPr>
        <p:spPr bwMode="gray">
          <a:xfrm>
            <a:off x="757768" y="-9525"/>
            <a:ext cx="2379133" cy="6875463"/>
          </a:xfrm>
          <a:custGeom>
            <a:avLst/>
            <a:gdLst>
              <a:gd name="T0" fmla="*/ 0 w 1124"/>
              <a:gd name="T1" fmla="*/ 0 h 4343"/>
              <a:gd name="T2" fmla="*/ 2147483646 w 1124"/>
              <a:gd name="T3" fmla="*/ 2147483646 h 4343"/>
              <a:gd name="T4" fmla="*/ 2147483646 w 1124"/>
              <a:gd name="T5" fmla="*/ 2147483646 h 4343"/>
              <a:gd name="T6" fmla="*/ 2147483646 w 1124"/>
              <a:gd name="T7" fmla="*/ 2147483646 h 4343"/>
              <a:gd name="T8" fmla="*/ 2147483646 w 1124"/>
              <a:gd name="T9" fmla="*/ 2147483646 h 4343"/>
              <a:gd name="T10" fmla="*/ 2147483646 w 1124"/>
              <a:gd name="T11" fmla="*/ 2147483646 h 4343"/>
              <a:gd name="T12" fmla="*/ 2147483646 w 1124"/>
              <a:gd name="T13" fmla="*/ 2147483646 h 4343"/>
              <a:gd name="T14" fmla="*/ 2147483646 w 1124"/>
              <a:gd name="T15" fmla="*/ 2147483646 h 4343"/>
              <a:gd name="T16" fmla="*/ 0 w 1124"/>
              <a:gd name="T17" fmla="*/ 0 h 43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-16933" y="-9525"/>
            <a:ext cx="3189817" cy="6880225"/>
          </a:xfrm>
          <a:custGeom>
            <a:avLst/>
            <a:gdLst>
              <a:gd name="T0" fmla="*/ 2147483646 w 1507"/>
              <a:gd name="T1" fmla="*/ 0 h 4334"/>
              <a:gd name="T2" fmla="*/ 2147483646 w 1507"/>
              <a:gd name="T3" fmla="*/ 2147483646 h 4334"/>
              <a:gd name="T4" fmla="*/ 2147483646 w 1507"/>
              <a:gd name="T5" fmla="*/ 2147483646 h 4334"/>
              <a:gd name="T6" fmla="*/ 2147483646 w 1507"/>
              <a:gd name="T7" fmla="*/ 2147483646 h 4334"/>
              <a:gd name="T8" fmla="*/ 2147483646 w 1507"/>
              <a:gd name="T9" fmla="*/ 2147483646 h 4334"/>
              <a:gd name="T10" fmla="*/ 2147483646 w 1507"/>
              <a:gd name="T11" fmla="*/ 2147483646 h 4334"/>
              <a:gd name="T12" fmla="*/ 2147483646 w 1507"/>
              <a:gd name="T13" fmla="*/ 2147483646 h 4334"/>
              <a:gd name="T14" fmla="*/ 2147483646 w 1507"/>
              <a:gd name="T15" fmla="*/ 2147483646 h 4334"/>
              <a:gd name="T16" fmla="*/ 2147483646 w 1507"/>
              <a:gd name="T17" fmla="*/ 2147483646 h 4334"/>
              <a:gd name="T18" fmla="*/ 0 w 1507"/>
              <a:gd name="T19" fmla="*/ 2147483646 h 4334"/>
              <a:gd name="T20" fmla="*/ 2147483646 w 1507"/>
              <a:gd name="T21" fmla="*/ 0 h 43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6"/>
          <p:cNvSpPr>
            <a:spLocks/>
          </p:cNvSpPr>
          <p:nvPr/>
        </p:nvSpPr>
        <p:spPr bwMode="gray">
          <a:xfrm>
            <a:off x="3409952" y="0"/>
            <a:ext cx="4030133" cy="6858000"/>
          </a:xfrm>
          <a:custGeom>
            <a:avLst/>
            <a:gdLst>
              <a:gd name="T0" fmla="*/ 2147483646 w 1904"/>
              <a:gd name="T1" fmla="*/ 0 h 4354"/>
              <a:gd name="T2" fmla="*/ 2147483646 w 1904"/>
              <a:gd name="T3" fmla="*/ 0 h 4354"/>
              <a:gd name="T4" fmla="*/ 0 w 1904"/>
              <a:gd name="T5" fmla="*/ 2147483646 h 4354"/>
              <a:gd name="T6" fmla="*/ 0 w 1904"/>
              <a:gd name="T7" fmla="*/ 2147483646 h 4354"/>
              <a:gd name="T8" fmla="*/ 2147483646 w 1904"/>
              <a:gd name="T9" fmla="*/ 2147483646 h 4354"/>
              <a:gd name="T10" fmla="*/ 2147483646 w 1904"/>
              <a:gd name="T11" fmla="*/ 2147483646 h 4354"/>
              <a:gd name="T12" fmla="*/ 2147483646 w 1904"/>
              <a:gd name="T13" fmla="*/ 2147483646 h 4354"/>
              <a:gd name="T14" fmla="*/ 2147483646 w 1904"/>
              <a:gd name="T15" fmla="*/ 2147483646 h 4354"/>
              <a:gd name="T16" fmla="*/ 2147483646 w 1904"/>
              <a:gd name="T17" fmla="*/ 0 h 4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Freeform 7"/>
          <p:cNvSpPr>
            <a:spLocks/>
          </p:cNvSpPr>
          <p:nvPr/>
        </p:nvSpPr>
        <p:spPr bwMode="gray">
          <a:xfrm>
            <a:off x="3945468" y="-14288"/>
            <a:ext cx="3615267" cy="1887538"/>
          </a:xfrm>
          <a:custGeom>
            <a:avLst/>
            <a:gdLst>
              <a:gd name="T0" fmla="*/ 2147483646 w 1708"/>
              <a:gd name="T1" fmla="*/ 2147483646 h 1189"/>
              <a:gd name="T2" fmla="*/ 2147483646 w 1708"/>
              <a:gd name="T3" fmla="*/ 0 h 1189"/>
              <a:gd name="T4" fmla="*/ 0 w 1708"/>
              <a:gd name="T5" fmla="*/ 2147483646 h 1189"/>
              <a:gd name="T6" fmla="*/ 2147483646 w 1708"/>
              <a:gd name="T7" fmla="*/ 2147483646 h 11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8"/>
          <p:cNvSpPr>
            <a:spLocks/>
          </p:cNvSpPr>
          <p:nvPr/>
        </p:nvSpPr>
        <p:spPr bwMode="gray">
          <a:xfrm>
            <a:off x="3331634" y="-9525"/>
            <a:ext cx="8140700" cy="6867525"/>
          </a:xfrm>
          <a:custGeom>
            <a:avLst/>
            <a:gdLst>
              <a:gd name="T0" fmla="*/ 2147483646 w 3846"/>
              <a:gd name="T1" fmla="*/ 0 h 4354"/>
              <a:gd name="T2" fmla="*/ 2147483646 w 3846"/>
              <a:gd name="T3" fmla="*/ 0 h 4354"/>
              <a:gd name="T4" fmla="*/ 0 w 3846"/>
              <a:gd name="T5" fmla="*/ 2147483646 h 4354"/>
              <a:gd name="T6" fmla="*/ 0 w 3846"/>
              <a:gd name="T7" fmla="*/ 2147483646 h 4354"/>
              <a:gd name="T8" fmla="*/ 2147483646 w 3846"/>
              <a:gd name="T9" fmla="*/ 2147483646 h 4354"/>
              <a:gd name="T10" fmla="*/ 2147483646 w 3846"/>
              <a:gd name="T11" fmla="*/ 2147483646 h 4354"/>
              <a:gd name="T12" fmla="*/ 2147483646 w 3846"/>
              <a:gd name="T13" fmla="*/ 2147483646 h 4354"/>
              <a:gd name="T14" fmla="*/ 2147483646 w 3846"/>
              <a:gd name="T15" fmla="*/ 2147483646 h 4354"/>
              <a:gd name="T16" fmla="*/ 2147483646 w 3846"/>
              <a:gd name="T17" fmla="*/ 0 h 4354"/>
              <a:gd name="T18" fmla="*/ 2147483646 w 3846"/>
              <a:gd name="T19" fmla="*/ 0 h 43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9"/>
          <p:cNvSpPr>
            <a:spLocks/>
          </p:cNvSpPr>
          <p:nvPr/>
        </p:nvSpPr>
        <p:spPr bwMode="gray">
          <a:xfrm>
            <a:off x="-12698" y="185741"/>
            <a:ext cx="2995084" cy="5984875"/>
          </a:xfrm>
          <a:custGeom>
            <a:avLst/>
            <a:gdLst>
              <a:gd name="T0" fmla="*/ 0 w 1415"/>
              <a:gd name="T1" fmla="*/ 0 h 3770"/>
              <a:gd name="T2" fmla="*/ 2147483646 w 1415"/>
              <a:gd name="T3" fmla="*/ 2147483646 h 3770"/>
              <a:gd name="T4" fmla="*/ 2147483646 w 1415"/>
              <a:gd name="T5" fmla="*/ 2147483646 h 3770"/>
              <a:gd name="T6" fmla="*/ 0 w 1415"/>
              <a:gd name="T7" fmla="*/ 2147483646 h 3770"/>
              <a:gd name="T8" fmla="*/ 0 w 1415"/>
              <a:gd name="T9" fmla="*/ 2147483646 h 3770"/>
              <a:gd name="T10" fmla="*/ 2147483646 w 1415"/>
              <a:gd name="T11" fmla="*/ 2147483646 h 3770"/>
              <a:gd name="T12" fmla="*/ 2147483646 w 1415"/>
              <a:gd name="T13" fmla="*/ 2147483646 h 3770"/>
              <a:gd name="T14" fmla="*/ 2147483646 w 1415"/>
              <a:gd name="T15" fmla="*/ 2147483646 h 3770"/>
              <a:gd name="T16" fmla="*/ 0 w 1415"/>
              <a:gd name="T17" fmla="*/ 0 h 37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0"/>
          <p:cNvSpPr>
            <a:spLocks/>
          </p:cNvSpPr>
          <p:nvPr/>
        </p:nvSpPr>
        <p:spPr bwMode="gray">
          <a:xfrm>
            <a:off x="3477685" y="642938"/>
            <a:ext cx="8720667" cy="6215062"/>
          </a:xfrm>
          <a:custGeom>
            <a:avLst/>
            <a:gdLst>
              <a:gd name="T0" fmla="*/ 2147483646 w 4120"/>
              <a:gd name="T1" fmla="*/ 0 h 3915"/>
              <a:gd name="T2" fmla="*/ 2147483646 w 4120"/>
              <a:gd name="T3" fmla="*/ 2147483646 h 3915"/>
              <a:gd name="T4" fmla="*/ 2147483646 w 4120"/>
              <a:gd name="T5" fmla="*/ 2147483646 h 3915"/>
              <a:gd name="T6" fmla="*/ 2147483646 w 4120"/>
              <a:gd name="T7" fmla="*/ 2147483646 h 3915"/>
              <a:gd name="T8" fmla="*/ 2147483646 w 4120"/>
              <a:gd name="T9" fmla="*/ 2147483646 h 3915"/>
              <a:gd name="T10" fmla="*/ 2147483646 w 4120"/>
              <a:gd name="T11" fmla="*/ 2147483646 h 3915"/>
              <a:gd name="T12" fmla="*/ 0 w 4120"/>
              <a:gd name="T13" fmla="*/ 2147483646 h 3915"/>
              <a:gd name="T14" fmla="*/ 0 w 4120"/>
              <a:gd name="T15" fmla="*/ 2147483646 h 3915"/>
              <a:gd name="T16" fmla="*/ 2147483646 w 4120"/>
              <a:gd name="T17" fmla="*/ 0 h 39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Freeform 11"/>
          <p:cNvSpPr>
            <a:spLocks/>
          </p:cNvSpPr>
          <p:nvPr/>
        </p:nvSpPr>
        <p:spPr bwMode="gray">
          <a:xfrm>
            <a:off x="3448052" y="-17463"/>
            <a:ext cx="8743949" cy="6875463"/>
          </a:xfrm>
          <a:custGeom>
            <a:avLst/>
            <a:gdLst>
              <a:gd name="T0" fmla="*/ 2147483646 w 4131"/>
              <a:gd name="T1" fmla="*/ 0 h 4348"/>
              <a:gd name="T2" fmla="*/ 2147483646 w 4131"/>
              <a:gd name="T3" fmla="*/ 2147483646 h 4348"/>
              <a:gd name="T4" fmla="*/ 2147483646 w 4131"/>
              <a:gd name="T5" fmla="*/ 2147483646 h 4348"/>
              <a:gd name="T6" fmla="*/ 2147483646 w 4131"/>
              <a:gd name="T7" fmla="*/ 2147483646 h 4348"/>
              <a:gd name="T8" fmla="*/ 2147483646 w 4131"/>
              <a:gd name="T9" fmla="*/ 2147483646 h 4348"/>
              <a:gd name="T10" fmla="*/ 2147483646 w 4131"/>
              <a:gd name="T11" fmla="*/ 2147483646 h 4348"/>
              <a:gd name="T12" fmla="*/ 0 w 4131"/>
              <a:gd name="T13" fmla="*/ 2147483646 h 4348"/>
              <a:gd name="T14" fmla="*/ 0 w 4131"/>
              <a:gd name="T15" fmla="*/ 2147483646 h 4348"/>
              <a:gd name="T16" fmla="*/ 2147483646 w 4131"/>
              <a:gd name="T17" fmla="*/ 0 h 4348"/>
              <a:gd name="T18" fmla="*/ 2147483646 w 4131"/>
              <a:gd name="T19" fmla="*/ 0 h 43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12"/>
          <p:cNvSpPr>
            <a:spLocks/>
          </p:cNvSpPr>
          <p:nvPr/>
        </p:nvSpPr>
        <p:spPr bwMode="gray">
          <a:xfrm>
            <a:off x="3695700" y="-26988"/>
            <a:ext cx="7681384" cy="2087563"/>
          </a:xfrm>
          <a:custGeom>
            <a:avLst/>
            <a:gdLst>
              <a:gd name="T0" fmla="*/ 0 w 3629"/>
              <a:gd name="T1" fmla="*/ 2147483646 h 1315"/>
              <a:gd name="T2" fmla="*/ 2147483646 w 3629"/>
              <a:gd name="T3" fmla="*/ 0 h 1315"/>
              <a:gd name="T4" fmla="*/ 2147483646 w 3629"/>
              <a:gd name="T5" fmla="*/ 0 h 1315"/>
              <a:gd name="T6" fmla="*/ 0 w 3629"/>
              <a:gd name="T7" fmla="*/ 2147483646 h 13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13"/>
          <p:cNvSpPr>
            <a:spLocks/>
          </p:cNvSpPr>
          <p:nvPr/>
        </p:nvSpPr>
        <p:spPr bwMode="gray">
          <a:xfrm>
            <a:off x="3407835" y="2924175"/>
            <a:ext cx="4512733" cy="3944938"/>
          </a:xfrm>
          <a:custGeom>
            <a:avLst/>
            <a:gdLst>
              <a:gd name="T0" fmla="*/ 0 w 2132"/>
              <a:gd name="T1" fmla="*/ 0 h 2495"/>
              <a:gd name="T2" fmla="*/ 2147483646 w 2132"/>
              <a:gd name="T3" fmla="*/ 2147483646 h 2495"/>
              <a:gd name="T4" fmla="*/ 2147483646 w 2132"/>
              <a:gd name="T5" fmla="*/ 2147483646 h 2495"/>
              <a:gd name="T6" fmla="*/ 0 w 2132"/>
              <a:gd name="T7" fmla="*/ 0 h 24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14"/>
          <p:cNvSpPr>
            <a:spLocks/>
          </p:cNvSpPr>
          <p:nvPr/>
        </p:nvSpPr>
        <p:spPr bwMode="gray">
          <a:xfrm>
            <a:off x="-25400" y="180978"/>
            <a:ext cx="3016251" cy="1914525"/>
          </a:xfrm>
          <a:custGeom>
            <a:avLst/>
            <a:gdLst>
              <a:gd name="T0" fmla="*/ 2147483646 w 1425"/>
              <a:gd name="T1" fmla="*/ 2147483646 h 1206"/>
              <a:gd name="T2" fmla="*/ 0 w 1425"/>
              <a:gd name="T3" fmla="*/ 0 h 1206"/>
              <a:gd name="T4" fmla="*/ 0 w 1425"/>
              <a:gd name="T5" fmla="*/ 2147483646 h 1206"/>
              <a:gd name="T6" fmla="*/ 2147483646 w 1425"/>
              <a:gd name="T7" fmla="*/ 2147483646 h 12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15"/>
          <p:cNvSpPr>
            <a:spLocks/>
          </p:cNvSpPr>
          <p:nvPr/>
        </p:nvSpPr>
        <p:spPr bwMode="gray">
          <a:xfrm>
            <a:off x="-16933" y="3105153"/>
            <a:ext cx="3103033" cy="3762375"/>
          </a:xfrm>
          <a:custGeom>
            <a:avLst/>
            <a:gdLst>
              <a:gd name="T0" fmla="*/ 0 w 1466"/>
              <a:gd name="T1" fmla="*/ 2147483646 h 2370"/>
              <a:gd name="T2" fmla="*/ 2147483646 w 1466"/>
              <a:gd name="T3" fmla="*/ 0 h 2370"/>
              <a:gd name="T4" fmla="*/ 2147483646 w 1466"/>
              <a:gd name="T5" fmla="*/ 2147483646 h 2370"/>
              <a:gd name="T6" fmla="*/ 2147483646 w 1466"/>
              <a:gd name="T7" fmla="*/ 2147483646 h 2370"/>
              <a:gd name="T8" fmla="*/ 0 w 1466"/>
              <a:gd name="T9" fmla="*/ 2147483646 h 2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16"/>
          <p:cNvSpPr>
            <a:spLocks/>
          </p:cNvSpPr>
          <p:nvPr/>
        </p:nvSpPr>
        <p:spPr bwMode="gray">
          <a:xfrm>
            <a:off x="-12700" y="1403350"/>
            <a:ext cx="3090333" cy="5265738"/>
          </a:xfrm>
          <a:custGeom>
            <a:avLst/>
            <a:gdLst>
              <a:gd name="T0" fmla="*/ 2147483646 w 1460"/>
              <a:gd name="T1" fmla="*/ 0 h 3317"/>
              <a:gd name="T2" fmla="*/ 2147483646 w 1460"/>
              <a:gd name="T3" fmla="*/ 2147483646 h 3317"/>
              <a:gd name="T4" fmla="*/ 2147483646 w 1460"/>
              <a:gd name="T5" fmla="*/ 2147483646 h 3317"/>
              <a:gd name="T6" fmla="*/ 2147483646 w 1460"/>
              <a:gd name="T7" fmla="*/ 2147483646 h 3317"/>
              <a:gd name="T8" fmla="*/ 0 w 1460"/>
              <a:gd name="T9" fmla="*/ 2147483646 h 3317"/>
              <a:gd name="T10" fmla="*/ 0 w 1460"/>
              <a:gd name="T11" fmla="*/ 2147483646 h 3317"/>
              <a:gd name="T12" fmla="*/ 2147483646 w 1460"/>
              <a:gd name="T13" fmla="*/ 2147483646 h 3317"/>
              <a:gd name="T14" fmla="*/ 2147483646 w 1460"/>
              <a:gd name="T15" fmla="*/ 2147483646 h 3317"/>
              <a:gd name="T16" fmla="*/ 2147483646 w 1460"/>
              <a:gd name="T17" fmla="*/ 0 h 3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" y="-19050"/>
            <a:ext cx="12204700" cy="6886575"/>
            <a:chOff x="0" y="0"/>
            <a:chExt cx="5760" cy="4326"/>
          </a:xfrm>
        </p:grpSpPr>
        <p:pic>
          <p:nvPicPr>
            <p:cNvPr id="20" name="Picture 18" descr="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9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pic>
        <p:nvPicPr>
          <p:cNvPr id="22" name="Picture 20" descr="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522386" y="4041778"/>
            <a:ext cx="55456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4"/>
          <p:cNvSpPr txBox="1">
            <a:spLocks noChangeArrowheads="1"/>
          </p:cNvSpPr>
          <p:nvPr/>
        </p:nvSpPr>
        <p:spPr bwMode="gray">
          <a:xfrm>
            <a:off x="10725150" y="5476878"/>
            <a:ext cx="9525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1500">
                <a:solidFill>
                  <a:srgbClr val="FF7F00"/>
                </a:solidFill>
                <a:latin typeface="Arial Black" panose="020B0A04020102020204" pitchFamily="34" charset="0"/>
              </a:rPr>
              <a:t>L/O/G/O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gray">
          <a:xfrm>
            <a:off x="10030215" y="5781677"/>
            <a:ext cx="1647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1200">
                <a:latin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gray">
          <a:xfrm>
            <a:off x="455086" y="722313"/>
            <a:ext cx="11305116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6965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1314451" y="3787778"/>
            <a:ext cx="10363200" cy="8858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6172201" y="3505200"/>
            <a:ext cx="5505451" cy="457200"/>
          </a:xfrm>
        </p:spPr>
        <p:txBody>
          <a:bodyPr/>
          <a:lstStyle>
            <a:lvl1pPr marL="0" indent="0" algn="dist">
              <a:buFontTx/>
              <a:buNone/>
              <a:defRPr sz="1500" b="1">
                <a:solidFill>
                  <a:srgbClr val="777777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26" name="Rectangle 21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4897B-1E51-4CCC-9F58-F1EE7770C899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27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0B148-3B86-49D7-B7E9-1CA0BBB391E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03948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A3E12-82BC-4EBE-A906-C71210A046FE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FC8AA-D82F-408B-9BCB-A26F96E5D0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56463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98441"/>
            <a:ext cx="2743200" cy="5927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98441"/>
            <a:ext cx="8026400" cy="5927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957ED-881F-4280-8854-BC871911210D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10235-0FAB-4549-9A9D-F87E61276AD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18493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-12700" y="2997205"/>
            <a:ext cx="2940051" cy="2663825"/>
          </a:xfrm>
          <a:custGeom>
            <a:avLst/>
            <a:gdLst/>
            <a:ahLst/>
            <a:cxnLst>
              <a:cxn ang="0">
                <a:pos x="0" y="1678"/>
              </a:cxn>
              <a:cxn ang="0">
                <a:pos x="0" y="1134"/>
              </a:cxn>
              <a:cxn ang="0">
                <a:pos x="1406" y="0"/>
              </a:cxn>
              <a:cxn ang="0">
                <a:pos x="1406" y="91"/>
              </a:cxn>
              <a:cxn ang="0">
                <a:pos x="0" y="1678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pic>
        <p:nvPicPr>
          <p:cNvPr id="5" name="Picture 3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930401" y="1782768"/>
            <a:ext cx="981286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4"/>
          <p:cNvSpPr>
            <a:spLocks/>
          </p:cNvSpPr>
          <p:nvPr/>
        </p:nvSpPr>
        <p:spPr bwMode="gray">
          <a:xfrm>
            <a:off x="757768" y="-9525"/>
            <a:ext cx="2379133" cy="6875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0" y="2"/>
              </a:cxn>
              <a:cxn ang="0">
                <a:pos x="1124" y="1373"/>
              </a:cxn>
              <a:cxn ang="0">
                <a:pos x="1124" y="2036"/>
              </a:cxn>
              <a:cxn ang="0">
                <a:pos x="889" y="4343"/>
              </a:cxn>
              <a:cxn ang="0">
                <a:pos x="526" y="4343"/>
              </a:cxn>
              <a:cxn ang="0">
                <a:pos x="1079" y="2031"/>
              </a:cxn>
              <a:cxn ang="0">
                <a:pos x="1079" y="1383"/>
              </a:cxn>
              <a:cxn ang="0">
                <a:pos x="0" y="0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-16933" y="-9525"/>
            <a:ext cx="3189817" cy="688022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507" y="1379"/>
              </a:cxn>
              <a:cxn ang="0">
                <a:pos x="1507" y="2036"/>
              </a:cxn>
              <a:cxn ang="0">
                <a:pos x="727" y="4334"/>
              </a:cxn>
              <a:cxn ang="0">
                <a:pos x="2" y="4334"/>
              </a:cxn>
              <a:cxn ang="0">
                <a:pos x="2" y="4162"/>
              </a:cxn>
              <a:cxn ang="0">
                <a:pos x="1441" y="1936"/>
              </a:cxn>
              <a:cxn ang="0">
                <a:pos x="1441" y="1447"/>
              </a:cxn>
              <a:cxn ang="0">
                <a:pos x="8" y="434"/>
              </a:cxn>
              <a:cxn ang="0">
                <a:pos x="0" y="6"/>
              </a:cxn>
              <a:cxn ang="0">
                <a:pos x="181" y="0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gray">
          <a:xfrm>
            <a:off x="3409952" y="0"/>
            <a:ext cx="4030133" cy="6858000"/>
          </a:xfrm>
          <a:custGeom>
            <a:avLst/>
            <a:gdLst/>
            <a:ahLst/>
            <a:cxnLst>
              <a:cxn ang="0">
                <a:pos x="1904" y="0"/>
              </a:cxn>
              <a:cxn ang="0">
                <a:pos x="1178" y="0"/>
              </a:cxn>
              <a:cxn ang="0">
                <a:pos x="0" y="1342"/>
              </a:cxn>
              <a:cxn ang="0">
                <a:pos x="0" y="1950"/>
              </a:cxn>
              <a:cxn ang="0">
                <a:pos x="498" y="4354"/>
              </a:cxn>
              <a:cxn ang="0">
                <a:pos x="1088" y="4354"/>
              </a:cxn>
              <a:cxn ang="0">
                <a:pos x="44" y="1985"/>
              </a:cxn>
              <a:cxn ang="0">
                <a:pos x="44" y="1361"/>
              </a:cxn>
              <a:cxn ang="0">
                <a:pos x="1904" y="0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gray">
          <a:xfrm>
            <a:off x="3945469" y="-14288"/>
            <a:ext cx="3615267" cy="1887538"/>
          </a:xfrm>
          <a:custGeom>
            <a:avLst/>
            <a:gdLst/>
            <a:ahLst/>
            <a:cxnLst>
              <a:cxn ang="0">
                <a:pos x="1708" y="1"/>
              </a:cxn>
              <a:cxn ang="0">
                <a:pos x="1379" y="0"/>
              </a:cxn>
              <a:cxn ang="0">
                <a:pos x="0" y="1189"/>
              </a:cxn>
              <a:cxn ang="0">
                <a:pos x="1708" y="1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gray">
          <a:xfrm>
            <a:off x="3331634" y="-9525"/>
            <a:ext cx="8140700" cy="6867525"/>
          </a:xfrm>
          <a:custGeom>
            <a:avLst/>
            <a:gdLst/>
            <a:ahLst/>
            <a:cxnLst>
              <a:cxn ang="0">
                <a:pos x="3665" y="0"/>
              </a:cxn>
              <a:cxn ang="0">
                <a:pos x="2122" y="0"/>
              </a:cxn>
              <a:cxn ang="0">
                <a:pos x="0" y="1339"/>
              </a:cxn>
              <a:cxn ang="0">
                <a:pos x="0" y="1950"/>
              </a:cxn>
              <a:cxn ang="0">
                <a:pos x="1215" y="4354"/>
              </a:cxn>
              <a:cxn ang="0">
                <a:pos x="1941" y="4354"/>
              </a:cxn>
              <a:cxn ang="0">
                <a:pos x="72" y="1877"/>
              </a:cxn>
              <a:cxn ang="0">
                <a:pos x="72" y="1361"/>
              </a:cxn>
              <a:cxn ang="0">
                <a:pos x="3846" y="0"/>
              </a:cxn>
              <a:cxn ang="0">
                <a:pos x="2122" y="0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gray">
          <a:xfrm>
            <a:off x="-12698" y="185743"/>
            <a:ext cx="2995084" cy="598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5" y="1197"/>
              </a:cxn>
              <a:cxn ang="0">
                <a:pos x="1415" y="1862"/>
              </a:cxn>
              <a:cxn ang="0">
                <a:pos x="0" y="3770"/>
              </a:cxn>
              <a:cxn ang="0">
                <a:pos x="0" y="3272"/>
              </a:cxn>
              <a:cxn ang="0">
                <a:pos x="1376" y="1801"/>
              </a:cxn>
              <a:cxn ang="0">
                <a:pos x="1376" y="1272"/>
              </a:cxn>
              <a:cxn ang="0">
                <a:pos x="6" y="962"/>
              </a:cxn>
              <a:cxn ang="0">
                <a:pos x="0" y="0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gray">
          <a:xfrm>
            <a:off x="3477685" y="642938"/>
            <a:ext cx="8720667" cy="6215062"/>
          </a:xfrm>
          <a:custGeom>
            <a:avLst/>
            <a:gdLst/>
            <a:ahLst/>
            <a:cxnLst>
              <a:cxn ang="0">
                <a:pos x="4115" y="0"/>
              </a:cxn>
              <a:cxn ang="0">
                <a:pos x="4120" y="500"/>
              </a:cxn>
              <a:cxn ang="0">
                <a:pos x="61" y="1059"/>
              </a:cxn>
              <a:cxn ang="0">
                <a:pos x="61" y="1466"/>
              </a:cxn>
              <a:cxn ang="0">
                <a:pos x="2419" y="3915"/>
              </a:cxn>
              <a:cxn ang="0">
                <a:pos x="1830" y="3915"/>
              </a:cxn>
              <a:cxn ang="0">
                <a:pos x="0" y="1449"/>
              </a:cxn>
              <a:cxn ang="0">
                <a:pos x="0" y="967"/>
              </a:cxn>
              <a:cxn ang="0">
                <a:pos x="4115" y="0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gray">
          <a:xfrm>
            <a:off x="3448052" y="-17463"/>
            <a:ext cx="8743949" cy="6875463"/>
          </a:xfrm>
          <a:custGeom>
            <a:avLst/>
            <a:gdLst/>
            <a:ahLst/>
            <a:cxnLst>
              <a:cxn ang="0">
                <a:pos x="4131" y="0"/>
              </a:cxn>
              <a:cxn ang="0">
                <a:pos x="4126" y="494"/>
              </a:cxn>
              <a:cxn ang="0">
                <a:pos x="55" y="1404"/>
              </a:cxn>
              <a:cxn ang="0">
                <a:pos x="55" y="1853"/>
              </a:cxn>
              <a:cxn ang="0">
                <a:pos x="3156" y="4348"/>
              </a:cxn>
              <a:cxn ang="0">
                <a:pos x="2067" y="4348"/>
              </a:cxn>
              <a:cxn ang="0">
                <a:pos x="0" y="1882"/>
              </a:cxn>
              <a:cxn ang="0">
                <a:pos x="0" y="1355"/>
              </a:cxn>
              <a:cxn ang="0">
                <a:pos x="3615" y="0"/>
              </a:cxn>
              <a:cxn ang="0">
                <a:pos x="4131" y="0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gray">
          <a:xfrm>
            <a:off x="3695700" y="-26988"/>
            <a:ext cx="7681384" cy="2087563"/>
          </a:xfrm>
          <a:custGeom>
            <a:avLst/>
            <a:gdLst/>
            <a:ahLst/>
            <a:cxnLst>
              <a:cxn ang="0">
                <a:pos x="0" y="1315"/>
              </a:cxn>
              <a:cxn ang="0">
                <a:pos x="2858" y="0"/>
              </a:cxn>
              <a:cxn ang="0">
                <a:pos x="3629" y="0"/>
              </a:cxn>
              <a:cxn ang="0">
                <a:pos x="0" y="1315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gray">
          <a:xfrm>
            <a:off x="3407836" y="2924175"/>
            <a:ext cx="4512733" cy="394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32" y="2495"/>
              </a:cxn>
              <a:cxn ang="0">
                <a:pos x="1814" y="2495"/>
              </a:cxn>
              <a:cxn ang="0">
                <a:pos x="0" y="0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gray">
          <a:xfrm>
            <a:off x="-25400" y="180980"/>
            <a:ext cx="3016251" cy="1914525"/>
          </a:xfrm>
          <a:custGeom>
            <a:avLst/>
            <a:gdLst/>
            <a:ahLst/>
            <a:cxnLst>
              <a:cxn ang="0">
                <a:pos x="1425" y="1206"/>
              </a:cxn>
              <a:cxn ang="0">
                <a:pos x="0" y="0"/>
              </a:cxn>
              <a:cxn ang="0">
                <a:pos x="0" y="186"/>
              </a:cxn>
              <a:cxn ang="0">
                <a:pos x="1425" y="1206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gray">
          <a:xfrm>
            <a:off x="-16933" y="3105155"/>
            <a:ext cx="3103033" cy="3762375"/>
          </a:xfrm>
          <a:custGeom>
            <a:avLst/>
            <a:gdLst/>
            <a:ahLst/>
            <a:cxnLst>
              <a:cxn ang="0">
                <a:pos x="0" y="2248"/>
              </a:cxn>
              <a:cxn ang="0">
                <a:pos x="1466" y="0"/>
              </a:cxn>
              <a:cxn ang="0">
                <a:pos x="194" y="2370"/>
              </a:cxn>
              <a:cxn ang="0">
                <a:pos x="4" y="2364"/>
              </a:cxn>
              <a:cxn ang="0">
                <a:pos x="0" y="2248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18" name="Freeform 16"/>
          <p:cNvSpPr>
            <a:spLocks/>
          </p:cNvSpPr>
          <p:nvPr/>
        </p:nvSpPr>
        <p:spPr bwMode="gray">
          <a:xfrm>
            <a:off x="-12700" y="1403350"/>
            <a:ext cx="3090333" cy="5265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43"/>
              </a:cxn>
              <a:cxn ang="0">
                <a:pos x="1410" y="564"/>
              </a:cxn>
              <a:cxn ang="0">
                <a:pos x="1410" y="1049"/>
              </a:cxn>
              <a:cxn ang="0">
                <a:pos x="0" y="2852"/>
              </a:cxn>
              <a:cxn ang="0">
                <a:pos x="0" y="3317"/>
              </a:cxn>
              <a:cxn ang="0">
                <a:pos x="1460" y="1062"/>
              </a:cxn>
              <a:cxn ang="0">
                <a:pos x="1460" y="505"/>
              </a:cxn>
              <a:cxn ang="0">
                <a:pos x="6" y="0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3" y="-19050"/>
            <a:ext cx="12204700" cy="6886575"/>
            <a:chOff x="0" y="0"/>
            <a:chExt cx="5760" cy="4326"/>
          </a:xfrm>
        </p:grpSpPr>
        <p:pic>
          <p:nvPicPr>
            <p:cNvPr id="20" name="Picture 18" descr="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9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84B4"/>
                </a:solidFill>
                <a:latin typeface="Arial"/>
              </a:endParaRPr>
            </a:p>
          </p:txBody>
        </p:sp>
      </p:grpSp>
      <p:pic>
        <p:nvPicPr>
          <p:cNvPr id="22" name="Picture 20" descr="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522387" y="4041780"/>
            <a:ext cx="55456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4"/>
          <p:cNvSpPr txBox="1">
            <a:spLocks noChangeArrowheads="1"/>
          </p:cNvSpPr>
          <p:nvPr/>
        </p:nvSpPr>
        <p:spPr bwMode="gray">
          <a:xfrm>
            <a:off x="10915909" y="5476880"/>
            <a:ext cx="761747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1125">
                <a:solidFill>
                  <a:srgbClr val="FF7F00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gray">
          <a:xfrm>
            <a:off x="10383710" y="5781677"/>
            <a:ext cx="12939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900">
                <a:solidFill>
                  <a:srgbClr val="0084B4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gray">
          <a:xfrm>
            <a:off x="455087" y="722313"/>
            <a:ext cx="11305116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6965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1314451" y="3787780"/>
            <a:ext cx="10363200" cy="8858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6172201" y="3505200"/>
            <a:ext cx="5505451" cy="457200"/>
          </a:xfrm>
        </p:spPr>
        <p:txBody>
          <a:bodyPr/>
          <a:lstStyle>
            <a:lvl1pPr marL="0" indent="0" algn="dist">
              <a:buFontTx/>
              <a:buNone/>
              <a:defRPr sz="1125" b="1">
                <a:solidFill>
                  <a:srgbClr val="777777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26" name="Rectangle 21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69E61-428A-42E2-8476-78C01E44F727}" type="datetimeFigureOut">
              <a:rPr lang="ru-RU">
                <a:solidFill>
                  <a:srgbClr val="0084B4"/>
                </a:solidFill>
              </a:rPr>
              <a:pPr>
                <a:defRPr/>
              </a:pPr>
              <a:t>11.12.2017</a:t>
            </a:fld>
            <a:endParaRPr lang="en-US">
              <a:solidFill>
                <a:srgbClr val="0084B4"/>
              </a:solidFill>
            </a:endParaRPr>
          </a:p>
        </p:txBody>
      </p:sp>
      <p:sp>
        <p:nvSpPr>
          <p:cNvPr id="27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4B4"/>
              </a:solidFill>
            </a:endParaRPr>
          </a:p>
        </p:txBody>
      </p:sp>
      <p:sp>
        <p:nvSpPr>
          <p:cNvPr id="28" name="Rectangle 2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03AA4A0-0B96-476D-B7E5-186A11402785}" type="slidenum">
              <a:rPr lang="en-US" altLang="ru-RU">
                <a:solidFill>
                  <a:srgbClr val="0084B4"/>
                </a:solidFill>
              </a:rPr>
              <a:pPr/>
              <a:t>‹#›</a:t>
            </a:fld>
            <a:endParaRPr lang="en-US" altLang="ru-RU">
              <a:solidFill>
                <a:srgbClr val="008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369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F5D41-3D5C-4971-8BB6-663517E9A645}" type="datetimeFigureOut">
              <a:rPr lang="ru-RU">
                <a:solidFill>
                  <a:srgbClr val="0084B4"/>
                </a:solidFill>
              </a:rPr>
              <a:pPr>
                <a:defRPr/>
              </a:pPr>
              <a:t>11.12.2017</a:t>
            </a:fld>
            <a:endParaRPr lang="en-US">
              <a:solidFill>
                <a:srgbClr val="0084B4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4B4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E5758-EA0D-474B-93B6-BE3A6952B6E1}" type="slidenum">
              <a:rPr lang="en-US" altLang="ru-RU">
                <a:solidFill>
                  <a:srgbClr val="0084B4"/>
                </a:solidFill>
              </a:rPr>
              <a:pPr/>
              <a:t>‹#›</a:t>
            </a:fld>
            <a:endParaRPr lang="en-US" altLang="ru-RU">
              <a:solidFill>
                <a:srgbClr val="008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532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5917-501A-48ED-A0EB-724061E21039}" type="datetimeFigureOut">
              <a:rPr lang="ru-RU">
                <a:solidFill>
                  <a:srgbClr val="0084B4"/>
                </a:solidFill>
              </a:rPr>
              <a:pPr>
                <a:defRPr/>
              </a:pPr>
              <a:t>11.12.2017</a:t>
            </a:fld>
            <a:endParaRPr lang="en-US">
              <a:solidFill>
                <a:srgbClr val="0084B4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4B4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6555E-BBD1-4DD4-953F-64917CE24CA6}" type="slidenum">
              <a:rPr lang="en-US" altLang="ru-RU">
                <a:solidFill>
                  <a:srgbClr val="0084B4"/>
                </a:solidFill>
              </a:rPr>
              <a:pPr/>
              <a:t>‹#›</a:t>
            </a:fld>
            <a:endParaRPr lang="en-US" altLang="ru-RU">
              <a:solidFill>
                <a:srgbClr val="008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984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411F1-61DB-4D2C-81D3-55361F6A53DA}" type="datetimeFigureOut">
              <a:rPr lang="ru-RU">
                <a:solidFill>
                  <a:srgbClr val="0084B4"/>
                </a:solidFill>
              </a:rPr>
              <a:pPr>
                <a:defRPr/>
              </a:pPr>
              <a:t>11.12.2017</a:t>
            </a:fld>
            <a:endParaRPr lang="en-US">
              <a:solidFill>
                <a:srgbClr val="0084B4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4B4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6F38C-EBAC-4C4F-B45E-B1410A431DB3}" type="slidenum">
              <a:rPr lang="en-US" altLang="ru-RU">
                <a:solidFill>
                  <a:srgbClr val="0084B4"/>
                </a:solidFill>
              </a:rPr>
              <a:pPr/>
              <a:t>‹#›</a:t>
            </a:fld>
            <a:endParaRPr lang="en-US" altLang="ru-RU">
              <a:solidFill>
                <a:srgbClr val="008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734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C8D6-FFBF-42B2-BEB1-001D9F51D59C}" type="datetimeFigureOut">
              <a:rPr lang="ru-RU">
                <a:solidFill>
                  <a:srgbClr val="0084B4"/>
                </a:solidFill>
              </a:rPr>
              <a:pPr>
                <a:defRPr/>
              </a:pPr>
              <a:t>11.12.2017</a:t>
            </a:fld>
            <a:endParaRPr lang="en-US">
              <a:solidFill>
                <a:srgbClr val="0084B4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4B4"/>
              </a:solidFill>
            </a:endParaRP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7F659-39CB-40E5-A48D-067D80630C4A}" type="slidenum">
              <a:rPr lang="en-US" altLang="ru-RU">
                <a:solidFill>
                  <a:srgbClr val="0084B4"/>
                </a:solidFill>
              </a:rPr>
              <a:pPr/>
              <a:t>‹#›</a:t>
            </a:fld>
            <a:endParaRPr lang="en-US" altLang="ru-RU">
              <a:solidFill>
                <a:srgbClr val="008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5225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381D-352F-45DC-B183-CBBF068AE3B8}" type="datetimeFigureOut">
              <a:rPr lang="ru-RU">
                <a:solidFill>
                  <a:srgbClr val="0084B4"/>
                </a:solidFill>
              </a:rPr>
              <a:pPr>
                <a:defRPr/>
              </a:pPr>
              <a:t>11.12.2017</a:t>
            </a:fld>
            <a:endParaRPr lang="en-US">
              <a:solidFill>
                <a:srgbClr val="0084B4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4B4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7E6EE-A768-40AD-AB54-3A957DFF6DDE}" type="slidenum">
              <a:rPr lang="en-US" altLang="ru-RU">
                <a:solidFill>
                  <a:srgbClr val="0084B4"/>
                </a:solidFill>
              </a:rPr>
              <a:pPr/>
              <a:t>‹#›</a:t>
            </a:fld>
            <a:endParaRPr lang="en-US" altLang="ru-RU">
              <a:solidFill>
                <a:srgbClr val="008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953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9FB22-A8A2-42AD-8DBD-C8FCC87BDC78}" type="datetimeFigureOut">
              <a:rPr lang="ru-RU">
                <a:solidFill>
                  <a:srgbClr val="0084B4"/>
                </a:solidFill>
              </a:rPr>
              <a:pPr>
                <a:defRPr/>
              </a:pPr>
              <a:t>11.12.2017</a:t>
            </a:fld>
            <a:endParaRPr lang="en-US">
              <a:solidFill>
                <a:srgbClr val="0084B4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4B4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48FCB-FB0F-4057-A0AA-D349551A16C1}" type="slidenum">
              <a:rPr lang="en-US" altLang="ru-RU">
                <a:solidFill>
                  <a:srgbClr val="0084B4"/>
                </a:solidFill>
              </a:rPr>
              <a:pPr/>
              <a:t>‹#›</a:t>
            </a:fld>
            <a:endParaRPr lang="en-US" altLang="ru-RU">
              <a:solidFill>
                <a:srgbClr val="008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4216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1822-6D65-483F-BF92-D417CDDBFFCE}" type="datetimeFigureOut">
              <a:rPr lang="ru-RU">
                <a:solidFill>
                  <a:srgbClr val="0084B4"/>
                </a:solidFill>
              </a:rPr>
              <a:pPr>
                <a:defRPr/>
              </a:pPr>
              <a:t>11.12.2017</a:t>
            </a:fld>
            <a:endParaRPr lang="en-US">
              <a:solidFill>
                <a:srgbClr val="0084B4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4B4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84E7E-E4CC-4568-8F31-76B5CFF36E0A}" type="slidenum">
              <a:rPr lang="en-US" altLang="ru-RU">
                <a:solidFill>
                  <a:srgbClr val="0084B4"/>
                </a:solidFill>
              </a:rPr>
              <a:pPr/>
              <a:t>‹#›</a:t>
            </a:fld>
            <a:endParaRPr lang="en-US" altLang="ru-RU">
              <a:solidFill>
                <a:srgbClr val="008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832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13A40-3544-4653-AE96-1BAC5AD374F2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5485-D1D9-4873-805C-72EE7BC7EC4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42878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9AB12-ED2D-47C5-B734-A9894D7E2B7B}" type="datetimeFigureOut">
              <a:rPr lang="ru-RU">
                <a:solidFill>
                  <a:srgbClr val="0084B4"/>
                </a:solidFill>
              </a:rPr>
              <a:pPr>
                <a:defRPr/>
              </a:pPr>
              <a:t>11.12.2017</a:t>
            </a:fld>
            <a:endParaRPr lang="en-US">
              <a:solidFill>
                <a:srgbClr val="0084B4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4B4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08E04-D3B9-40F2-AD8D-80BC976DF630}" type="slidenum">
              <a:rPr lang="en-US" altLang="ru-RU">
                <a:solidFill>
                  <a:srgbClr val="0084B4"/>
                </a:solidFill>
              </a:rPr>
              <a:pPr/>
              <a:t>‹#›</a:t>
            </a:fld>
            <a:endParaRPr lang="en-US" altLang="ru-RU">
              <a:solidFill>
                <a:srgbClr val="008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4560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EF824-5F8B-4386-86D2-AEE5F3D11E15}" type="datetimeFigureOut">
              <a:rPr lang="ru-RU">
                <a:solidFill>
                  <a:srgbClr val="0084B4"/>
                </a:solidFill>
              </a:rPr>
              <a:pPr>
                <a:defRPr/>
              </a:pPr>
              <a:t>11.12.2017</a:t>
            </a:fld>
            <a:endParaRPr lang="en-US">
              <a:solidFill>
                <a:srgbClr val="0084B4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4B4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C09D8-73FA-493E-8917-CA2EAF02A5B3}" type="slidenum">
              <a:rPr lang="en-US" altLang="ru-RU">
                <a:solidFill>
                  <a:srgbClr val="0084B4"/>
                </a:solidFill>
              </a:rPr>
              <a:pPr/>
              <a:t>‹#›</a:t>
            </a:fld>
            <a:endParaRPr lang="en-US" altLang="ru-RU">
              <a:solidFill>
                <a:srgbClr val="008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7947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98443"/>
            <a:ext cx="2743200" cy="5927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98443"/>
            <a:ext cx="8026400" cy="5927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99D0-E06B-4257-ADCE-671179C62447}" type="datetimeFigureOut">
              <a:rPr lang="ru-RU">
                <a:solidFill>
                  <a:srgbClr val="0084B4"/>
                </a:solidFill>
              </a:rPr>
              <a:pPr>
                <a:defRPr/>
              </a:pPr>
              <a:t>11.12.2017</a:t>
            </a:fld>
            <a:endParaRPr lang="en-US">
              <a:solidFill>
                <a:srgbClr val="0084B4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84B4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7CB2D-453D-4639-A8A1-7C0BD1566055}" type="slidenum">
              <a:rPr lang="en-US" altLang="ru-RU">
                <a:solidFill>
                  <a:srgbClr val="0084B4"/>
                </a:solidFill>
              </a:rPr>
              <a:pPr/>
              <a:t>‹#›</a:t>
            </a:fld>
            <a:endParaRPr lang="en-US" altLang="ru-RU">
              <a:solidFill>
                <a:srgbClr val="008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234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B0A4-6EB8-4193-9BE0-42AE427EEA1F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60EFA-D1FA-4B5C-9623-9DD4E3683DA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62645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4D50-5AF3-430D-B81C-46AD3F6FE053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AF6FC-96D8-4C41-B07F-B2B7D3F77BE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4569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658D-B6EC-491A-8AB4-1CDDF85F2947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1BEE-5EB2-4825-9241-F15278B3B4B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624363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A3AE5-E0A2-4E38-A68C-B63B5AC512E5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75457-3E46-4128-A0D4-BFEE75A5A2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938710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5B774-D18D-4A62-8E5F-CCEA3A3AB336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F74F7-AD8D-48ED-8547-F0ADA8EE088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77778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019D5-3A31-42F9-8937-029B77E558A4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A307A-4248-4CE6-A324-24A86BD0EDC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098975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59925-F612-49E4-BBEF-C66C9AA46C12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65B66-C5EB-43B4-8699-FBB1FA749BD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64244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gray">
          <a:xfrm>
            <a:off x="10210800" y="3"/>
            <a:ext cx="1473200" cy="6848475"/>
          </a:xfrm>
          <a:custGeom>
            <a:avLst/>
            <a:gdLst>
              <a:gd name="T0" fmla="*/ 2147483646 w 696"/>
              <a:gd name="T1" fmla="*/ 0 h 4314"/>
              <a:gd name="T2" fmla="*/ 2147483646 w 696"/>
              <a:gd name="T3" fmla="*/ 2147483646 h 4314"/>
              <a:gd name="T4" fmla="*/ 2147483646 w 696"/>
              <a:gd name="T5" fmla="*/ 2147483646 h 4314"/>
              <a:gd name="T6" fmla="*/ 2147483646 w 696"/>
              <a:gd name="T7" fmla="*/ 2147483646 h 4314"/>
              <a:gd name="T8" fmla="*/ 2147483646 w 696"/>
              <a:gd name="T9" fmla="*/ 2147483646 h 4314"/>
              <a:gd name="T10" fmla="*/ 2147483646 w 696"/>
              <a:gd name="T11" fmla="*/ 2147483646 h 4314"/>
              <a:gd name="T12" fmla="*/ 2147483646 w 696"/>
              <a:gd name="T13" fmla="*/ 2147483646 h 4314"/>
              <a:gd name="T14" fmla="*/ 0 w 696"/>
              <a:gd name="T15" fmla="*/ 0 h 4314"/>
              <a:gd name="T16" fmla="*/ 2147483646 w 696"/>
              <a:gd name="T17" fmla="*/ 0 h 43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Freeform 3"/>
          <p:cNvSpPr>
            <a:spLocks/>
          </p:cNvSpPr>
          <p:nvPr/>
        </p:nvSpPr>
        <p:spPr bwMode="gray">
          <a:xfrm>
            <a:off x="1422400" y="0"/>
            <a:ext cx="10058400" cy="6858000"/>
          </a:xfrm>
          <a:custGeom>
            <a:avLst/>
            <a:gdLst>
              <a:gd name="T0" fmla="*/ 0 w 4752"/>
              <a:gd name="T1" fmla="*/ 0 h 4320"/>
              <a:gd name="T2" fmla="*/ 2147483646 w 4752"/>
              <a:gd name="T3" fmla="*/ 0 h 4320"/>
              <a:gd name="T4" fmla="*/ 2147483646 w 4752"/>
              <a:gd name="T5" fmla="*/ 2147483646 h 4320"/>
              <a:gd name="T6" fmla="*/ 2147483646 w 4752"/>
              <a:gd name="T7" fmla="*/ 2147483646 h 4320"/>
              <a:gd name="T8" fmla="*/ 2147483646 w 4752"/>
              <a:gd name="T9" fmla="*/ 2147483646 h 4320"/>
              <a:gd name="T10" fmla="*/ 2147483646 w 4752"/>
              <a:gd name="T11" fmla="*/ 2147483646 h 4320"/>
              <a:gd name="T12" fmla="*/ 2147483646 w 4752"/>
              <a:gd name="T13" fmla="*/ 2147483646 h 4320"/>
              <a:gd name="T14" fmla="*/ 2147483646 w 4752"/>
              <a:gd name="T15" fmla="*/ 2147483646 h 4320"/>
              <a:gd name="T16" fmla="*/ 0 w 4752"/>
              <a:gd name="T17" fmla="*/ 0 h 43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Freeform 4"/>
          <p:cNvSpPr>
            <a:spLocks/>
          </p:cNvSpPr>
          <p:nvPr/>
        </p:nvSpPr>
        <p:spPr bwMode="gray">
          <a:xfrm>
            <a:off x="7315200" y="1657350"/>
            <a:ext cx="3987800" cy="5200650"/>
          </a:xfrm>
          <a:custGeom>
            <a:avLst/>
            <a:gdLst>
              <a:gd name="T0" fmla="*/ 2147483646 w 1884"/>
              <a:gd name="T1" fmla="*/ 2147483646 h 3276"/>
              <a:gd name="T2" fmla="*/ 2147483646 w 1884"/>
              <a:gd name="T3" fmla="*/ 0 h 3276"/>
              <a:gd name="T4" fmla="*/ 0 w 1884"/>
              <a:gd name="T5" fmla="*/ 2147483646 h 3276"/>
              <a:gd name="T6" fmla="*/ 2147483646 w 1884"/>
              <a:gd name="T7" fmla="*/ 2147483646 h 32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Freeform 5"/>
          <p:cNvSpPr>
            <a:spLocks/>
          </p:cNvSpPr>
          <p:nvPr/>
        </p:nvSpPr>
        <p:spPr bwMode="gray">
          <a:xfrm>
            <a:off x="4572002" y="0"/>
            <a:ext cx="6896100" cy="6858000"/>
          </a:xfrm>
          <a:custGeom>
            <a:avLst/>
            <a:gdLst>
              <a:gd name="T0" fmla="*/ 0 w 3258"/>
              <a:gd name="T1" fmla="*/ 0 h 4320"/>
              <a:gd name="T2" fmla="*/ 2147483646 w 3258"/>
              <a:gd name="T3" fmla="*/ 2147483646 h 4320"/>
              <a:gd name="T4" fmla="*/ 2147483646 w 3258"/>
              <a:gd name="T5" fmla="*/ 2147483646 h 4320"/>
              <a:gd name="T6" fmla="*/ 2147483646 w 3258"/>
              <a:gd name="T7" fmla="*/ 2147483646 h 4320"/>
              <a:gd name="T8" fmla="*/ 2147483646 w 3258"/>
              <a:gd name="T9" fmla="*/ 2147483646 h 4320"/>
              <a:gd name="T10" fmla="*/ 2147483646 w 3258"/>
              <a:gd name="T11" fmla="*/ 2147483646 h 4320"/>
              <a:gd name="T12" fmla="*/ 2147483646 w 3258"/>
              <a:gd name="T13" fmla="*/ 2147483646 h 4320"/>
              <a:gd name="T14" fmla="*/ 2147483646 w 3258"/>
              <a:gd name="T15" fmla="*/ 0 h 4320"/>
              <a:gd name="T16" fmla="*/ 0 w 3258"/>
              <a:gd name="T17" fmla="*/ 0 h 43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Freeform 6"/>
          <p:cNvSpPr>
            <a:spLocks/>
          </p:cNvSpPr>
          <p:nvPr/>
        </p:nvSpPr>
        <p:spPr bwMode="gray">
          <a:xfrm>
            <a:off x="11176000" y="0"/>
            <a:ext cx="1016000" cy="1143000"/>
          </a:xfrm>
          <a:custGeom>
            <a:avLst/>
            <a:gdLst>
              <a:gd name="T0" fmla="*/ 2147483646 w 480"/>
              <a:gd name="T1" fmla="*/ 0 h 720"/>
              <a:gd name="T2" fmla="*/ 0 w 480"/>
              <a:gd name="T3" fmla="*/ 2147483646 h 720"/>
              <a:gd name="T4" fmla="*/ 2147483646 w 480"/>
              <a:gd name="T5" fmla="*/ 2147483646 h 720"/>
              <a:gd name="T6" fmla="*/ 2147483646 w 480"/>
              <a:gd name="T7" fmla="*/ 2147483646 h 720"/>
              <a:gd name="T8" fmla="*/ 2147483646 w 480"/>
              <a:gd name="T9" fmla="*/ 2147483646 h 720"/>
              <a:gd name="T10" fmla="*/ 2147483646 w 480"/>
              <a:gd name="T11" fmla="*/ 2147483646 h 720"/>
              <a:gd name="T12" fmla="*/ 2147483646 w 480"/>
              <a:gd name="T13" fmla="*/ 0 h 720"/>
              <a:gd name="T14" fmla="*/ 2147483646 w 480"/>
              <a:gd name="T15" fmla="*/ 0 h 7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Freeform 7"/>
          <p:cNvSpPr>
            <a:spLocks/>
          </p:cNvSpPr>
          <p:nvPr/>
        </p:nvSpPr>
        <p:spPr bwMode="gray">
          <a:xfrm>
            <a:off x="11480800" y="228600"/>
            <a:ext cx="711200" cy="533400"/>
          </a:xfrm>
          <a:custGeom>
            <a:avLst/>
            <a:gdLst>
              <a:gd name="T0" fmla="*/ 2147483646 w 336"/>
              <a:gd name="T1" fmla="*/ 2147483646 h 336"/>
              <a:gd name="T2" fmla="*/ 0 w 336"/>
              <a:gd name="T3" fmla="*/ 0 h 336"/>
              <a:gd name="T4" fmla="*/ 2147483646 w 336"/>
              <a:gd name="T5" fmla="*/ 2147483646 h 336"/>
              <a:gd name="T6" fmla="*/ 2147483646 w 336"/>
              <a:gd name="T7" fmla="*/ 2147483646 h 3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7416802" y="0"/>
            <a:ext cx="4356100" cy="6858000"/>
            <a:chOff x="3504" y="0"/>
            <a:chExt cx="2058" cy="4320"/>
          </a:xfrm>
        </p:grpSpPr>
        <p:sp>
          <p:nvSpPr>
            <p:cNvPr id="1043" name="Freeform 9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>
                <a:gd name="T0" fmla="*/ 0 w 2058"/>
                <a:gd name="T1" fmla="*/ 0 h 4320"/>
                <a:gd name="T2" fmla="*/ 1056 w 2058"/>
                <a:gd name="T3" fmla="*/ 0 h 4320"/>
                <a:gd name="T4" fmla="*/ 1854 w 2058"/>
                <a:gd name="T5" fmla="*/ 402 h 4320"/>
                <a:gd name="T6" fmla="*/ 2058 w 2058"/>
                <a:gd name="T7" fmla="*/ 972 h 4320"/>
                <a:gd name="T8" fmla="*/ 1296 w 2058"/>
                <a:gd name="T9" fmla="*/ 4320 h 4320"/>
                <a:gd name="T10" fmla="*/ 720 w 2058"/>
                <a:gd name="T11" fmla="*/ 4320 h 4320"/>
                <a:gd name="T12" fmla="*/ 1920 w 2058"/>
                <a:gd name="T13" fmla="*/ 912 h 4320"/>
                <a:gd name="T14" fmla="*/ 1776 w 2058"/>
                <a:gd name="T15" fmla="*/ 432 h 4320"/>
                <a:gd name="T16" fmla="*/ 0 w 2058"/>
                <a:gd name="T17" fmla="*/ 0 h 4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10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>
                <a:gd name="T0" fmla="*/ 0 w 1152"/>
                <a:gd name="T1" fmla="*/ 3264 h 3264"/>
                <a:gd name="T2" fmla="*/ 1152 w 1152"/>
                <a:gd name="T3" fmla="*/ 0 h 3264"/>
                <a:gd name="T4" fmla="*/ 96 w 1152"/>
                <a:gd name="T5" fmla="*/ 3264 h 3264"/>
                <a:gd name="T6" fmla="*/ 0 w 1152"/>
                <a:gd name="T7" fmla="*/ 3264 h 3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190500" y="765175"/>
            <a:ext cx="11811000" cy="5943600"/>
            <a:chOff x="90" y="480"/>
            <a:chExt cx="5580" cy="3744"/>
          </a:xfrm>
        </p:grpSpPr>
        <p:sp>
          <p:nvSpPr>
            <p:cNvPr id="1041" name="Rectangle 12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1034" name="Rectangle 14"/>
          <p:cNvSpPr>
            <a:spLocks noChangeArrowheads="1"/>
          </p:cNvSpPr>
          <p:nvPr/>
        </p:nvSpPr>
        <p:spPr bwMode="gray">
          <a:xfrm>
            <a:off x="508000" y="676275"/>
            <a:ext cx="83312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1035" name="Picture 15" descr="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66751" y="577853"/>
            <a:ext cx="495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4" name="Rectangle 16"/>
          <p:cNvSpPr>
            <a:spLocks noGrp="1" noChangeArrowheads="1"/>
          </p:cNvSpPr>
          <p:nvPr>
            <p:ph type="title"/>
          </p:nvPr>
        </p:nvSpPr>
        <p:spPr bwMode="gray">
          <a:xfrm>
            <a:off x="1204386" y="198438"/>
            <a:ext cx="84031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</a:p>
        </p:txBody>
      </p:sp>
      <p:sp>
        <p:nvSpPr>
          <p:cNvPr id="1037" name="Rectangle 17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68626" name="Rectangle 1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83325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fld id="{CF980259-BC72-473B-A59C-A754E146A525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68627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83325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28" name="Rectangle 2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83325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8EABCCED-30D6-4050-8982-93B530D5A78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4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000000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150" b="1">
          <a:solidFill>
            <a:srgbClr val="000000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150" b="1">
          <a:solidFill>
            <a:srgbClr val="000000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150" b="1">
          <a:solidFill>
            <a:srgbClr val="000000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150" b="1">
          <a:solidFill>
            <a:srgbClr val="000000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reeform 2"/>
          <p:cNvSpPr>
            <a:spLocks/>
          </p:cNvSpPr>
          <p:nvPr/>
        </p:nvSpPr>
        <p:spPr bwMode="gray">
          <a:xfrm>
            <a:off x="10210800" y="5"/>
            <a:ext cx="1473200" cy="6848475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528" y="444"/>
              </a:cxn>
              <a:cxn ang="0">
                <a:pos x="696" y="960"/>
              </a:cxn>
              <a:cxn ang="0">
                <a:pos x="426" y="4314"/>
              </a:cxn>
              <a:cxn ang="0">
                <a:pos x="108" y="4314"/>
              </a:cxn>
              <a:cxn ang="0">
                <a:pos x="648" y="960"/>
              </a:cxn>
              <a:cxn ang="0">
                <a:pos x="456" y="432"/>
              </a:cxn>
              <a:cxn ang="0">
                <a:pos x="0" y="0"/>
              </a:cxn>
              <a:cxn ang="0">
                <a:pos x="312" y="0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68611" name="Freeform 3"/>
          <p:cNvSpPr>
            <a:spLocks/>
          </p:cNvSpPr>
          <p:nvPr/>
        </p:nvSpPr>
        <p:spPr bwMode="gray">
          <a:xfrm>
            <a:off x="1422400" y="0"/>
            <a:ext cx="100584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6" y="0"/>
              </a:cxn>
              <a:cxn ang="0">
                <a:pos x="4590" y="450"/>
              </a:cxn>
              <a:cxn ang="0">
                <a:pos x="4752" y="972"/>
              </a:cxn>
              <a:cxn ang="0">
                <a:pos x="3600" y="4320"/>
              </a:cxn>
              <a:cxn ang="0">
                <a:pos x="3312" y="4320"/>
              </a:cxn>
              <a:cxn ang="0">
                <a:pos x="4712" y="994"/>
              </a:cxn>
              <a:cxn ang="0">
                <a:pos x="4518" y="524"/>
              </a:cxn>
              <a:cxn ang="0">
                <a:pos x="0" y="0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68612" name="Freeform 4"/>
          <p:cNvSpPr>
            <a:spLocks/>
          </p:cNvSpPr>
          <p:nvPr/>
        </p:nvSpPr>
        <p:spPr bwMode="gray">
          <a:xfrm>
            <a:off x="7315200" y="1657350"/>
            <a:ext cx="3987800" cy="5200650"/>
          </a:xfrm>
          <a:custGeom>
            <a:avLst/>
            <a:gdLst/>
            <a:ahLst/>
            <a:cxnLst>
              <a:cxn ang="0">
                <a:pos x="384" y="3276"/>
              </a:cxn>
              <a:cxn ang="0">
                <a:pos x="1884" y="0"/>
              </a:cxn>
              <a:cxn ang="0">
                <a:pos x="0" y="3276"/>
              </a:cxn>
              <a:cxn ang="0">
                <a:pos x="384" y="3276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gray">
          <a:xfrm>
            <a:off x="4572003" y="0"/>
            <a:ext cx="68961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82" y="475"/>
              </a:cxn>
              <a:cxn ang="0">
                <a:pos x="3210" y="936"/>
              </a:cxn>
              <a:cxn ang="0">
                <a:pos x="1728" y="4320"/>
              </a:cxn>
              <a:cxn ang="0">
                <a:pos x="1872" y="4320"/>
              </a:cxn>
              <a:cxn ang="0">
                <a:pos x="3258" y="912"/>
              </a:cxn>
              <a:cxn ang="0">
                <a:pos x="3120" y="432"/>
              </a:cxn>
              <a:cxn ang="0">
                <a:pos x="1296" y="0"/>
              </a:cxn>
              <a:cxn ang="0">
                <a:pos x="0" y="0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68614" name="Freeform 6"/>
          <p:cNvSpPr>
            <a:spLocks/>
          </p:cNvSpPr>
          <p:nvPr/>
        </p:nvSpPr>
        <p:spPr bwMode="gray">
          <a:xfrm>
            <a:off x="11176000" y="0"/>
            <a:ext cx="1016000" cy="1143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354" y="690"/>
              </a:cxn>
              <a:cxn ang="0">
                <a:pos x="480" y="720"/>
              </a:cxn>
              <a:cxn ang="0">
                <a:pos x="480" y="576"/>
              </a:cxn>
              <a:cxn ang="0">
                <a:pos x="48" y="96"/>
              </a:cxn>
              <a:cxn ang="0">
                <a:pos x="89" y="0"/>
              </a:cxn>
              <a:cxn ang="0">
                <a:pos x="48" y="0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>
            <a:off x="11480800" y="228600"/>
            <a:ext cx="711200" cy="533400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0" y="0"/>
              </a:cxn>
              <a:cxn ang="0">
                <a:pos x="336" y="240"/>
              </a:cxn>
              <a:cxn ang="0">
                <a:pos x="336" y="336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7416803" y="0"/>
            <a:ext cx="4356100" cy="6858000"/>
            <a:chOff x="3504" y="0"/>
            <a:chExt cx="2058" cy="4320"/>
          </a:xfrm>
        </p:grpSpPr>
        <p:sp>
          <p:nvSpPr>
            <p:cNvPr id="68617" name="Freeform 9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0"/>
                </a:cxn>
                <a:cxn ang="0">
                  <a:pos x="1854" y="402"/>
                </a:cxn>
                <a:cxn ang="0">
                  <a:pos x="2058" y="972"/>
                </a:cxn>
                <a:cxn ang="0">
                  <a:pos x="1296" y="4320"/>
                </a:cxn>
                <a:cxn ang="0">
                  <a:pos x="720" y="4320"/>
                </a:cxn>
                <a:cxn ang="0">
                  <a:pos x="1920" y="912"/>
                </a:cxn>
                <a:cxn ang="0">
                  <a:pos x="1776" y="432"/>
                </a:cxn>
                <a:cxn ang="0">
                  <a:pos x="0" y="0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0084B4"/>
                </a:solidFill>
                <a:latin typeface="Arial"/>
              </a:endParaRPr>
            </a:p>
          </p:txBody>
        </p:sp>
        <p:sp>
          <p:nvSpPr>
            <p:cNvPr id="68618" name="Freeform 10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1152" y="0"/>
                </a:cxn>
                <a:cxn ang="0">
                  <a:pos x="96" y="3264"/>
                </a:cxn>
                <a:cxn ang="0">
                  <a:pos x="0" y="3264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0084B4"/>
                </a:solidFill>
                <a:latin typeface="Arial"/>
              </a:endParaRPr>
            </a:p>
          </p:txBody>
        </p:sp>
      </p:grp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190500" y="765175"/>
            <a:ext cx="11811000" cy="5943600"/>
            <a:chOff x="90" y="480"/>
            <a:chExt cx="5580" cy="3744"/>
          </a:xfrm>
        </p:grpSpPr>
        <p:sp>
          <p:nvSpPr>
            <p:cNvPr id="68620" name="Rectangle 12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84B4"/>
                </a:solidFill>
                <a:latin typeface="Arial"/>
              </a:endParaRPr>
            </a:p>
          </p:txBody>
        </p:sp>
        <p:sp>
          <p:nvSpPr>
            <p:cNvPr id="68621" name="Rectangle 13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84B4"/>
                </a:solidFill>
                <a:latin typeface="Arial"/>
              </a:endParaRPr>
            </a:p>
          </p:txBody>
        </p:sp>
      </p:grpSp>
      <p:sp>
        <p:nvSpPr>
          <p:cNvPr id="68622" name="Rectangle 14"/>
          <p:cNvSpPr>
            <a:spLocks noChangeArrowheads="1"/>
          </p:cNvSpPr>
          <p:nvPr/>
        </p:nvSpPr>
        <p:spPr bwMode="gray">
          <a:xfrm>
            <a:off x="508000" y="676275"/>
            <a:ext cx="83312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0084B4"/>
              </a:solidFill>
              <a:latin typeface="Arial"/>
            </a:endParaRPr>
          </a:p>
        </p:txBody>
      </p:sp>
      <p:pic>
        <p:nvPicPr>
          <p:cNvPr id="1035" name="Picture 15" descr="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66751" y="577855"/>
            <a:ext cx="495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4" name="Rectangle 16"/>
          <p:cNvSpPr>
            <a:spLocks noGrp="1" noChangeArrowheads="1"/>
          </p:cNvSpPr>
          <p:nvPr>
            <p:ph type="title"/>
          </p:nvPr>
        </p:nvSpPr>
        <p:spPr bwMode="gray">
          <a:xfrm>
            <a:off x="1204387" y="198438"/>
            <a:ext cx="84031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</a:p>
        </p:txBody>
      </p:sp>
      <p:sp>
        <p:nvSpPr>
          <p:cNvPr id="1037" name="Rectangle 17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68626" name="Rectangle 1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83325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88">
                <a:latin typeface="Arial" charset="0"/>
              </a:defRPr>
            </a:lvl1pPr>
          </a:lstStyle>
          <a:p>
            <a:pPr eaLnBrk="1" hangingPunct="1">
              <a:defRPr/>
            </a:pPr>
            <a:fld id="{415623AC-E172-431A-87FB-B1399BBD04F7}" type="datetimeFigureOut">
              <a:rPr lang="ru-RU">
                <a:solidFill>
                  <a:srgbClr val="0084B4"/>
                </a:solidFill>
              </a:rPr>
              <a:pPr eaLnBrk="1" hangingPunct="1">
                <a:defRPr/>
              </a:pPr>
              <a:t>11.12.2017</a:t>
            </a:fld>
            <a:endParaRPr lang="en-US">
              <a:solidFill>
                <a:srgbClr val="0084B4"/>
              </a:solidFill>
            </a:endParaRPr>
          </a:p>
        </p:txBody>
      </p:sp>
      <p:sp>
        <p:nvSpPr>
          <p:cNvPr id="68627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83325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88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84B4"/>
              </a:solidFill>
            </a:endParaRPr>
          </a:p>
        </p:txBody>
      </p:sp>
      <p:sp>
        <p:nvSpPr>
          <p:cNvPr id="68628" name="Rectangle 2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83325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88"/>
            </a:lvl1pPr>
          </a:lstStyle>
          <a:p>
            <a:pPr eaLnBrk="1" hangingPunct="1"/>
            <a:fld id="{48C1344C-E016-4939-8B8A-D37332A0C88C}" type="slidenum">
              <a:rPr lang="en-US" altLang="ru-RU">
                <a:solidFill>
                  <a:srgbClr val="0084B4"/>
                </a:solidFill>
                <a:latin typeface="Arial"/>
              </a:rPr>
              <a:pPr eaLnBrk="1" hangingPunct="1"/>
              <a:t>‹#›</a:t>
            </a:fld>
            <a:endParaRPr lang="en-US" altLang="ru-RU">
              <a:solidFill>
                <a:srgbClr val="0084B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62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4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000000"/>
          </a:solidFill>
          <a:latin typeface="Arial" charset="0"/>
        </a:defRPr>
      </a:lvl5pPr>
      <a:lvl6pPr marL="257175" algn="l" rtl="0" fontAlgn="base">
        <a:spcBef>
          <a:spcPct val="0"/>
        </a:spcBef>
        <a:spcAft>
          <a:spcPct val="0"/>
        </a:spcAft>
        <a:defRPr sz="2363" b="1">
          <a:solidFill>
            <a:srgbClr val="000000"/>
          </a:solidFill>
          <a:latin typeface="Arial" charset="0"/>
        </a:defRPr>
      </a:lvl6pPr>
      <a:lvl7pPr marL="514350" algn="l" rtl="0" fontAlgn="base">
        <a:spcBef>
          <a:spcPct val="0"/>
        </a:spcBef>
        <a:spcAft>
          <a:spcPct val="0"/>
        </a:spcAft>
        <a:defRPr sz="2363" b="1">
          <a:solidFill>
            <a:srgbClr val="000000"/>
          </a:solidFill>
          <a:latin typeface="Arial" charset="0"/>
        </a:defRPr>
      </a:lvl7pPr>
      <a:lvl8pPr marL="771525" algn="l" rtl="0" fontAlgn="base">
        <a:spcBef>
          <a:spcPct val="0"/>
        </a:spcBef>
        <a:spcAft>
          <a:spcPct val="0"/>
        </a:spcAft>
        <a:defRPr sz="2363" b="1">
          <a:solidFill>
            <a:srgbClr val="000000"/>
          </a:solidFill>
          <a:latin typeface="Arial" charset="0"/>
        </a:defRPr>
      </a:lvl8pPr>
      <a:lvl9pPr marL="1028700" algn="l" rtl="0" fontAlgn="base">
        <a:spcBef>
          <a:spcPct val="0"/>
        </a:spcBef>
        <a:spcAft>
          <a:spcPct val="0"/>
        </a:spcAft>
        <a:defRPr sz="2363" b="1">
          <a:solidFill>
            <a:srgbClr val="000000"/>
          </a:solidFill>
          <a:latin typeface="Arial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2909889" y="2823270"/>
            <a:ext cx="64805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7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Социально-профессиональная практика</a:t>
            </a:r>
          </a:p>
        </p:txBody>
      </p:sp>
      <p:sp>
        <p:nvSpPr>
          <p:cNvPr id="3076" name="TextBox 13"/>
          <p:cNvSpPr txBox="1">
            <a:spLocks noChangeArrowheads="1"/>
          </p:cNvSpPr>
          <p:nvPr/>
        </p:nvSpPr>
        <p:spPr bwMode="auto">
          <a:xfrm>
            <a:off x="4988721" y="1376364"/>
            <a:ext cx="453628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Муниципальное автономное </a:t>
            </a:r>
          </a:p>
          <a:p>
            <a:pPr algn="ctr" eaLnBrk="1" hangingPunct="1"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общеобразовательное учреждение </a:t>
            </a:r>
          </a:p>
          <a:p>
            <a:pPr algn="ctr" eaLnBrk="1" hangingPunct="1"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«Лицей № 21»</a:t>
            </a:r>
          </a:p>
          <a:p>
            <a:pPr algn="ctr" eaLnBrk="1" hangingPunct="1"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г. Первоуральск</a:t>
            </a:r>
            <a:endParaRPr lang="ru-RU" sz="21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913460" y="3654327"/>
            <a:ext cx="64805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7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ХИМИКО-БИОЛОГИЧЕСКИЙ ПРОФИЛЬ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454912" y="4499522"/>
            <a:ext cx="648057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15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Тьюторы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:</a:t>
            </a: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Быкова З.Н., Борисова Л.А.  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423592" y="4822687"/>
            <a:ext cx="691805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Учащиеся: </a:t>
            </a:r>
          </a:p>
          <a:p>
            <a:pPr eaLnBrk="1" hangingPunct="1">
              <a:defRPr/>
            </a:pPr>
            <a:r>
              <a:rPr lang="ru-RU" sz="15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Голощапова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А.,Герасимов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А., Калинина Ю., Лыжина А., Мамаев М., Трапезникова М., </a:t>
            </a:r>
            <a:r>
              <a:rPr lang="ru-RU" sz="15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Шамсутов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И.</a:t>
            </a:r>
          </a:p>
          <a:p>
            <a:pPr eaLnBrk="1" hangingPunct="1">
              <a:defRPr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Волкова А., Бунина В., </a:t>
            </a:r>
            <a:r>
              <a:rPr lang="ru-RU" sz="15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Рылькова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К., </a:t>
            </a:r>
            <a:r>
              <a:rPr lang="ru-RU" sz="15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Батакова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Д., </a:t>
            </a:r>
            <a:r>
              <a:rPr lang="ru-RU" sz="15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Горячкина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В., Мамаева К., </a:t>
            </a:r>
            <a:r>
              <a:rPr lang="ru-RU" sz="15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Ментей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В., </a:t>
            </a:r>
            <a:r>
              <a:rPr lang="ru-RU" sz="15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Шиян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Л.</a:t>
            </a:r>
          </a:p>
        </p:txBody>
      </p:sp>
      <p:pic>
        <p:nvPicPr>
          <p:cNvPr id="3082" name="Picture 10" descr="http://cs302506.vk.me/g42871959/a_1bf693f8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2" y="1820"/>
            <a:ext cx="1890210" cy="1880760"/>
          </a:xfrm>
          <a:prstGeom prst="ellipse">
            <a:avLst/>
          </a:prstGeom>
          <a:ln w="127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608" y="401874"/>
            <a:ext cx="6660743" cy="62482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Место прохождения практики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3868043" y="4522888"/>
            <a:ext cx="1863626" cy="4866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eaLnBrk="1" hangingPunct="1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eaLnBrk="1" hangingPunct="1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sp>
        <p:nvSpPr>
          <p:cNvPr id="22532" name="TextBox 23"/>
          <p:cNvSpPr txBox="1">
            <a:spLocks noChangeArrowheads="1"/>
          </p:cNvSpPr>
          <p:nvPr/>
        </p:nvSpPr>
        <p:spPr bwMode="auto">
          <a:xfrm>
            <a:off x="2940040" y="1462315"/>
            <a:ext cx="6468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84B4"/>
                </a:solidFill>
              </a:rPr>
              <a:t>Сфера деятельности: металлургическая отрасль</a:t>
            </a:r>
          </a:p>
        </p:txBody>
      </p:sp>
      <p:sp>
        <p:nvSpPr>
          <p:cNvPr id="22533" name="TextBox 25"/>
          <p:cNvSpPr txBox="1">
            <a:spLocks noChangeArrowheads="1"/>
          </p:cNvSpPr>
          <p:nvPr/>
        </p:nvSpPr>
        <p:spPr bwMode="auto">
          <a:xfrm>
            <a:off x="2943693" y="1735969"/>
            <a:ext cx="7184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84B4"/>
                </a:solidFill>
              </a:rPr>
              <a:t>Вид продукции, услуг: На ПНТЗ производится свыше 25 000 типоразмеров труб и трубных профилей из 200 марок стали.</a:t>
            </a:r>
          </a:p>
        </p:txBody>
      </p:sp>
      <p:sp>
        <p:nvSpPr>
          <p:cNvPr id="22534" name="TextBox 27"/>
          <p:cNvSpPr txBox="1">
            <a:spLocks noChangeArrowheads="1"/>
          </p:cNvSpPr>
          <p:nvPr/>
        </p:nvSpPr>
        <p:spPr bwMode="auto">
          <a:xfrm>
            <a:off x="2940040" y="1055418"/>
            <a:ext cx="3118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84B4"/>
                </a:solidFill>
              </a:rPr>
              <a:t>Название: ПНТЗ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331126"/>
              </p:ext>
            </p:extLst>
          </p:nvPr>
        </p:nvGraphicFramePr>
        <p:xfrm>
          <a:off x="1917826" y="2655952"/>
          <a:ext cx="8280921" cy="333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6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3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Профессии</a:t>
                      </a: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Содержание работы</a:t>
                      </a: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Требования к индивидуальным</a:t>
                      </a:r>
                      <a:r>
                        <a:rPr lang="ru-RU" sz="1400" baseline="0" dirty="0"/>
                        <a:t> особенностям</a:t>
                      </a:r>
                      <a:endParaRPr lang="ru-RU" sz="1400" dirty="0"/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Требования к профессиональной подготовке</a:t>
                      </a: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Медицинские</a:t>
                      </a:r>
                      <a:r>
                        <a:rPr lang="ru-RU" sz="1400" baseline="0" dirty="0"/>
                        <a:t> противопоказания</a:t>
                      </a:r>
                      <a:endParaRPr lang="ru-RU" sz="1400" dirty="0"/>
                    </a:p>
                  </a:txBody>
                  <a:tcPr marL="51432" marR="51432" marT="25717" marB="2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1491">
                <a:tc>
                  <a:txBody>
                    <a:bodyPr/>
                    <a:lstStyle/>
                    <a:p>
                      <a:r>
                        <a:rPr lang="ru-RU" sz="1400" b="0" i="0" u="non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Начальник участка производственного участка сварки, отделки и сдачи электросварных труб</a:t>
                      </a:r>
                      <a:endParaRPr lang="ru-RU" sz="1400" u="none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Планирование, организация, осуществление руководства производственного процесса.</a:t>
                      </a:r>
                      <a:endParaRPr lang="ru-RU" sz="1400" u="none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Ответственность, к</a:t>
                      </a:r>
                      <a:r>
                        <a:rPr lang="ru-RU" sz="1400" b="0" i="0" u="non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оммуникабельность, умение организовывать и осуществлять руководство производственным процессом.</a:t>
                      </a:r>
                      <a:endParaRPr lang="ru-RU" sz="1400" u="none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Высшее (техническое) образование.</a:t>
                      </a:r>
                      <a:br>
                        <a:rPr lang="ru-RU" sz="1400" u="non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</a:br>
                      <a:r>
                        <a:rPr lang="ru-RU" sz="1400" b="0" i="0" u="non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Опыт работы по специальности на инженерно-технических должностях не менее 2 лет.</a:t>
                      </a:r>
                      <a:br>
                        <a:rPr lang="ru-RU" sz="1400" u="non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</a:br>
                      <a:r>
                        <a:rPr lang="ru-RU" sz="1400" b="0" i="0" u="non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Опыт руководящей работы обязателен. </a:t>
                      </a:r>
                      <a:endParaRPr lang="ru-RU" sz="1400" u="none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Аллергия</a:t>
                      </a:r>
                    </a:p>
                  </a:txBody>
                  <a:tcPr marL="51432" marR="51432" marT="25717" marB="2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4020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7552" y="406942"/>
            <a:ext cx="5488688" cy="6041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Результаты практики</a:t>
            </a:r>
          </a:p>
        </p:txBody>
      </p:sp>
      <p:pic>
        <p:nvPicPr>
          <p:cNvPr id="23558" name="Picture 4" descr="http://blogs.managementconcepts.com/wp-content/uploads/2014/10/Knowledge-Transf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700" y="2417267"/>
            <a:ext cx="526852" cy="52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http://image005.flaticon.com/19/png/512/15/1563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0884" y="1481095"/>
            <a:ext cx="486668" cy="48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 descr="http://www.pubzi.com/f/th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567" y="4137571"/>
            <a:ext cx="525959" cy="5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97142" y="1319467"/>
            <a:ext cx="3202915" cy="64829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Мы увидели, как происходит прокат труб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97141" y="2406210"/>
            <a:ext cx="3418939" cy="95078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Нам показали о том в каком порядке происходит прокат труб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11672" y="3707420"/>
            <a:ext cx="3476416" cy="87370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Нам понравился кран, который перевозил трубы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97140" y="5239939"/>
            <a:ext cx="3634964" cy="99737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Абсолютно всем не понравился запах на предприятии и шум</a:t>
            </a:r>
          </a:p>
        </p:txBody>
      </p:sp>
      <p:pic>
        <p:nvPicPr>
          <p:cNvPr id="23565" name="Picture 7" descr="http://www.pubzi.com/f/th-Thum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482" y="5277797"/>
            <a:ext cx="526852" cy="5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535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8857" y="387343"/>
            <a:ext cx="6247543" cy="39915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Место прохождения практики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3868043" y="4522888"/>
            <a:ext cx="1863626" cy="4866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sp>
        <p:nvSpPr>
          <p:cNvPr id="22532" name="TextBox 23"/>
          <p:cNvSpPr txBox="1">
            <a:spLocks noChangeArrowheads="1"/>
          </p:cNvSpPr>
          <p:nvPr/>
        </p:nvSpPr>
        <p:spPr bwMode="auto">
          <a:xfrm>
            <a:off x="3359696" y="1282594"/>
            <a:ext cx="4440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84B4"/>
                </a:solidFill>
              </a:rPr>
              <a:t>Сфера деятельности: политическая </a:t>
            </a:r>
          </a:p>
        </p:txBody>
      </p:sp>
      <p:sp>
        <p:nvSpPr>
          <p:cNvPr id="22533" name="TextBox 25"/>
          <p:cNvSpPr txBox="1">
            <a:spLocks noChangeArrowheads="1"/>
          </p:cNvSpPr>
          <p:nvPr/>
        </p:nvSpPr>
        <p:spPr bwMode="auto">
          <a:xfrm>
            <a:off x="3375708" y="1617069"/>
            <a:ext cx="6608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84B4"/>
                </a:solidFill>
              </a:rPr>
              <a:t>Вид продукции, услуг: разработка и принятие законов.</a:t>
            </a:r>
          </a:p>
        </p:txBody>
      </p:sp>
      <p:sp>
        <p:nvSpPr>
          <p:cNvPr id="22534" name="TextBox 27"/>
          <p:cNvSpPr txBox="1">
            <a:spLocks noChangeArrowheads="1"/>
          </p:cNvSpPr>
          <p:nvPr/>
        </p:nvSpPr>
        <p:spPr bwMode="auto">
          <a:xfrm>
            <a:off x="3359696" y="872914"/>
            <a:ext cx="6192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84B4"/>
                </a:solidFill>
              </a:rPr>
              <a:t>Название: законодательное собрание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14814"/>
              </p:ext>
            </p:extLst>
          </p:nvPr>
        </p:nvGraphicFramePr>
        <p:xfrm>
          <a:off x="1791041" y="2006207"/>
          <a:ext cx="8481422" cy="4690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6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97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Профессии</a:t>
                      </a: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Содержание работы</a:t>
                      </a: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Требования к индивидуальным</a:t>
                      </a:r>
                      <a:r>
                        <a:rPr lang="ru-RU" sz="1400" baseline="0" dirty="0"/>
                        <a:t> особенностям</a:t>
                      </a:r>
                      <a:endParaRPr lang="ru-RU" sz="1400" dirty="0"/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Требования к профессиональной подготовке</a:t>
                      </a: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Медицинские</a:t>
                      </a:r>
                      <a:r>
                        <a:rPr lang="ru-RU" sz="1400" baseline="0" dirty="0"/>
                        <a:t> противопоказания</a:t>
                      </a:r>
                      <a:endParaRPr lang="ru-RU" sz="1400" dirty="0"/>
                    </a:p>
                  </a:txBody>
                  <a:tcPr marL="51432" marR="51432" marT="25717" marB="2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92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sym typeface="Wingdings"/>
                        </a:rPr>
                        <a:t>председатель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sym typeface="Wingdings"/>
                        </a:rPr>
                        <a:t>руководит процессом работы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sym typeface="Wingdings"/>
                        </a:rPr>
                        <a:t>ответственность, грамотность, профессионализм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sym typeface="Wingdings"/>
                        </a:rPr>
                        <a:t>соответствующее образование, подготовка и опыт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sym typeface="Wingdings"/>
                        </a:rPr>
                        <a:t>глубокая инвалидность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sym typeface="Wingdings"/>
                        </a:rPr>
                        <a:t>нервные</a:t>
                      </a:r>
                      <a:r>
                        <a:rPr lang="ru-RU" sz="1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sym typeface="Wingdings"/>
                        </a:rPr>
                        <a:t> и </a:t>
                      </a:r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sym typeface="Wingdings"/>
                        </a:rPr>
                        <a:t>психические заболевания</a:t>
                      </a:r>
                    </a:p>
                  </a:txBody>
                  <a:tcPr marL="51432" marR="51432" marT="25717" marB="2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798">
                <a:tc>
                  <a:txBody>
                    <a:bodyPr/>
                    <a:lstStyle/>
                    <a:p>
                      <a:r>
                        <a:rPr lang="ru-RU" sz="1400" dirty="0"/>
                        <a:t>депу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тат</a:t>
                      </a: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Обсуждение</a:t>
                      </a:r>
                      <a:r>
                        <a:rPr lang="ru-RU" sz="1400" baseline="0" dirty="0"/>
                        <a:t> предложений и принятие решений </a:t>
                      </a:r>
                      <a:endParaRPr lang="ru-RU" sz="1400" dirty="0"/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Мобильность, грамотность, ответственность, профессионализм</a:t>
                      </a: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Соответствующее образование</a:t>
                      </a: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/>
                        <a:t>судороги, потери сознания</a:t>
                      </a:r>
                    </a:p>
                  </a:txBody>
                  <a:tcPr marL="51432" marR="51432" marT="25717" marB="2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798">
                <a:tc>
                  <a:txBody>
                    <a:bodyPr/>
                    <a:lstStyle/>
                    <a:p>
                      <a:r>
                        <a:rPr lang="ru-RU" sz="1400" dirty="0"/>
                        <a:t>секретарь</a:t>
                      </a: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Ведет протокол заседания</a:t>
                      </a: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Грамотность,</a:t>
                      </a:r>
                      <a:r>
                        <a:rPr lang="ru-RU" sz="1400" baseline="0" dirty="0"/>
                        <a:t> профессионализм, мобильность</a:t>
                      </a:r>
                      <a:endParaRPr lang="ru-RU" sz="1400" dirty="0"/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Соответствующее образование</a:t>
                      </a:r>
                    </a:p>
                    <a:p>
                      <a:endParaRPr lang="ru-RU" sz="1400" dirty="0"/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/>
                        <a:t>расстройства слуха и речи</a:t>
                      </a:r>
                    </a:p>
                  </a:txBody>
                  <a:tcPr marL="51432" marR="51432" marT="25717" marB="2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798">
                <a:tc>
                  <a:txBody>
                    <a:bodyPr/>
                    <a:lstStyle/>
                    <a:p>
                      <a:r>
                        <a:rPr lang="ru-RU" sz="1400" dirty="0"/>
                        <a:t>юрист</a:t>
                      </a: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Осуществляет</a:t>
                      </a:r>
                      <a:r>
                        <a:rPr lang="ru-RU" sz="1400" baseline="0" dirty="0"/>
                        <a:t> правовое обеспечение</a:t>
                      </a:r>
                      <a:endParaRPr lang="ru-RU" sz="1400" dirty="0"/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Опыт, профессионализм, специализация</a:t>
                      </a: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Соответствующее образование,</a:t>
                      </a:r>
                      <a:r>
                        <a:rPr lang="ru-RU" sz="1400" baseline="0" dirty="0"/>
                        <a:t> опыт</a:t>
                      </a:r>
                      <a:endParaRPr lang="ru-RU" sz="1400" dirty="0"/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51432" marR="51432" marT="25717" marB="2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4274" name="Picture 2" descr="http://www.ons.ru/UPLOAD/fck/image/image0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260648"/>
            <a:ext cx="1584176" cy="109707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476774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127" y="420098"/>
            <a:ext cx="5300169" cy="39915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Результаты практики</a:t>
            </a:r>
          </a:p>
        </p:txBody>
      </p:sp>
      <p:pic>
        <p:nvPicPr>
          <p:cNvPr id="23558" name="Picture 4" descr="http://blogs.managementconcepts.com/wp-content/uploads/2014/10/Knowledge-Transf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1360" y="2735687"/>
            <a:ext cx="526852" cy="52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http://image005.flaticon.com/19/png/512/15/1563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44" y="1601104"/>
            <a:ext cx="486668" cy="48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 descr="http://www.pubzi.com/f/th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2668" y="4193530"/>
            <a:ext cx="525959" cy="5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086042" y="1124745"/>
            <a:ext cx="3800846" cy="88157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Мы увидели обстановку, почувствовали атмосферу законодательного собрания.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5640" y="2210334"/>
            <a:ext cx="4608512" cy="185075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Мы узнали много интересной информации о деятельности законодательного собрания. Например, что законодательное собрание издаёт законы связанные с экологией, химией, биологией.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5641" y="4324515"/>
            <a:ext cx="4747783" cy="132775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Нам всё понравилось. Было очень интересно.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Мы смогли почувствовать себя на месте депутатов. Наши ожидания оправдались.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55641" y="5915694"/>
            <a:ext cx="4747783" cy="56703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Отдаленность от химико-биологического профиля.	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3565" name="Picture 7" descr="http://www.pubzi.com/f/th-Thum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1360" y="5652267"/>
            <a:ext cx="526852" cy="5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www.ons.ru/UPLOAD/fck/image/image00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923" y="330513"/>
            <a:ext cx="1366653" cy="9464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https://pp.vk.me/c630025/v630025213/2b32c/l0seKOyDngU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08" y="1194587"/>
            <a:ext cx="2061608" cy="1546204"/>
          </a:xfrm>
          <a:prstGeom prst="rect">
            <a:avLst/>
          </a:prstGeom>
          <a:noFill/>
        </p:spPr>
      </p:pic>
      <p:pic>
        <p:nvPicPr>
          <p:cNvPr id="3076" name="Picture 4" descr="https://pp.vk.me/c630025/v630025213/2b336/fFK3bnp8LvM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526" y="3261645"/>
            <a:ext cx="1748890" cy="2854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36553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Новогодний </a:t>
            </a:r>
            <a:r>
              <a:rPr lang="ru-RU" sz="3200" dirty="0"/>
              <a:t>марафон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3" y="2132856"/>
            <a:ext cx="2664297" cy="2815996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Мы проводили занимательные опыты по  химии для 5-6 классов. Где придумывали задания к опытом связанные с Новым годом. Мы проводили опыты под названиями «Радуга», «Вулкан» и др. Дети были счастливы увидев химию со стороны опытов и экспериментов.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3253" y="1988841"/>
            <a:ext cx="2486738" cy="1628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7494" y="4005064"/>
            <a:ext cx="4027014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77" y="1953835"/>
            <a:ext cx="1722091" cy="17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713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9616" y="572208"/>
            <a:ext cx="6912768" cy="55253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Новогодняя «вертушка», химические эксперименты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3868043" y="4522888"/>
            <a:ext cx="1863626" cy="4866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sp>
        <p:nvSpPr>
          <p:cNvPr id="20484" name="TextBox 23"/>
          <p:cNvSpPr txBox="1">
            <a:spLocks noChangeArrowheads="1"/>
          </p:cNvSpPr>
          <p:nvPr/>
        </p:nvSpPr>
        <p:spPr bwMode="auto">
          <a:xfrm>
            <a:off x="3359696" y="1815304"/>
            <a:ext cx="60486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Сфера деятельности: педагогическая деятельность</a:t>
            </a:r>
          </a:p>
        </p:txBody>
      </p:sp>
      <p:sp>
        <p:nvSpPr>
          <p:cNvPr id="20486" name="TextBox 27"/>
          <p:cNvSpPr txBox="1">
            <a:spLocks noChangeArrowheads="1"/>
          </p:cNvSpPr>
          <p:nvPr/>
        </p:nvSpPr>
        <p:spPr bwMode="auto">
          <a:xfrm>
            <a:off x="3240732" y="1422497"/>
            <a:ext cx="5663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Название МАОУ «Лицей № 21»: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94181"/>
              </p:ext>
            </p:extLst>
          </p:nvPr>
        </p:nvGraphicFramePr>
        <p:xfrm>
          <a:off x="2207569" y="2500644"/>
          <a:ext cx="7776863" cy="295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0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13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Профессии</a:t>
                      </a: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Содержание работы</a:t>
                      </a: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Требования к индивидуальным</a:t>
                      </a:r>
                      <a:r>
                        <a:rPr lang="ru-RU" sz="1400" baseline="0" dirty="0"/>
                        <a:t> особенностям</a:t>
                      </a:r>
                      <a:endParaRPr lang="ru-RU" sz="1400" dirty="0"/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Требования к профессиональной подготовке</a:t>
                      </a: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Медицинские</a:t>
                      </a:r>
                      <a:r>
                        <a:rPr lang="ru-RU" sz="1400" baseline="0" dirty="0"/>
                        <a:t> противопоказания</a:t>
                      </a:r>
                      <a:endParaRPr lang="ru-RU" sz="1400" dirty="0"/>
                    </a:p>
                  </a:txBody>
                  <a:tcPr marL="51432" marR="51432" marT="25717" marB="2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181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sym typeface="Wingdings"/>
                        </a:rPr>
                        <a:t>Педагог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sym typeface="Wingdings"/>
                        </a:rPr>
                        <a:t>Демонстрация</a:t>
                      </a:r>
                      <a:r>
                        <a:rPr lang="ru-RU" sz="14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sym typeface="Wingdings"/>
                        </a:rPr>
                        <a:t> химических опытов ученикам 5-6 классов в игровой форме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sym typeface="Wingdings"/>
                        </a:rPr>
                        <a:t>Коммуникабельность,</a:t>
                      </a:r>
                      <a:r>
                        <a:rPr lang="ru-RU" sz="14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sym typeface="Wingdings"/>
                        </a:rPr>
                        <a:t> ораторское искусство, умение работать с детьми.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sym typeface="Wingdings"/>
                        </a:rPr>
                        <a:t>Знания</a:t>
                      </a:r>
                      <a:r>
                        <a:rPr lang="ru-RU" sz="14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sym typeface="Wingdings"/>
                        </a:rPr>
                        <a:t> и умения работы с реактивами.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51432" marR="51432" marT="25717" marB="2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sym typeface="Wingdings"/>
                        </a:rPr>
                        <a:t>Аллергия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51432" marR="51432" marT="25717" marB="2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7785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524" y="549120"/>
            <a:ext cx="5404692" cy="39915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Результаты практики</a:t>
            </a:r>
          </a:p>
        </p:txBody>
      </p:sp>
      <p:pic>
        <p:nvPicPr>
          <p:cNvPr id="21511" name="Picture 4" descr="http://blogs.managementconcepts.com/wp-content/uploads/2014/10/Knowledge-Transf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684" y="1526417"/>
            <a:ext cx="526852" cy="52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7" descr="http://www.pubzi.com/f/th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259" y="3326619"/>
            <a:ext cx="526852" cy="5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904155" y="1526417"/>
            <a:ext cx="4447360" cy="199177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Данное мероприятие позволило</a:t>
            </a:r>
          </a:p>
          <a:p>
            <a:pPr marL="160735" indent="-160735" algn="just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улучшить такие личные качества, как умение работать с детьми, нахождение к каждому индивидуального подхода;</a:t>
            </a:r>
          </a:p>
          <a:p>
            <a:pPr marL="160735" indent="-160735" algn="just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Улучшить знания по химии. 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04155" y="3590046"/>
            <a:ext cx="4447361" cy="142313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Активная работа ребят, их заинтересованность были очень приятны.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04155" y="5245252"/>
            <a:ext cx="4447361" cy="106406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Основным и единственным недостатком было сумбурность работы, недостаток времени.</a:t>
            </a:r>
          </a:p>
        </p:txBody>
      </p:sp>
      <p:pic>
        <p:nvPicPr>
          <p:cNvPr id="21518" name="Picture 7" descr="http://www.pubzi.com/f/th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623" y="5517232"/>
            <a:ext cx="526852" cy="5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915" y="595956"/>
            <a:ext cx="1204815" cy="21453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679" y="2158154"/>
            <a:ext cx="1523729" cy="26972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628" y="4325080"/>
            <a:ext cx="1090102" cy="1940674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765" y="-195258"/>
            <a:ext cx="1334691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1902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04813"/>
            <a:ext cx="7197725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Ельцин Центр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sp>
        <p:nvSpPr>
          <p:cNvPr id="5124" name="TextBox 23"/>
          <p:cNvSpPr txBox="1">
            <a:spLocks noChangeArrowheads="1"/>
          </p:cNvSpPr>
          <p:nvPr/>
        </p:nvSpPr>
        <p:spPr bwMode="auto">
          <a:xfrm>
            <a:off x="4202113" y="1527176"/>
            <a:ext cx="554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Сфера деятельности: научная журналистика, популяризация науки</a:t>
            </a:r>
          </a:p>
        </p:txBody>
      </p:sp>
      <p:sp>
        <p:nvSpPr>
          <p:cNvPr id="5125" name="TextBox 27"/>
          <p:cNvSpPr txBox="1">
            <a:spLocks noChangeArrowheads="1"/>
          </p:cNvSpPr>
          <p:nvPr/>
        </p:nvSpPr>
        <p:spPr bwMode="auto">
          <a:xfrm>
            <a:off x="4224338" y="1196975"/>
            <a:ext cx="554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Название: Лекция об эволюции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357" y="380486"/>
            <a:ext cx="2034459" cy="1305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7" name="Picture 6" descr="http://image005.flaticon.com/19/png/512/15/1563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075" y="2419350"/>
            <a:ext cx="8651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67213" y="2312989"/>
            <a:ext cx="4176712" cy="11525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 Мы получили возможность вживую пообщаться с Асей Казанцевой и задать интересующие нас вопросы</a:t>
            </a:r>
            <a:endParaRPr lang="ru-RU" sz="1600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ru-RU" sz="1600" dirty="0"/>
          </a:p>
        </p:txBody>
      </p:sp>
      <p:pic>
        <p:nvPicPr>
          <p:cNvPr id="5129" name="Picture 4" descr="http://blogs.managementconcepts.com/wp-content/uploads/2014/10/Knowledge-Transf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076" y="3862389"/>
            <a:ext cx="9366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67213" y="3773489"/>
            <a:ext cx="4176712" cy="11525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 Мы узнали, почему современная теория эволюции имеет место быть и в чем неправы креационисты</a:t>
            </a:r>
            <a:endParaRPr lang="ru-RU" sz="1600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ru-RU" sz="1600" dirty="0"/>
          </a:p>
        </p:txBody>
      </p:sp>
      <p:pic>
        <p:nvPicPr>
          <p:cNvPr id="5131" name="Picture 7" descr="http://www.pubzi.com/f/th-Thum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664" y="5292726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367213" y="5229226"/>
            <a:ext cx="4176712" cy="11525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 Нам понравилась подача материала и форма проведения лекции</a:t>
            </a:r>
            <a:endParaRPr lang="ru-RU" sz="1600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9454632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3113" y="1214439"/>
            <a:ext cx="5905500" cy="53221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Место прохождения практики</a:t>
            </a:r>
          </a:p>
        </p:txBody>
      </p:sp>
      <p:sp>
        <p:nvSpPr>
          <p:cNvPr id="62468" name="TextBox 23"/>
          <p:cNvSpPr txBox="1">
            <a:spLocks noChangeArrowheads="1"/>
          </p:cNvSpPr>
          <p:nvPr/>
        </p:nvSpPr>
        <p:spPr bwMode="auto">
          <a:xfrm>
            <a:off x="4224338" y="2132410"/>
            <a:ext cx="55435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350" b="1" dirty="0"/>
              <a:t>Сфера деятельности: выставка высоких технологий</a:t>
            </a:r>
          </a:p>
        </p:txBody>
      </p:sp>
      <p:sp>
        <p:nvSpPr>
          <p:cNvPr id="62470" name="TextBox 27"/>
          <p:cNvSpPr txBox="1">
            <a:spLocks noChangeArrowheads="1"/>
          </p:cNvSpPr>
          <p:nvPr/>
        </p:nvSpPr>
        <p:spPr bwMode="auto">
          <a:xfrm>
            <a:off x="4224338" y="1754981"/>
            <a:ext cx="55435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350" b="1" dirty="0"/>
              <a:t>Название: </a:t>
            </a:r>
            <a:r>
              <a:rPr lang="en-US" altLang="ru-RU" sz="1350" b="1" dirty="0"/>
              <a:t>world skills hi-tech</a:t>
            </a:r>
            <a:r>
              <a:rPr lang="ru-RU" altLang="ru-RU" sz="1350" b="1" dirty="0"/>
              <a:t> 2015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4067">
            <a:off x="7684771" y="2417651"/>
            <a:ext cx="2734628" cy="182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4938">
            <a:off x="1960185" y="2488634"/>
            <a:ext cx="2988661" cy="168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293" y="3762402"/>
            <a:ext cx="2737485" cy="18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5071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2" y="529637"/>
            <a:ext cx="4748213" cy="116343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Результаты практики</a:t>
            </a:r>
          </a:p>
        </p:txBody>
      </p:sp>
      <p:pic>
        <p:nvPicPr>
          <p:cNvPr id="63495" name="Picture 4" descr="http://blogs.managementconcepts.com/wp-content/uploads/2014/10/Knowledge-Transf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5" y="2996805"/>
            <a:ext cx="936625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6" descr="http://image005.flaticon.com/19/png/512/15/1563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5" y="2025254"/>
            <a:ext cx="865187" cy="64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7" descr="http://www.pubzi.com/f/th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90" y="4076702"/>
            <a:ext cx="93662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999657" y="1471017"/>
            <a:ext cx="4500840" cy="111908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На этой выставке было представлено очень много единиц высокотехнологичной техники такой как </a:t>
            </a:r>
            <a:r>
              <a:rPr lang="ru-RU" sz="1600" b="1" dirty="0" err="1">
                <a:solidFill>
                  <a:srgbClr val="FF0000"/>
                </a:solidFill>
                <a:sym typeface="Wingdings"/>
              </a:rPr>
              <a:t>беспилотники</a:t>
            </a:r>
            <a:r>
              <a:rPr lang="ru-RU" sz="1600" b="1" dirty="0">
                <a:solidFill>
                  <a:srgbClr val="FF0000"/>
                </a:solidFill>
                <a:sym typeface="Wingdings"/>
              </a:rPr>
              <a:t>, симуляторы оператора крана, симулятор поезда, и т.п.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38034" y="2774647"/>
            <a:ext cx="4175125" cy="92343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b="1" dirty="0">
                <a:solidFill>
                  <a:srgbClr val="FF0000"/>
                </a:solidFill>
                <a:sym typeface="Wingdings"/>
              </a:rPr>
              <a:t>Эта выставка дала шанс увидеть современные технологии, и технологии будущего «прямо здесь и сейчас»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99658" y="3758774"/>
            <a:ext cx="4175125" cy="92154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b="1" dirty="0">
                <a:solidFill>
                  <a:srgbClr val="FF0000"/>
                </a:solidFill>
                <a:sym typeface="Wingdings"/>
              </a:rPr>
              <a:t>Выставка оказалась довольно-таки интересной, также порадовал ее формат, то есть можно было самому что либо потрогать, или </a:t>
            </a:r>
            <a:r>
              <a:rPr lang="ru-RU" sz="1400" b="1" dirty="0" err="1">
                <a:solidFill>
                  <a:srgbClr val="FF0000"/>
                </a:solidFill>
                <a:sym typeface="Wingdings"/>
              </a:rPr>
              <a:t>поуправлять</a:t>
            </a:r>
            <a:r>
              <a:rPr lang="ru-RU" sz="1400" b="1" dirty="0">
                <a:solidFill>
                  <a:srgbClr val="FF0000"/>
                </a:solidFill>
                <a:sym typeface="Wingdings"/>
              </a:rPr>
              <a:t> чем-либо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61955" y="4918804"/>
            <a:ext cx="4175125" cy="103047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200" b="1" dirty="0">
                <a:solidFill>
                  <a:srgbClr val="FF0000"/>
                </a:solidFill>
                <a:sym typeface="Wingdings"/>
              </a:rPr>
              <a:t>Из минусов могу отметить только то что время на просмотр экспонатов было слишком много, и лично я успел пройти несколько кругов, при этом рассматривая абсолютно все и подробно.</a:t>
            </a:r>
            <a:endParaRPr lang="ru-RU" sz="1200" dirty="0"/>
          </a:p>
        </p:txBody>
      </p:sp>
      <p:pic>
        <p:nvPicPr>
          <p:cNvPr id="63502" name="Picture 7" descr="http://www.pubzi.com/f/th-Thum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90" y="5103021"/>
            <a:ext cx="93662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9592" y="1698309"/>
            <a:ext cx="2581525" cy="171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524" y="3825241"/>
            <a:ext cx="2571659" cy="171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4969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15680" y="421913"/>
            <a:ext cx="6721898" cy="55842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Место прохождения практики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3868342" y="4523187"/>
            <a:ext cx="1863328" cy="4869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sp>
        <p:nvSpPr>
          <p:cNvPr id="7172" name="TextBox 23"/>
          <p:cNvSpPr txBox="1">
            <a:spLocks noChangeArrowheads="1"/>
          </p:cNvSpPr>
          <p:nvPr/>
        </p:nvSpPr>
        <p:spPr bwMode="auto">
          <a:xfrm>
            <a:off x="3542754" y="1275710"/>
            <a:ext cx="5289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84B4"/>
                </a:solidFill>
              </a:rPr>
              <a:t>Сфера деятельности: химическая промышленность</a:t>
            </a:r>
          </a:p>
        </p:txBody>
      </p:sp>
      <p:sp>
        <p:nvSpPr>
          <p:cNvPr id="7173" name="TextBox 25"/>
          <p:cNvSpPr txBox="1">
            <a:spLocks noChangeArrowheads="1"/>
          </p:cNvSpPr>
          <p:nvPr/>
        </p:nvSpPr>
        <p:spPr bwMode="auto">
          <a:xfrm>
            <a:off x="3647728" y="1604290"/>
            <a:ext cx="5760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84B4"/>
                </a:solidFill>
              </a:rPr>
              <a:t>Вид продукции, услуг: хромовые соединения</a:t>
            </a:r>
          </a:p>
        </p:txBody>
      </p:sp>
      <p:sp>
        <p:nvSpPr>
          <p:cNvPr id="7174" name="TextBox 27"/>
          <p:cNvSpPr txBox="1">
            <a:spLocks noChangeArrowheads="1"/>
          </p:cNvSpPr>
          <p:nvPr/>
        </p:nvSpPr>
        <p:spPr bwMode="auto">
          <a:xfrm>
            <a:off x="3542755" y="967933"/>
            <a:ext cx="3118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84B4"/>
                </a:solidFill>
              </a:rPr>
              <a:t>Название: Русский хром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467919"/>
              </p:ext>
            </p:extLst>
          </p:nvPr>
        </p:nvGraphicFramePr>
        <p:xfrm>
          <a:off x="1847528" y="1972098"/>
          <a:ext cx="8424936" cy="455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541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Профессии</a:t>
                      </a:r>
                    </a:p>
                  </a:txBody>
                  <a:tcPr marL="51440" marR="51440" marT="25715" marB="2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Содержание работы</a:t>
                      </a:r>
                    </a:p>
                  </a:txBody>
                  <a:tcPr marL="51440" marR="51440" marT="25715" marB="2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Требования к индивидуальным</a:t>
                      </a:r>
                      <a:r>
                        <a:rPr lang="ru-RU" sz="1050" baseline="0" dirty="0"/>
                        <a:t> особенностям</a:t>
                      </a:r>
                      <a:endParaRPr lang="ru-RU" sz="1050" dirty="0"/>
                    </a:p>
                  </a:txBody>
                  <a:tcPr marL="51440" marR="51440" marT="25715" marB="2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Требования к профессиональной подготовке</a:t>
                      </a:r>
                    </a:p>
                  </a:txBody>
                  <a:tcPr marL="51440" marR="51440" marT="25715" marB="2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Медицинские</a:t>
                      </a:r>
                      <a:r>
                        <a:rPr lang="ru-RU" sz="1050" baseline="0" dirty="0"/>
                        <a:t> противопоказания</a:t>
                      </a:r>
                      <a:endParaRPr lang="ru-RU" sz="1050" dirty="0"/>
                    </a:p>
                  </a:txBody>
                  <a:tcPr marL="51440" marR="51440" marT="25715" marB="2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532"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/>
                        <a:t>Лаборант химического анализа</a:t>
                      </a:r>
                    </a:p>
                  </a:txBody>
                  <a:tcPr marL="51440" marR="51440" marT="25715" marB="2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>
                          <a:latin typeface="+mn-lt"/>
                        </a:rPr>
                        <a:t>анализ и испытания по определению химического состава и основных свойств материалов в соответствии с требованиями стандартов и технических условий. Принимать технологические пробы и образцы для проведения анализов и испытаний. Оформлять результаты анализов и испытаний, ведет их учет, составляет техническую документацию по выполняемым лабораторией работам. Своевременно извещает соответствующие подразделения предприятия о результатах анализов и испытаний.</a:t>
                      </a:r>
                    </a:p>
                  </a:txBody>
                  <a:tcPr marL="51440" marR="51440" marT="25715" marB="2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/>
                        <a:t>Ответственность,</a:t>
                      </a:r>
                    </a:p>
                    <a:p>
                      <a:pPr algn="just"/>
                      <a:r>
                        <a:rPr lang="ru-RU" sz="1050" dirty="0"/>
                        <a:t>Дисциплинированность</a:t>
                      </a:r>
                    </a:p>
                  </a:txBody>
                  <a:tcPr marL="51440" marR="51440" marT="25715" marB="2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/>
                        <a:t>среднее профессиональное образование, опыт работы лаборантом</a:t>
                      </a:r>
                    </a:p>
                  </a:txBody>
                  <a:tcPr marL="51440" marR="51440" marT="25715" marB="2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/>
                        <a:t>Аллергические реакции</a:t>
                      </a:r>
                    </a:p>
                  </a:txBody>
                  <a:tcPr marL="51440" marR="51440" marT="25715" marB="2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/>
                        <a:t>Инженер-конструктор</a:t>
                      </a:r>
                    </a:p>
                  </a:txBody>
                  <a:tcPr marL="51440" marR="51440" marT="25715" marB="2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/>
                        <a:t>Разрабатывает эскизные, технические и рабочие проекты изделий, используя средства автоматизации проектирования</a:t>
                      </a:r>
                    </a:p>
                  </a:txBody>
                  <a:tcPr marL="51440" marR="51440" marT="25715" marB="2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/>
                        <a:t>Ответственность</a:t>
                      </a:r>
                    </a:p>
                  </a:txBody>
                  <a:tcPr marL="51440" marR="51440" marT="25715" marB="2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/>
                        <a:t>Образование: Высшее, опыт работы с программами "Компас", "Автокад", желателен опыт работы от 1 года</a:t>
                      </a:r>
                    </a:p>
                  </a:txBody>
                  <a:tcPr marL="51440" marR="51440" marT="25715" marB="2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="0" dirty="0">
                          <a:latin typeface="+mn-lt"/>
                        </a:rPr>
                        <a:t>ОСТЕОХОНДРОЗ,</a:t>
                      </a:r>
                      <a:r>
                        <a:rPr lang="ru-RU" sz="1050" b="0" baseline="0" dirty="0">
                          <a:latin typeface="+mn-lt"/>
                        </a:rPr>
                        <a:t> ВАРИКОЗНОЕ РАСШИРЕНИЕ ВЕН</a:t>
                      </a:r>
                      <a:endParaRPr lang="ru-RU" sz="1050" b="0" dirty="0">
                        <a:latin typeface="+mn-lt"/>
                      </a:endParaRPr>
                    </a:p>
                  </a:txBody>
                  <a:tcPr marL="51440" marR="51440" marT="25715" marB="2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/>
                        <a:t>Контролер</a:t>
                      </a:r>
                    </a:p>
                  </a:txBody>
                  <a:tcPr marL="51440" marR="51440" marT="25715" marB="2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/>
                        <a:t>обеспечивает выполнение заданий по повышению качества выпускаемой продукции, выполняемых работ (услуг) , осуществляет контроль по обеспечению соответствия продукции требованиям потребителей и др.</a:t>
                      </a:r>
                    </a:p>
                  </a:txBody>
                  <a:tcPr marL="51440" marR="51440" marT="25715" marB="2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/>
                        <a:t>ОТК,</a:t>
                      </a:r>
                    </a:p>
                    <a:p>
                      <a:pPr algn="just"/>
                      <a:r>
                        <a:rPr lang="ru-RU" sz="1050" dirty="0"/>
                        <a:t>Ответственность, дисциплинированность, </a:t>
                      </a:r>
                    </a:p>
                  </a:txBody>
                  <a:tcPr marL="51440" marR="51440" marT="25715" marB="2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/>
                        <a:t>без предъявления требований к стажу работы</a:t>
                      </a:r>
                    </a:p>
                  </a:txBody>
                  <a:tcPr marL="51440" marR="51440" marT="25715" marB="2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latin typeface="+mn-lt"/>
                        </a:rPr>
                        <a:t>ОСТЕОХОНДРОЗ, ВАРИКОЗНОЕ РАСШИРЕНИЕ ВЕН, МИОПИЯ</a:t>
                      </a:r>
                    </a:p>
                  </a:txBody>
                  <a:tcPr marL="51440" marR="51440" marT="25715" marB="2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22" descr="&quot;Автотор&quot; и Magna возведут под Калининградом 21 завод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28" y="260648"/>
            <a:ext cx="1536898" cy="11521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7788" y="269791"/>
            <a:ext cx="7113909" cy="66012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3868043" y="4522888"/>
            <a:ext cx="1863626" cy="4866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75711" y="4624686"/>
            <a:ext cx="8911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812036" y="3834410"/>
            <a:ext cx="0" cy="241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040217" y="2886781"/>
            <a:ext cx="850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9311444" y="2202422"/>
            <a:ext cx="0" cy="648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336361" y="2204864"/>
            <a:ext cx="728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8088815" y="3055978"/>
            <a:ext cx="1012627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DEDEDE">
                    <a:lumMod val="10000"/>
                  </a:srgbClr>
                </a:solidFill>
              </a:rPr>
              <a:t>ВУЗ, </a:t>
            </a:r>
            <a:r>
              <a:rPr lang="ru-RU" sz="1050" dirty="0">
                <a:solidFill>
                  <a:srgbClr val="DEDEDE">
                    <a:lumMod val="10000"/>
                  </a:srgbClr>
                </a:solidFill>
              </a:rPr>
              <a:t>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9404647" y="2296720"/>
            <a:ext cx="9398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DEDEDE">
                    <a:lumMod val="10000"/>
                  </a:srgbClr>
                </a:solidFill>
              </a:rPr>
              <a:t>Профессия,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DEDEDE">
                    <a:lumMod val="10000"/>
                  </a:srgbClr>
                </a:solidFill>
              </a:rPr>
              <a:t>место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DEDEDE">
                    <a:lumMod val="10000"/>
                  </a:srgbClr>
                </a:solidFill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4424163" y="4691834"/>
            <a:ext cx="1307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DEDEDE">
                    <a:lumMod val="10000"/>
                  </a:srgbClr>
                </a:solidFill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367808" y="4624686"/>
            <a:ext cx="0" cy="283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855641" y="4919521"/>
            <a:ext cx="1296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6291672" y="3822488"/>
            <a:ext cx="10126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DEDEDE">
                    <a:lumMod val="10000"/>
                  </a:srgbClr>
                </a:solidFill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8088814" y="2974717"/>
            <a:ext cx="1" cy="346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120983" y="3779637"/>
            <a:ext cx="972443" cy="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2288383" y="5085185"/>
            <a:ext cx="13162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DEDEDE">
                    <a:lumMod val="10000"/>
                  </a:srgbClr>
                </a:solidFill>
              </a:rPr>
              <a:t>Интересы, склонности, жизненные ценности.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DEDEDE">
                  <a:lumMod val="10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DEDEDE">
                    <a:lumMod val="10000"/>
                  </a:srgbClr>
                </a:solidFill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2066034" y="1248150"/>
            <a:ext cx="4317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438086">
                    <a:lumMod val="50000"/>
                  </a:srgbClr>
                </a:solidFill>
              </a:rPr>
              <a:t>Калинина Юлия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00410" y="3969913"/>
            <a:ext cx="1882329" cy="80295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sym typeface="Wingdings"/>
              </a:rPr>
              <a:t> </a:t>
            </a:r>
            <a:r>
              <a:rPr lang="ru-RU" sz="1400" dirty="0">
                <a:solidFill>
                  <a:schemeClr val="accent3"/>
                </a:solidFill>
                <a:sym typeface="Wingdings"/>
              </a:rPr>
              <a:t>усидчивость, стремление к достижению цели </a:t>
            </a:r>
            <a:endParaRPr lang="ru-RU" sz="1400" dirty="0">
              <a:solidFill>
                <a:schemeClr val="accent3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42277" y="3356993"/>
            <a:ext cx="1249667" cy="108142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sym typeface="Wingdings"/>
              </a:rPr>
              <a:t> </a:t>
            </a:r>
            <a:r>
              <a:rPr lang="ru-RU" sz="1400" dirty="0">
                <a:solidFill>
                  <a:schemeClr val="accent3"/>
                </a:solidFill>
                <a:sym typeface="Wingdings"/>
              </a:rPr>
              <a:t>Профильные предметы: химия, биология</a:t>
            </a:r>
            <a:endParaRPr lang="ru-RU" sz="1400" dirty="0">
              <a:solidFill>
                <a:schemeClr val="accent3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57782" y="2814141"/>
            <a:ext cx="1498847" cy="85010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sym typeface="Wingdings"/>
              </a:rPr>
              <a:t> </a:t>
            </a:r>
            <a:r>
              <a:rPr lang="ru-RU" sz="1200" dirty="0">
                <a:solidFill>
                  <a:schemeClr val="accent3"/>
                </a:solidFill>
                <a:sym typeface="Wingdings"/>
              </a:rPr>
              <a:t>Открытая химическая школа ( на базе ФТИ </a:t>
            </a:r>
            <a:r>
              <a:rPr lang="ru-RU" sz="1200" dirty="0" err="1">
                <a:solidFill>
                  <a:schemeClr val="accent3"/>
                </a:solidFill>
                <a:sym typeface="Wingdings"/>
              </a:rPr>
              <a:t>УрФУ</a:t>
            </a:r>
            <a:r>
              <a:rPr lang="ru-RU" sz="1200" dirty="0">
                <a:solidFill>
                  <a:schemeClr val="accent3"/>
                </a:solidFill>
                <a:sym typeface="Wingdings"/>
              </a:rPr>
              <a:t>)</a:t>
            </a:r>
            <a:endParaRPr lang="ru-RU" sz="1200" dirty="0">
              <a:solidFill>
                <a:schemeClr val="accent3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35482" y="1956218"/>
            <a:ext cx="1582761" cy="8247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sym typeface="Wingdings"/>
              </a:rPr>
              <a:t></a:t>
            </a:r>
            <a:r>
              <a:rPr lang="ru-RU" sz="1400" dirty="0" err="1">
                <a:solidFill>
                  <a:schemeClr val="accent3"/>
                </a:solidFill>
                <a:sym typeface="Wingdings"/>
              </a:rPr>
              <a:t>УрФУ</a:t>
            </a:r>
            <a:r>
              <a:rPr lang="ru-RU" sz="1400" dirty="0">
                <a:solidFill>
                  <a:schemeClr val="accent3"/>
                </a:solidFill>
                <a:sym typeface="Wingdings"/>
              </a:rPr>
              <a:t>, Химико-технологический факультет</a:t>
            </a:r>
            <a:endParaRPr lang="ru-RU" sz="1400" dirty="0">
              <a:solidFill>
                <a:schemeClr val="accent3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336360" y="1512485"/>
            <a:ext cx="1008112" cy="54836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sym typeface="Wingdings"/>
              </a:rPr>
              <a:t> </a:t>
            </a:r>
            <a:r>
              <a:rPr lang="ru-RU" sz="1400" dirty="0">
                <a:solidFill>
                  <a:schemeClr val="accent3"/>
                </a:solidFill>
                <a:sym typeface="Wingdings"/>
              </a:rPr>
              <a:t>Химик аналитик</a:t>
            </a:r>
            <a:endParaRPr lang="ru-RU" sz="1400" dirty="0">
              <a:solidFill>
                <a:schemeClr val="accent3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01715" y="4536356"/>
            <a:ext cx="4242756" cy="1916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</a:rPr>
              <a:t>Социальная значимость профессии</a:t>
            </a:r>
            <a:r>
              <a:rPr lang="ru-RU" sz="1400" dirty="0">
                <a:solidFill>
                  <a:prstClr val="white"/>
                </a:solidFill>
              </a:rPr>
              <a:t>: </a:t>
            </a:r>
          </a:p>
          <a:p>
            <a:pPr marL="160735" indent="-160735">
              <a:buFont typeface="Wingdings" panose="05000000000000000000" pitchFamily="2" charset="2"/>
              <a:buChar char="?"/>
              <a:defRPr/>
            </a:pPr>
            <a:r>
              <a:rPr lang="ru-RU" sz="1400" dirty="0">
                <a:solidFill>
                  <a:schemeClr val="bg1"/>
                </a:solidFill>
                <a:sym typeface="Wingdings"/>
              </a:rPr>
              <a:t>Химия является очень многогранной наукой. И люди которые выучились по химическому направлению могут работать не только на заводах и в лабораториях разного профиля, но и сотрудниками различных научных центров, где могут создавать что – либо выигрывая гранты.</a:t>
            </a:r>
          </a:p>
          <a:p>
            <a:pPr marL="160735" indent="-160735">
              <a:buFont typeface="Wingdings" panose="05000000000000000000" pitchFamily="2" charset="2"/>
              <a:buChar char="?"/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4166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6961" y="620688"/>
            <a:ext cx="6469476" cy="63808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открытая химическая школа на базе ФТИ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УрФУ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7528" y="1484784"/>
            <a:ext cx="4248472" cy="302433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chemeClr val="accent3"/>
                </a:solidFill>
              </a:rPr>
              <a:t>На протяжении 2 месяцев я занималась в ОШХ, где я посетила 8 лабораторных и семинарских занятий проводились в здании Физико-Технический институт </a:t>
            </a:r>
            <a:r>
              <a:rPr lang="ru-RU" sz="1400" dirty="0" err="1">
                <a:solidFill>
                  <a:schemeClr val="accent3"/>
                </a:solidFill>
              </a:rPr>
              <a:t>УрФУ</a:t>
            </a:r>
            <a:r>
              <a:rPr lang="ru-RU" sz="1400" dirty="0">
                <a:solidFill>
                  <a:schemeClr val="accent3"/>
                </a:solidFill>
              </a:rPr>
              <a:t> , где преподаватели позволили  углубить и расширить мои знания по химии, к тому же у меня была возможность поработать в настоящей лаборатории собственными руками.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chemeClr val="accent3"/>
                </a:solidFill>
              </a:rPr>
              <a:t>Другая часть ОШХ состояла из экскурсий на предприятия, институты, занимающиеся химией как наукой, а также встреча с профессионалами своего дела. Я была на экскурсии в Физико-технический институт </a:t>
            </a:r>
            <a:r>
              <a:rPr lang="ru-RU" sz="1400" dirty="0" err="1">
                <a:solidFill>
                  <a:schemeClr val="accent3"/>
                </a:solidFill>
              </a:rPr>
              <a:t>УрФУ</a:t>
            </a:r>
            <a:r>
              <a:rPr lang="ru-RU" sz="1400" dirty="0">
                <a:solidFill>
                  <a:schemeClr val="accent3"/>
                </a:solidFill>
              </a:rPr>
              <a:t>, и на встречи с Волкович В.А., экскурсии по Химико-технологическому институту </a:t>
            </a:r>
            <a:r>
              <a:rPr lang="ru-RU" sz="1400" dirty="0" err="1">
                <a:solidFill>
                  <a:schemeClr val="accent3"/>
                </a:solidFill>
              </a:rPr>
              <a:t>УрФУ</a:t>
            </a:r>
            <a:r>
              <a:rPr lang="ru-RU" sz="1400" dirty="0">
                <a:solidFill>
                  <a:schemeClr val="accent3"/>
                </a:solidFill>
              </a:rPr>
              <a:t> и встречи с Кожевниковым Д.Н., экскурсии в Институт органического синтеза им. И. Я. </a:t>
            </a:r>
            <a:r>
              <a:rPr lang="ru-RU" sz="1400" dirty="0" err="1">
                <a:solidFill>
                  <a:schemeClr val="accent3"/>
                </a:solidFill>
              </a:rPr>
              <a:t>Постовского</a:t>
            </a:r>
            <a:r>
              <a:rPr lang="ru-RU" sz="1400" dirty="0">
                <a:solidFill>
                  <a:schemeClr val="accent3"/>
                </a:solidFill>
              </a:rPr>
              <a:t> Уральского отделения РАН (ИОС </a:t>
            </a:r>
            <a:r>
              <a:rPr lang="ru-RU" sz="1400" dirty="0" err="1">
                <a:solidFill>
                  <a:schemeClr val="accent3"/>
                </a:solidFill>
              </a:rPr>
              <a:t>УрО</a:t>
            </a:r>
            <a:r>
              <a:rPr lang="ru-RU" sz="1400" dirty="0">
                <a:solidFill>
                  <a:schemeClr val="accent3"/>
                </a:solidFill>
              </a:rPr>
              <a:t> РАН), экскурсии на химический факультет Института естественных наук (ИЕН </a:t>
            </a:r>
            <a:r>
              <a:rPr lang="ru-RU" sz="1400" dirty="0" err="1">
                <a:solidFill>
                  <a:schemeClr val="accent3"/>
                </a:solidFill>
              </a:rPr>
              <a:t>УрФУ</a:t>
            </a:r>
            <a:r>
              <a:rPr lang="ru-RU" sz="1400" dirty="0">
                <a:solidFill>
                  <a:schemeClr val="accent3"/>
                </a:solidFill>
              </a:rPr>
              <a:t>), экскурсии в Институт Химии твердого тела Уральского отделения РАН (ХТТ </a:t>
            </a:r>
            <a:r>
              <a:rPr lang="ru-RU" sz="1400" dirty="0" err="1">
                <a:solidFill>
                  <a:schemeClr val="accent3"/>
                </a:solidFill>
              </a:rPr>
              <a:t>УрО</a:t>
            </a:r>
            <a:r>
              <a:rPr lang="ru-RU" sz="1400" dirty="0">
                <a:solidFill>
                  <a:schemeClr val="accent3"/>
                </a:solidFill>
              </a:rPr>
              <a:t> РАН), экскурсии по Научно-производственному холдингу "ВМП".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51182" y="2994020"/>
            <a:ext cx="2118847" cy="1191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566" y="1711446"/>
            <a:ext cx="1340866" cy="2383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368" y="4292031"/>
            <a:ext cx="1987916" cy="14909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230" y="4299867"/>
            <a:ext cx="1643768" cy="14752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181" y="1680750"/>
            <a:ext cx="2105576" cy="12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2259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5350" y="639383"/>
            <a:ext cx="6849043" cy="46179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3868342" y="4523187"/>
            <a:ext cx="1863328" cy="4869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69375" y="4292884"/>
            <a:ext cx="890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812632" y="3774877"/>
            <a:ext cx="0" cy="241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237018" y="3038037"/>
            <a:ext cx="8512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9260548" y="2409358"/>
            <a:ext cx="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401092" y="2492896"/>
            <a:ext cx="728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TextBox 21"/>
          <p:cNvSpPr txBox="1">
            <a:spLocks noChangeArrowheads="1"/>
          </p:cNvSpPr>
          <p:nvPr/>
        </p:nvSpPr>
        <p:spPr bwMode="auto">
          <a:xfrm>
            <a:off x="8181379" y="3190704"/>
            <a:ext cx="101322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50" dirty="0">
                <a:solidFill>
                  <a:srgbClr val="161616"/>
                </a:solidFill>
              </a:rPr>
              <a:t>ВУЗ, направление</a:t>
            </a:r>
          </a:p>
        </p:txBody>
      </p:sp>
      <p:sp>
        <p:nvSpPr>
          <p:cNvPr id="32778" name="TextBox 22"/>
          <p:cNvSpPr txBox="1">
            <a:spLocks noChangeArrowheads="1"/>
          </p:cNvSpPr>
          <p:nvPr/>
        </p:nvSpPr>
        <p:spPr bwMode="auto">
          <a:xfrm>
            <a:off x="9274447" y="2733208"/>
            <a:ext cx="871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50" dirty="0">
                <a:solidFill>
                  <a:srgbClr val="161616"/>
                </a:solidFill>
              </a:rPr>
              <a:t>Профессия,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50" dirty="0">
                <a:solidFill>
                  <a:srgbClr val="161616"/>
                </a:solidFill>
              </a:rPr>
              <a:t>место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50" dirty="0">
                <a:solidFill>
                  <a:srgbClr val="161616"/>
                </a:solidFill>
              </a:rPr>
              <a:t>работы</a:t>
            </a:r>
          </a:p>
        </p:txBody>
      </p:sp>
      <p:sp>
        <p:nvSpPr>
          <p:cNvPr id="32779" name="TextBox 24"/>
          <p:cNvSpPr txBox="1">
            <a:spLocks noChangeArrowheads="1"/>
          </p:cNvSpPr>
          <p:nvPr/>
        </p:nvSpPr>
        <p:spPr bwMode="auto">
          <a:xfrm>
            <a:off x="4191549" y="4536091"/>
            <a:ext cx="11346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161616"/>
                </a:solidFill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719736" y="4563488"/>
            <a:ext cx="0" cy="282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127054" y="5085184"/>
            <a:ext cx="1296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2" name="TextBox 34"/>
          <p:cNvSpPr txBox="1">
            <a:spLocks noChangeArrowheads="1"/>
          </p:cNvSpPr>
          <p:nvPr/>
        </p:nvSpPr>
        <p:spPr bwMode="auto">
          <a:xfrm>
            <a:off x="6441878" y="3807536"/>
            <a:ext cx="1443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161616"/>
                </a:solidFill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32777" idx="1"/>
          </p:cNvCxnSpPr>
          <p:nvPr/>
        </p:nvCxnSpPr>
        <p:spPr>
          <a:xfrm>
            <a:off x="8181379" y="3109740"/>
            <a:ext cx="1" cy="438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510040" y="3543113"/>
            <a:ext cx="97274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2085382" y="5229201"/>
            <a:ext cx="131683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DEDEDE">
                    <a:lumMod val="10000"/>
                  </a:srgbClr>
                </a:solidFill>
              </a:rPr>
              <a:t>Интересы, склонности, жизненные ценности.</a:t>
            </a:r>
          </a:p>
          <a:p>
            <a:pPr algn="ctr">
              <a:defRPr/>
            </a:pPr>
            <a:endParaRPr lang="ru-RU" sz="1000" dirty="0">
              <a:solidFill>
                <a:srgbClr val="DEDEDE">
                  <a:lumMod val="10000"/>
                </a:srgbClr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rgbClr val="DEDEDE">
                    <a:lumMod val="10000"/>
                  </a:srgbClr>
                </a:solidFill>
              </a:rPr>
              <a:t>Профессионально-важные качества</a:t>
            </a:r>
          </a:p>
        </p:txBody>
      </p:sp>
      <p:sp>
        <p:nvSpPr>
          <p:cNvPr id="32786" name="TextBox 41"/>
          <p:cNvSpPr txBox="1">
            <a:spLocks noChangeArrowheads="1"/>
          </p:cNvSpPr>
          <p:nvPr/>
        </p:nvSpPr>
        <p:spPr bwMode="auto">
          <a:xfrm>
            <a:off x="1965128" y="1309614"/>
            <a:ext cx="528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err="1">
                <a:solidFill>
                  <a:srgbClr val="224043"/>
                </a:solidFill>
              </a:rPr>
              <a:t>Голощапова</a:t>
            </a:r>
            <a:r>
              <a:rPr lang="ru-RU" altLang="ru-RU" sz="2000" b="1" dirty="0">
                <a:solidFill>
                  <a:srgbClr val="224043"/>
                </a:solidFill>
              </a:rPr>
              <a:t> Алёна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68738" y="4081235"/>
            <a:ext cx="1133475" cy="81081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</a:rPr>
              <a:t>Книги, готовка</a:t>
            </a:r>
          </a:p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916932" y="3090093"/>
            <a:ext cx="1530774" cy="92648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sym typeface="Wingdings"/>
              </a:rPr>
              <a:t>Химия, биология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51453" y="2213446"/>
            <a:ext cx="1539030" cy="123809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sym typeface="Wingdings"/>
              </a:rPr>
              <a:t>Лингвисти-ческий центр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85238" y="1705178"/>
            <a:ext cx="1203077" cy="102803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sym typeface="Wingdings"/>
              </a:rPr>
              <a:t>СПбГУ, </a:t>
            </a:r>
          </a:p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sym typeface="Wingdings"/>
              </a:rPr>
              <a:t>Востоковедение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336361" y="1525988"/>
            <a:ext cx="809625" cy="8096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12174" y="4751803"/>
            <a:ext cx="3865860" cy="1832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just">
              <a:defRPr/>
            </a:pPr>
            <a:r>
              <a:rPr lang="ru-RU" b="1" dirty="0">
                <a:solidFill>
                  <a:prstClr val="white"/>
                </a:solidFill>
              </a:rPr>
              <a:t>Социальная значимость профессии</a:t>
            </a:r>
            <a:r>
              <a:rPr lang="ru-RU" dirty="0">
                <a:solidFill>
                  <a:prstClr val="white"/>
                </a:solidFill>
              </a:rPr>
              <a:t>: </a:t>
            </a:r>
          </a:p>
          <a:p>
            <a:pPr algn="just">
              <a:defRPr/>
            </a:pPr>
            <a:r>
              <a:rPr lang="ru-RU" dirty="0">
                <a:solidFill>
                  <a:schemeClr val="bg1"/>
                </a:solidFill>
              </a:rPr>
              <a:t>без переводчиков не обойтись если хочешь сделать свой бизнес интернациональным.</a:t>
            </a:r>
          </a:p>
          <a:p>
            <a:pPr algn="just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just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793" name="TextBox 1"/>
          <p:cNvSpPr txBox="1">
            <a:spLocks noChangeArrowheads="1"/>
          </p:cNvSpPr>
          <p:nvPr/>
        </p:nvSpPr>
        <p:spPr bwMode="auto">
          <a:xfrm>
            <a:off x="9340370" y="1569290"/>
            <a:ext cx="78938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350" b="1" dirty="0">
                <a:solidFill>
                  <a:srgbClr val="002060"/>
                </a:solidFill>
              </a:rPr>
              <a:t>Переводчик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2461" y="598083"/>
            <a:ext cx="7019923" cy="53220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3125391" y="4887517"/>
            <a:ext cx="2484834" cy="6488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27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eaLnBrk="1" hangingPunct="1">
              <a:defRPr/>
            </a:pPr>
            <a:r>
              <a:rPr lang="ru-RU" sz="27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eaLnBrk="1" hangingPunct="1">
              <a:defRPr/>
            </a:pPr>
            <a:r>
              <a:rPr lang="ru-RU" sz="27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67808" y="4472661"/>
            <a:ext cx="1188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312024" y="3969545"/>
            <a:ext cx="0" cy="322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769422" y="3348037"/>
            <a:ext cx="1134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993901" y="2483643"/>
            <a:ext cx="0" cy="8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012434" y="2492896"/>
            <a:ext cx="971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767966" y="3504959"/>
            <a:ext cx="13501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9012434" y="2714446"/>
            <a:ext cx="12600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Профессия,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место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4070524" y="4557155"/>
            <a:ext cx="15120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998968" y="4508897"/>
            <a:ext cx="0" cy="377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136059" y="4886325"/>
            <a:ext cx="1728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6177188" y="4082719"/>
            <a:ext cx="1719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7767965" y="3396614"/>
            <a:ext cx="1" cy="570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425524" y="3952179"/>
            <a:ext cx="1296591" cy="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2136060" y="4886326"/>
            <a:ext cx="17549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Интересы, склонности, жизненные ценности.</a:t>
            </a:r>
          </a:p>
          <a:p>
            <a:pPr algn="ctr" eaLnBrk="1" hangingPunct="1">
              <a:defRPr/>
            </a:pPr>
            <a:endParaRPr lang="ru-RU" sz="12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2121450" y="1329563"/>
            <a:ext cx="37802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Шамсутов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Иван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68400" y="3687390"/>
            <a:ext cx="1765005" cy="93521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FF0000"/>
                </a:solidFill>
                <a:sym typeface="Wingdings"/>
              </a:rPr>
              <a:t>Усердие, ответственность; желание учиться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91040" y="2571590"/>
            <a:ext cx="2155706" cy="167372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Химия, 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Биология</a:t>
            </a:r>
          </a:p>
          <a:p>
            <a:pPr eaLnBrk="1" hangingPunct="1">
              <a:defRPr/>
            </a:pPr>
            <a:r>
              <a:rPr lang="ru-RU" sz="1600" b="1" dirty="0" err="1">
                <a:solidFill>
                  <a:srgbClr val="FF0000"/>
                </a:solidFill>
                <a:sym typeface="Wingdings"/>
              </a:rPr>
              <a:t>Профориентология</a:t>
            </a:r>
            <a:r>
              <a:rPr lang="ru-RU" sz="1600" b="1" dirty="0">
                <a:solidFill>
                  <a:srgbClr val="FF0000"/>
                </a:solidFill>
                <a:sym typeface="Wingdings"/>
              </a:rPr>
              <a:t>, введение в </a:t>
            </a:r>
            <a:r>
              <a:rPr lang="ru-RU" sz="1600" b="1" dirty="0" err="1">
                <a:solidFill>
                  <a:srgbClr val="FF0000"/>
                </a:solidFill>
                <a:sym typeface="Wingdings"/>
              </a:rPr>
              <a:t>нанотехнологии</a:t>
            </a:r>
            <a:r>
              <a:rPr lang="ru-RU" sz="1600" b="1" dirty="0">
                <a:solidFill>
                  <a:srgbClr val="FF0000"/>
                </a:solidFill>
                <a:sym typeface="Wingdings"/>
              </a:rPr>
              <a:t> Биологи</a:t>
            </a:r>
            <a:r>
              <a:rPr lang="en-US" sz="1600" b="1" dirty="0">
                <a:solidFill>
                  <a:srgbClr val="FF0000"/>
                </a:solidFill>
                <a:sym typeface="Wingdings"/>
              </a:rPr>
              <a:t>/</a:t>
            </a:r>
            <a:r>
              <a:rPr lang="ru-RU" sz="1600" b="1" dirty="0">
                <a:solidFill>
                  <a:srgbClr val="FF0000"/>
                </a:solidFill>
                <a:sym typeface="Wingdings"/>
              </a:rPr>
              <a:t>Химия</a:t>
            </a:r>
            <a:endParaRPr lang="ru-RU" sz="16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177498" y="2509126"/>
            <a:ext cx="1079897" cy="113347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химия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92888" y="1902295"/>
            <a:ext cx="1511198" cy="129232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400" b="1" dirty="0">
              <a:solidFill>
                <a:srgbClr val="FF0000"/>
              </a:solidFill>
              <a:sym typeface="Wingdings"/>
            </a:endParaRPr>
          </a:p>
          <a:p>
            <a:pPr algn="just" eaLnBrk="1" hangingPunct="1">
              <a:defRPr/>
            </a:pPr>
            <a:r>
              <a:rPr lang="ru-RU" sz="1400" b="1" dirty="0">
                <a:solidFill>
                  <a:srgbClr val="FF0000"/>
                </a:solidFill>
                <a:sym typeface="Wingdings"/>
              </a:rPr>
              <a:t>Уральская Государственная Медицинская Академия</a:t>
            </a:r>
          </a:p>
          <a:p>
            <a:pPr algn="just" eaLnBrk="1" hangingPunct="1">
              <a:defRPr/>
            </a:pPr>
            <a:r>
              <a:rPr lang="ru-RU" sz="1400" b="1" dirty="0">
                <a:solidFill>
                  <a:srgbClr val="FF0000"/>
                </a:solidFill>
                <a:sym typeface="Wingdings"/>
              </a:rPr>
              <a:t>Лечебное дело</a:t>
            </a:r>
            <a:endParaRPr lang="ru-RU" sz="14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9012434" y="1593058"/>
            <a:ext cx="1260030" cy="82783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Нарколог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01685" y="4795557"/>
            <a:ext cx="4442787" cy="1657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/>
              <a:t>Социальная значимость профессии</a:t>
            </a:r>
            <a:r>
              <a:rPr lang="ru-RU" sz="1600" dirty="0"/>
              <a:t>: </a:t>
            </a:r>
          </a:p>
          <a:p>
            <a:pPr eaLnBrk="1" hangingPunct="1">
              <a:defRPr/>
            </a:pPr>
            <a:r>
              <a:rPr lang="ru-RU" sz="1600" b="1" dirty="0"/>
              <a:t>Наркология - </a:t>
            </a:r>
            <a:r>
              <a:rPr lang="ru-RU" sz="1600" b="1" dirty="0">
                <a:solidFill>
                  <a:srgbClr val="FFFFFF"/>
                </a:solidFill>
              </a:rPr>
              <a:t>раздел медицины, изучающий проявления  хронического алкоголизма, наркомания и </a:t>
            </a:r>
            <a:r>
              <a:rPr lang="ru-RU" sz="1600" b="1" dirty="0" err="1">
                <a:solidFill>
                  <a:srgbClr val="FFFFFF"/>
                </a:solidFill>
              </a:rPr>
              <a:t>токсикомании,разрабатывающий</a:t>
            </a:r>
            <a:r>
              <a:rPr lang="ru-RU" sz="1600" b="1" dirty="0">
                <a:solidFill>
                  <a:srgbClr val="FFFFFF"/>
                </a:solidFill>
              </a:rPr>
              <a:t> методы их предупреждения и лечения</a:t>
            </a:r>
            <a:endParaRPr lang="ru-RU" sz="1600" dirty="0"/>
          </a:p>
          <a:p>
            <a:pPr eaLnBrk="1" hangingPunct="1"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8542314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80161" y="1160861"/>
            <a:ext cx="5398294" cy="53220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3125391" y="4887517"/>
            <a:ext cx="2484834" cy="6488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30330" y="4293394"/>
            <a:ext cx="1188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717381" y="3969545"/>
            <a:ext cx="0" cy="322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013974" y="3590925"/>
            <a:ext cx="136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378974" y="2726531"/>
            <a:ext cx="0" cy="8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472264" y="2726531"/>
            <a:ext cx="971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013974" y="3699272"/>
            <a:ext cx="13501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DEDEDE">
                    <a:lumMod val="10000"/>
                  </a:srgbClr>
                </a:solidFill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8174831" y="2834881"/>
            <a:ext cx="1162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DEDEDE">
                    <a:lumMod val="10000"/>
                  </a:srgbClr>
                </a:solidFill>
              </a:rPr>
              <a:t>Профессия,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DEDEDE">
                    <a:lumMod val="10000"/>
                  </a:srgbClr>
                </a:solidFill>
              </a:rPr>
              <a:t>место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DEDEDE">
                    <a:lumMod val="10000"/>
                  </a:srgbClr>
                </a:solidFill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4475561" y="4455321"/>
            <a:ext cx="15120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DEDEDE">
                    <a:lumMod val="10000"/>
                  </a:srgbClr>
                </a:solidFill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530329" y="4293395"/>
            <a:ext cx="0" cy="377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801541" y="4670822"/>
            <a:ext cx="1728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717383" y="4023124"/>
            <a:ext cx="1350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DEDEDE">
                    <a:lumMod val="10000"/>
                  </a:srgbClr>
                </a:solidFill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7013973" y="3590927"/>
            <a:ext cx="1" cy="570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717382" y="3968355"/>
            <a:ext cx="1296591" cy="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2747965" y="4832748"/>
            <a:ext cx="1754981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DEDEDE">
                    <a:lumMod val="10000"/>
                  </a:srgbClr>
                </a:solidFill>
              </a:rPr>
              <a:t>Интересы, склонности, жизненные ценности.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dirty="0">
              <a:solidFill>
                <a:srgbClr val="DEDEDE">
                  <a:lumMod val="10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DEDEDE">
                    <a:lumMod val="10000"/>
                  </a:srgbClr>
                </a:solidFill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2074773" y="1814581"/>
            <a:ext cx="3780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438086">
                    <a:lumMod val="50000"/>
                  </a:srgbClr>
                </a:solidFill>
              </a:rPr>
              <a:t>Герасимов Артём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15678" y="3225224"/>
            <a:ext cx="2127708" cy="13763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sym typeface="Wingdings"/>
              </a:rPr>
              <a:t>Среди моих интересов есть моделирование, и </a:t>
            </a:r>
            <a:r>
              <a:rPr lang="ru-RU" sz="1200" b="1" dirty="0" err="1">
                <a:solidFill>
                  <a:schemeClr val="tx1"/>
                </a:solidFill>
                <a:sym typeface="Wingdings"/>
              </a:rPr>
              <a:t>радиотехгическое</a:t>
            </a:r>
            <a:r>
              <a:rPr lang="ru-RU" sz="1200" b="1" dirty="0">
                <a:solidFill>
                  <a:schemeClr val="tx1"/>
                </a:solidFill>
                <a:sym typeface="Wingdings"/>
              </a:rPr>
              <a:t> конструирование. Мои жизненные ценности  материальны.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32718" y="2989449"/>
            <a:ext cx="1163707" cy="124167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Химия, и Биология</a:t>
            </a:r>
            <a:endParaRPr lang="ru-RU" sz="16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10226" y="2241353"/>
            <a:ext cx="1418037" cy="153168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sym typeface="Wingdings"/>
              </a:rPr>
              <a:t>Радиотехническое моделирование, Введение в </a:t>
            </a:r>
            <a:r>
              <a:rPr lang="ru-RU" sz="1200" b="1" dirty="0" err="1">
                <a:solidFill>
                  <a:srgbClr val="FF0000"/>
                </a:solidFill>
                <a:sym typeface="Wingdings"/>
              </a:rPr>
              <a:t>нанотехнологии</a:t>
            </a:r>
            <a:r>
              <a:rPr lang="ru-RU" sz="1200" b="1" dirty="0">
                <a:solidFill>
                  <a:srgbClr val="FF0000"/>
                </a:solidFill>
                <a:sym typeface="Wingdings"/>
              </a:rPr>
              <a:t> (Биология, Химия)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176121" y="2090559"/>
            <a:ext cx="1192284" cy="113466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мед. колледж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726315" y="1599190"/>
            <a:ext cx="1378345" cy="107989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sym typeface="Wingdings"/>
              </a:rPr>
              <a:t>фельдшер, медбрат</a:t>
            </a:r>
            <a:endParaRPr lang="ru-RU" sz="1400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34075" y="5000032"/>
            <a:ext cx="3906341" cy="152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Социальная значимость профессии</a:t>
            </a:r>
            <a:r>
              <a:rPr lang="ru-RU" dirty="0">
                <a:solidFill>
                  <a:prstClr val="white"/>
                </a:solidFill>
              </a:rPr>
              <a:t>: </a:t>
            </a:r>
            <a:endParaRPr lang="ru-RU" dirty="0">
              <a:solidFill>
                <a:srgbClr val="FF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Помощь людям, а в частности улучшение их здоровья, и помощь в лечении.</a:t>
            </a:r>
          </a:p>
        </p:txBody>
      </p:sp>
    </p:spTree>
    <p:extLst>
      <p:ext uri="{BB962C8B-B14F-4D97-AF65-F5344CB8AC3E}">
        <p14:creationId xmlns:p14="http://schemas.microsoft.com/office/powerpoint/2010/main" val="9492096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5575" y="600581"/>
            <a:ext cx="5398294" cy="53220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3125391" y="4887517"/>
            <a:ext cx="2484834" cy="6488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30330" y="4293394"/>
            <a:ext cx="1188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717381" y="3969545"/>
            <a:ext cx="0" cy="322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013975" y="3590926"/>
            <a:ext cx="207470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9088683" y="2685650"/>
            <a:ext cx="0" cy="8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088684" y="2685651"/>
            <a:ext cx="1172381" cy="1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576589" y="3684670"/>
            <a:ext cx="13501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DEDEDE">
                    <a:lumMod val="10000"/>
                  </a:srgbClr>
                </a:solidFill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9088683" y="2816392"/>
            <a:ext cx="1162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DEDEDE">
                    <a:lumMod val="10000"/>
                  </a:srgbClr>
                </a:solidFill>
              </a:rPr>
              <a:t>Профессия,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DEDEDE">
                    <a:lumMod val="10000"/>
                  </a:srgbClr>
                </a:solidFill>
              </a:rPr>
              <a:t>место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DEDEDE">
                    <a:lumMod val="10000"/>
                  </a:srgbClr>
                </a:solidFill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4475561" y="4455321"/>
            <a:ext cx="15120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DEDEDE">
                    <a:lumMod val="10000"/>
                  </a:srgbClr>
                </a:solidFill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908824" y="4266606"/>
            <a:ext cx="0" cy="377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180036" y="4670823"/>
            <a:ext cx="1728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717383" y="4023124"/>
            <a:ext cx="1350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DEDEDE">
                    <a:lumMod val="10000"/>
                  </a:srgbClr>
                </a:solidFill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7576588" y="3576324"/>
            <a:ext cx="1" cy="369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717382" y="3968355"/>
            <a:ext cx="1296591" cy="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2747965" y="4832748"/>
            <a:ext cx="1754981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DEDEDE">
                    <a:lumMod val="10000"/>
                  </a:srgbClr>
                </a:solidFill>
              </a:rPr>
              <a:t>Интересы, склонности, жизненные ценности.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dirty="0">
              <a:solidFill>
                <a:srgbClr val="DEDEDE">
                  <a:lumMod val="10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DEDEDE">
                    <a:lumMod val="10000"/>
                  </a:srgbClr>
                </a:solidFill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2215443" y="1495460"/>
            <a:ext cx="3780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438086">
                    <a:lumMod val="50000"/>
                  </a:srgbClr>
                </a:solidFill>
              </a:rPr>
              <a:t>Мамаев Михаил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80036" y="3521689"/>
            <a:ext cx="1512094" cy="107989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Биология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08825" y="2834880"/>
            <a:ext cx="1754981" cy="140374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Химия,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Биология,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sym typeface="Wingdings"/>
              </a:rPr>
              <a:t>Профориентология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Введение в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sym typeface="Wingdings"/>
              </a:rPr>
              <a:t>нанотехнологии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 химия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717382" y="2781301"/>
            <a:ext cx="1188244" cy="113347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Химия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Биология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13973" y="2070499"/>
            <a:ext cx="1912785" cy="143470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Уральский государственный медицинский университет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, стоматологический факультет</a:t>
            </a:r>
            <a:endParaRPr lang="ru-RU" sz="1400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120336" y="1458319"/>
            <a:ext cx="1140728" cy="107989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Стоматолог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34075" y="4563668"/>
            <a:ext cx="4316658" cy="1821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Социальная значимость профессии</a:t>
            </a:r>
            <a:r>
              <a:rPr lang="ru-RU" dirty="0">
                <a:solidFill>
                  <a:prstClr val="white"/>
                </a:solidFill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без стоматолога не обойтись если хочешь, чтобы твои зубы были здоровы.</a:t>
            </a:r>
          </a:p>
        </p:txBody>
      </p:sp>
    </p:spTree>
    <p:extLst>
      <p:ext uri="{BB962C8B-B14F-4D97-AF65-F5344CB8AC3E}">
        <p14:creationId xmlns:p14="http://schemas.microsoft.com/office/powerpoint/2010/main" val="81228424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60983" y="307865"/>
            <a:ext cx="6742841" cy="71230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8170883" y="3050596"/>
            <a:ext cx="10126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DEDEDE">
                    <a:lumMod val="10000"/>
                  </a:srgbClr>
                </a:solidFill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9336681" y="2465898"/>
            <a:ext cx="1151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DEDEDE">
                    <a:lumMod val="10000"/>
                  </a:srgbClr>
                </a:solidFill>
              </a:rPr>
              <a:t>Профессия,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DEDEDE">
                    <a:lumMod val="10000"/>
                  </a:srgbClr>
                </a:solidFill>
              </a:rPr>
              <a:t>место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DEDEDE">
                    <a:lumMod val="10000"/>
                  </a:srgbClr>
                </a:solidFill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4716579" y="5029726"/>
            <a:ext cx="16165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DEDEDE">
                    <a:lumMod val="10000"/>
                  </a:srgbClr>
                </a:solidFill>
              </a:rPr>
              <a:t>Профильные школьные и дополнительные предметы</a:t>
            </a:r>
          </a:p>
        </p:txBody>
      </p: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6720553" y="3455474"/>
            <a:ext cx="1450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DEDEDE">
                    <a:lumMod val="10000"/>
                  </a:srgbClr>
                </a:solidFill>
              </a:rPr>
              <a:t>Дополнительное образование</a:t>
            </a:r>
          </a:p>
        </p:txBody>
      </p: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1847528" y="5445225"/>
            <a:ext cx="18808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DEDEDE">
                    <a:lumMod val="10000"/>
                  </a:srgbClr>
                </a:solidFill>
              </a:rPr>
              <a:t>Интересы, склонности, жизненные ценности.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srgbClr val="DEDEDE">
                  <a:lumMod val="10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DEDEDE">
                    <a:lumMod val="10000"/>
                  </a:srgbClr>
                </a:solidFill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1960369" y="1245814"/>
            <a:ext cx="2146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438086">
                    <a:lumMod val="50000"/>
                  </a:srgbClr>
                </a:solidFill>
              </a:rPr>
              <a:t>Лыжина Анна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00537" y="2630363"/>
            <a:ext cx="2665884" cy="275094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Интерес к естественным наукам.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Жизненные ценности: семья, семейные традиции.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  <a:sym typeface="Wingdings"/>
              </a:rPr>
              <a:t>Профессионально-важные качества: ответственность, решительность, грамотность, терпеливость, усердие.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19593" y="1886545"/>
            <a:ext cx="2010502" cy="292138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профильные предметы: химия, биология.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Дополнительные предметы: </a:t>
            </a:r>
            <a:r>
              <a:rPr lang="ru-RU" sz="1600" b="1" dirty="0" err="1">
                <a:solidFill>
                  <a:srgbClr val="FF0000"/>
                </a:solidFill>
                <a:sym typeface="Wingdings"/>
              </a:rPr>
              <a:t>профориентология</a:t>
            </a:r>
            <a:r>
              <a:rPr lang="ru-RU" sz="1600" b="1" dirty="0">
                <a:solidFill>
                  <a:srgbClr val="FF0000"/>
                </a:solidFill>
                <a:sym typeface="Wingdings"/>
              </a:rPr>
              <a:t> , введение в </a:t>
            </a:r>
            <a:r>
              <a:rPr lang="ru-RU" sz="1600" b="1" dirty="0" err="1">
                <a:solidFill>
                  <a:srgbClr val="FF0000"/>
                </a:solidFill>
                <a:sym typeface="Wingdings"/>
              </a:rPr>
              <a:t>нанотехнологии</a:t>
            </a:r>
            <a:r>
              <a:rPr lang="ru-RU" sz="1600" b="1" dirty="0">
                <a:solidFill>
                  <a:srgbClr val="FF0000"/>
                </a:solidFill>
                <a:sym typeface="Wingdings"/>
              </a:rPr>
              <a:t>: химия, введение в </a:t>
            </a:r>
            <a:r>
              <a:rPr lang="ru-RU" sz="1600" b="1" dirty="0" err="1">
                <a:solidFill>
                  <a:srgbClr val="FF0000"/>
                </a:solidFill>
                <a:sym typeface="Wingdings"/>
              </a:rPr>
              <a:t>нанотехнологиии</a:t>
            </a:r>
            <a:r>
              <a:rPr lang="ru-RU" sz="1600" b="1" dirty="0">
                <a:solidFill>
                  <a:srgbClr val="FF0000"/>
                </a:solidFill>
                <a:sym typeface="Wingdings"/>
              </a:rPr>
              <a:t>: биология.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82774" y="1736520"/>
            <a:ext cx="1308848" cy="133878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репетиторы по профильным предметам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956255" y="1404348"/>
            <a:ext cx="883425" cy="10015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УГМУ, педиатрия</a:t>
            </a:r>
            <a:endParaRPr lang="ru-RU" sz="1600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904313" y="1210096"/>
            <a:ext cx="1584175" cy="99476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sym typeface="Wingdings"/>
              </a:rPr>
              <a:t>детский хирург, ГБУЗСО «ДГБ г. Первоуральск»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65908" y="4894085"/>
            <a:ext cx="3622579" cy="1703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Социальная значимость профессии</a:t>
            </a:r>
            <a:r>
              <a:rPr lang="ru-RU" dirty="0">
                <a:solidFill>
                  <a:prstClr val="white"/>
                </a:solidFill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оказание медицинской помощи детскому населению.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071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6537" y="659996"/>
            <a:ext cx="5398294" cy="53220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3125391" y="4887517"/>
            <a:ext cx="2484834" cy="6488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30330" y="4293394"/>
            <a:ext cx="1188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717381" y="3969545"/>
            <a:ext cx="0" cy="322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013974" y="3590926"/>
            <a:ext cx="124301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256984" y="2724310"/>
            <a:ext cx="0" cy="8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148639" y="2726532"/>
            <a:ext cx="118824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013974" y="3699273"/>
            <a:ext cx="135016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DEDEDE">
                    <a:lumMod val="10000"/>
                  </a:srgbClr>
                </a:solidFill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8174831" y="2834881"/>
            <a:ext cx="116205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>
                <a:solidFill>
                  <a:srgbClr val="DEDEDE">
                    <a:lumMod val="10000"/>
                  </a:srgbClr>
                </a:solidFill>
              </a:rPr>
              <a:t>Профессия,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>
                <a:solidFill>
                  <a:srgbClr val="DEDEDE">
                    <a:lumMod val="10000"/>
                  </a:srgbClr>
                </a:solidFill>
              </a:rPr>
              <a:t>место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>
                <a:solidFill>
                  <a:srgbClr val="DEDEDE">
                    <a:lumMod val="10000"/>
                  </a:srgbClr>
                </a:solidFill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4475561" y="4455321"/>
            <a:ext cx="15120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DEDEDE">
                    <a:lumMod val="10000"/>
                  </a:srgbClr>
                </a:solidFill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530329" y="4272559"/>
            <a:ext cx="0" cy="377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801541" y="4670822"/>
            <a:ext cx="1728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717383" y="4023124"/>
            <a:ext cx="1350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DEDEDE">
                    <a:lumMod val="10000"/>
                  </a:srgbClr>
                </a:solidFill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7013973" y="3590926"/>
            <a:ext cx="0" cy="362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717382" y="3968355"/>
            <a:ext cx="1296591" cy="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2747965" y="4832748"/>
            <a:ext cx="1754981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DEDEDE">
                    <a:lumMod val="10000"/>
                  </a:srgbClr>
                </a:solidFill>
              </a:rPr>
              <a:t>Интересы, склонности, жизненные ценности.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dirty="0">
              <a:solidFill>
                <a:srgbClr val="DEDEDE">
                  <a:lumMod val="10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srgbClr val="DEDEDE">
                    <a:lumMod val="10000"/>
                  </a:srgbClr>
                </a:solidFill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2207421" y="1499755"/>
            <a:ext cx="3780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438086">
                    <a:lumMod val="50000"/>
                  </a:srgbClr>
                </a:solidFill>
              </a:rPr>
              <a:t>Трапезникова Мария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747965" y="3537348"/>
            <a:ext cx="1727597" cy="107989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FF0000"/>
                </a:solidFill>
              </a:rPr>
              <a:t>Склонность к естественным наукам.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583909" y="3105151"/>
            <a:ext cx="1079897" cy="113347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FF0000"/>
                </a:solidFill>
              </a:rPr>
              <a:t>Химия, биология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825729" y="2781301"/>
            <a:ext cx="1079897" cy="113347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13972" y="2294337"/>
            <a:ext cx="1243012" cy="113466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rgbClr val="FF0000"/>
                </a:solidFill>
              </a:rPr>
              <a:t>УрФУ</a:t>
            </a:r>
            <a:endParaRPr lang="en-US" sz="1400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FF0000"/>
                </a:solidFill>
              </a:rPr>
              <a:t>(химико-технологический институт)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256985" y="1585318"/>
            <a:ext cx="1079897" cy="107989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F0000"/>
                </a:solidFill>
                <a:sym typeface="Wingdings"/>
              </a:rPr>
              <a:t>Инженер-химик</a:t>
            </a:r>
            <a:endParaRPr lang="ru-RU" sz="1600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27616" y="4525380"/>
            <a:ext cx="3788865" cy="207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Данная профессия относится к редким и входит в первую десятку самых востребованных. Это объясняется тем что профессия сложная и специфичная. А так как химическая, фармацевтическая, парфюмерная промышленности не стоят на месте, грамотные специалисты в этой отрасли требуются всегда, поэтому проблем с трудоустройством по специальности в данной отрасли нет.</a:t>
            </a: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27554" y="3348038"/>
            <a:ext cx="5625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0021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04813"/>
            <a:ext cx="7197725" cy="7096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08439" y="4581525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91175" y="4149726"/>
            <a:ext cx="0" cy="43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19964" y="3644900"/>
            <a:ext cx="1512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832850" y="2492376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832850" y="2492375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319964" y="378936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8867775" y="2636839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Профессия,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место 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3935414" y="4797426"/>
            <a:ext cx="2016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008438" y="4581525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703388" y="5084763"/>
            <a:ext cx="230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591176" y="4221163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7319963" y="3644901"/>
            <a:ext cx="0" cy="46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91175" y="4148139"/>
            <a:ext cx="17287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1631951" y="5300664"/>
            <a:ext cx="23399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Профессионально-важные качества: доброта и профессионализм 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1847851" y="1557338"/>
            <a:ext cx="5040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Волкова Александра, 10-а класс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19289" y="3573463"/>
            <a:ext cx="2016125" cy="14398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Медицина </a:t>
            </a: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079876" y="2997200"/>
            <a:ext cx="1439863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598444" y="2565400"/>
            <a:ext cx="1577056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dirty="0">
                <a:solidFill>
                  <a:schemeClr val="tx1"/>
                </a:solidFill>
                <a:sym typeface="Wingdings"/>
              </a:rPr>
              <a:t>Основы </a:t>
            </a:r>
            <a:r>
              <a:rPr lang="ru-RU" dirty="0" err="1">
                <a:solidFill>
                  <a:schemeClr val="tx1"/>
                </a:solidFill>
                <a:sym typeface="Wingdings"/>
              </a:rPr>
              <a:t>нанотехнологий</a:t>
            </a:r>
            <a:r>
              <a:rPr lang="ru-RU" dirty="0">
                <a:solidFill>
                  <a:schemeClr val="tx1"/>
                </a:solidFill>
                <a:sym typeface="Wingdings"/>
              </a:rPr>
              <a:t>. Биология.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75501" y="1682751"/>
            <a:ext cx="1692275" cy="17462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832851" y="981076"/>
            <a:ext cx="1439863" cy="14398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880100" y="4941889"/>
            <a:ext cx="4464050" cy="1582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/>
              <a:t>Социальная значимость профессии</a:t>
            </a:r>
            <a:r>
              <a:rPr lang="ru-RU" dirty="0"/>
              <a:t>: </a:t>
            </a:r>
          </a:p>
          <a:p>
            <a:pPr algn="just">
              <a:defRPr/>
            </a:pPr>
            <a:r>
              <a:rPr lang="ru-RU" dirty="0"/>
              <a:t>Я считаю, что вне зависимости от заработной платы, я буду помогать больным, ведь, возможно, именно от моей помощи будет зависеть их жизнь.</a:t>
            </a:r>
          </a:p>
          <a:p>
            <a:pPr algn="just" eaLnBrk="1" hangingPunct="1">
              <a:defRPr/>
            </a:pPr>
            <a:endParaRPr lang="ru-RU" dirty="0"/>
          </a:p>
        </p:txBody>
      </p:sp>
      <p:pic>
        <p:nvPicPr>
          <p:cNvPr id="2050" name="Picture 2" descr="http://school25.perm.ru/wp-content/uploads/2014/03/biolo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09687" y="2998460"/>
            <a:ext cx="863600" cy="80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8438" y="374055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Биология</a:t>
            </a:r>
          </a:p>
        </p:txBody>
      </p:sp>
      <p:pic>
        <p:nvPicPr>
          <p:cNvPr id="2052" name="Picture 4" descr="https://img-fotki.yandex.ru/get/9118/20573769.65/0_968f1_b2250a33_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844" y="3577860"/>
            <a:ext cx="792336" cy="79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41852" y="4264355"/>
            <a:ext cx="935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Химия</a:t>
            </a:r>
          </a:p>
        </p:txBody>
      </p:sp>
      <p:pic>
        <p:nvPicPr>
          <p:cNvPr id="2054" name="Picture 6" descr="http://npkintec.ru/upload/medialibrary/bd8/bd81d23ed938e540841b64214d5d339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150" y="1701007"/>
            <a:ext cx="1386109" cy="7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zgmu-ak-gin.ru/images/logo_spbmedu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743" y="2459515"/>
            <a:ext cx="867894" cy="96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academkin.ru/images/high_schools/logo/uralskaya_gosudarstvennaya_meditsinskaya_akademiya_ministerstva_zdravookhraneniya_i_sotsialnogo_razvitiya_rossiyskoy_federatsii_67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59" y="2420939"/>
            <a:ext cx="873092" cy="99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content.medsovet.info/files/1342895184_68_foto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2448" y="981076"/>
            <a:ext cx="1521702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45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04813"/>
            <a:ext cx="7197725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08439" y="4581525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91175" y="4149726"/>
            <a:ext cx="0" cy="43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19964" y="3644900"/>
            <a:ext cx="1512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832850" y="2492376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832850" y="2492375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319964" y="378936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8867775" y="2636839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Профессия,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место 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3935414" y="4797426"/>
            <a:ext cx="2016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008438" y="4581525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703388" y="5084763"/>
            <a:ext cx="230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591176" y="4221163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7319963" y="3644901"/>
            <a:ext cx="0" cy="46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91175" y="4148139"/>
            <a:ext cx="17287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1631951" y="5300664"/>
            <a:ext cx="23399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Интересы, склонности, жизненные ценности.</a:t>
            </a:r>
          </a:p>
          <a:p>
            <a:pPr algn="ctr" eaLnBrk="1" hangingPunct="1">
              <a:defRPr/>
            </a:pPr>
            <a:endParaRPr lang="ru-RU" sz="14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1847851" y="1557339"/>
            <a:ext cx="504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Фамилия, имя: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Шиян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Людмила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19289" y="3560763"/>
            <a:ext cx="2016125" cy="14525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600" b="1" dirty="0">
              <a:solidFill>
                <a:srgbClr val="FF0000"/>
              </a:solidFill>
              <a:sym typeface="Wingdings"/>
            </a:endParaRPr>
          </a:p>
          <a:p>
            <a:pPr algn="just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Рисование, саморазвитие и семья, целеустремленная, пунктуальная</a:t>
            </a:r>
            <a:endParaRPr lang="ru-RU" sz="16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079876" y="2997200"/>
            <a:ext cx="1439863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 dirty="0">
              <a:solidFill>
                <a:srgbClr val="FF0000"/>
              </a:solidFill>
              <a:sym typeface="Wingdings"/>
            </a:endParaRPr>
          </a:p>
          <a:p>
            <a:pPr eaLnBrk="1" hangingPunct="1">
              <a:defRPr/>
            </a:pPr>
            <a:endParaRPr lang="ru-RU" sz="1600" b="1" dirty="0">
              <a:solidFill>
                <a:srgbClr val="FF0000"/>
              </a:solidFill>
              <a:sym typeface="Wingdings"/>
            </a:endParaRPr>
          </a:p>
          <a:p>
            <a:pPr eaLnBrk="1" hangingPunct="1">
              <a:defRPr/>
            </a:pPr>
            <a:endParaRPr lang="ru-RU" sz="1600" b="1" dirty="0">
              <a:solidFill>
                <a:srgbClr val="FF0000"/>
              </a:solidFill>
              <a:sym typeface="Wingdings"/>
            </a:endParaRPr>
          </a:p>
          <a:p>
            <a:pPr eaLnBrk="1" hangingPunct="1">
              <a:defRPr/>
            </a:pPr>
            <a:r>
              <a:rPr lang="ru-RU" sz="1600" b="1" dirty="0" err="1">
                <a:solidFill>
                  <a:srgbClr val="FF0000"/>
                </a:solidFill>
                <a:sym typeface="Wingdings"/>
              </a:rPr>
              <a:t>Нанотехнологии</a:t>
            </a:r>
            <a:r>
              <a:rPr lang="ru-RU" sz="1600" b="1" dirty="0">
                <a:solidFill>
                  <a:srgbClr val="FF0000"/>
                </a:solidFill>
                <a:sym typeface="Wingdings"/>
              </a:rPr>
              <a:t> (химия и биология)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Профильная химия и биология</a:t>
            </a:r>
            <a:endParaRPr lang="ru-RU" sz="16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1600" dirty="0"/>
          </a:p>
          <a:p>
            <a:pPr algn="just" eaLnBrk="1" hangingPunct="1">
              <a:defRPr/>
            </a:pPr>
            <a:endParaRPr lang="ru-RU" sz="16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735638" y="2565400"/>
            <a:ext cx="1439862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Нет</a:t>
            </a: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319963" y="1916114"/>
            <a:ext cx="1477962" cy="15128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700" b="1" dirty="0" err="1">
                <a:solidFill>
                  <a:srgbClr val="FF0000"/>
                </a:solidFill>
                <a:sym typeface="Wingdings"/>
              </a:rPr>
              <a:t>УрФУ</a:t>
            </a:r>
            <a:r>
              <a:rPr lang="ru-RU" sz="1700" b="1" dirty="0">
                <a:solidFill>
                  <a:srgbClr val="FF0000"/>
                </a:solidFill>
                <a:sym typeface="Wingdings"/>
              </a:rPr>
              <a:t>, Химический факультет</a:t>
            </a:r>
            <a:endParaRPr lang="ru-RU" sz="17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sz="17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832850" y="981076"/>
            <a:ext cx="1511300" cy="14398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600" b="1" dirty="0">
              <a:solidFill>
                <a:srgbClr val="FF0000"/>
              </a:solidFill>
              <a:sym typeface="Wingdings"/>
            </a:endParaRPr>
          </a:p>
          <a:p>
            <a:pPr algn="just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Химик-технолог, химическая лаборатория</a:t>
            </a:r>
            <a:endParaRPr lang="ru-RU" sz="16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880100" y="4941889"/>
            <a:ext cx="4464050" cy="1582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/>
              <a:t>Социальная значимость профессии</a:t>
            </a:r>
            <a:r>
              <a:rPr lang="ru-RU" dirty="0"/>
              <a:t>: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Усовершенствование качества продуктов и материалов</a:t>
            </a:r>
            <a:endParaRPr lang="ru-RU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ru-RU" dirty="0"/>
          </a:p>
          <a:p>
            <a:pPr algn="just"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972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2880" y="431633"/>
            <a:ext cx="4843361" cy="400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Результаты практики</a:t>
            </a:r>
          </a:p>
        </p:txBody>
      </p:sp>
      <p:pic>
        <p:nvPicPr>
          <p:cNvPr id="8195" name="Picture 4" descr="http://blogs.managementconcepts.com/wp-content/uploads/2014/10/Knowledge-Transf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3111" y="2599135"/>
            <a:ext cx="527447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://image005.flaticon.com/19/png/512/15/1563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593" y="1541927"/>
            <a:ext cx="486965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http://www.pubzi.com/f/th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592" y="3874295"/>
            <a:ext cx="526256" cy="5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47729" y="1541928"/>
            <a:ext cx="3152657" cy="118140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rgbClr val="FF0000"/>
                </a:solidFill>
                <a:sym typeface="Wingdings"/>
              </a:rPr>
              <a:t>Мы увидели…</a:t>
            </a:r>
            <a:endParaRPr lang="ru-RU" sz="1400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accent3"/>
                </a:solidFill>
              </a:rPr>
              <a:t>Работу химиков, а так же познакомились с аналитическим оборудованием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47729" y="2923380"/>
            <a:ext cx="3176935" cy="74850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rgbClr val="FF0000"/>
                </a:solidFill>
                <a:sym typeface="Wingdings"/>
              </a:rPr>
              <a:t>Мы узнали</a:t>
            </a:r>
          </a:p>
          <a:p>
            <a:pPr algn="just">
              <a:defRPr/>
            </a:pPr>
            <a:r>
              <a:rPr lang="ru-RU" sz="1400" dirty="0">
                <a:solidFill>
                  <a:schemeClr val="accent3"/>
                </a:solidFill>
                <a:sym typeface="Wingdings"/>
              </a:rPr>
              <a:t>Основные принципы и методы работы на заводе; познакомились с историей завода</a:t>
            </a:r>
            <a:endParaRPr lang="ru-RU" sz="1400" dirty="0">
              <a:solidFill>
                <a:schemeClr val="accent3"/>
              </a:solidFill>
            </a:endParaRPr>
          </a:p>
          <a:p>
            <a:pPr algn="just"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9737" y="3874295"/>
            <a:ext cx="3104927" cy="97840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400" b="1" dirty="0">
              <a:solidFill>
                <a:srgbClr val="FF0000"/>
              </a:solidFill>
              <a:sym typeface="Wingdings"/>
            </a:endParaRPr>
          </a:p>
          <a:p>
            <a:pPr algn="just">
              <a:defRPr/>
            </a:pPr>
            <a:endParaRPr lang="ru-RU" sz="1400" b="1" dirty="0">
              <a:solidFill>
                <a:srgbClr val="FF0000"/>
              </a:solidFill>
              <a:sym typeface="Wingdings"/>
            </a:endParaRPr>
          </a:p>
          <a:p>
            <a:pPr algn="just">
              <a:defRPr/>
            </a:pPr>
            <a:r>
              <a:rPr lang="ru-RU" sz="1400" b="1" dirty="0">
                <a:solidFill>
                  <a:srgbClr val="FF0000"/>
                </a:solidFill>
                <a:sym typeface="Wingdings"/>
              </a:rPr>
              <a:t>Нам понравилось</a:t>
            </a:r>
          </a:p>
          <a:p>
            <a:pPr algn="just">
              <a:defRPr/>
            </a:pPr>
            <a:r>
              <a:rPr lang="ru-RU" sz="1400" dirty="0">
                <a:solidFill>
                  <a:schemeClr val="accent3"/>
                </a:solidFill>
                <a:sym typeface="Wingdings"/>
              </a:rPr>
              <a:t>Проводить работу по определению концентрации хрома в воде </a:t>
            </a:r>
            <a:r>
              <a:rPr lang="ru-RU" sz="1400" dirty="0" err="1">
                <a:solidFill>
                  <a:schemeClr val="accent3"/>
                </a:solidFill>
                <a:sym typeface="Wingdings"/>
              </a:rPr>
              <a:t>фотоколореметрическим</a:t>
            </a:r>
            <a:r>
              <a:rPr lang="ru-RU" sz="1400" dirty="0">
                <a:solidFill>
                  <a:schemeClr val="accent3"/>
                </a:solidFill>
                <a:sym typeface="Wingdings"/>
              </a:rPr>
              <a:t> методом </a:t>
            </a:r>
          </a:p>
          <a:p>
            <a:pPr algn="just">
              <a:defRPr/>
            </a:pPr>
            <a:endParaRPr lang="ru-RU" sz="14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pic>
        <p:nvPicPr>
          <p:cNvPr id="11" name="Picture 6" descr="C:\Users\Мама and Папа\Desktop\фото\фото\WP_20151124_14_57_03_Pr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0873" y="1628801"/>
            <a:ext cx="2077796" cy="11689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7" descr="C:\Users\Мама and Папа\Desktop\фото\фото\WP_20151124_15_15_04_Pr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540" y="4289216"/>
            <a:ext cx="921223" cy="16377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8" descr="C:\Users\Мама and Папа\Desktop\фото\фото\WP_20151124_15_16_23_Pr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090" y="4104786"/>
            <a:ext cx="867698" cy="1429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9" descr="C:\Users\Мама and Папа\Desktop\фото\фото\WP_20151124_15_27_32_Pr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9514" y="4836363"/>
            <a:ext cx="898347" cy="1595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2" descr="&quot;Автотор&quot; и Magna возведут под Калининградом 21 завод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260648"/>
            <a:ext cx="1709182" cy="12812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3719737" y="5052745"/>
            <a:ext cx="3128076" cy="111255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sym typeface="Wingdings"/>
              </a:rPr>
              <a:t>Но хотелось бы</a:t>
            </a:r>
          </a:p>
          <a:p>
            <a:pPr>
              <a:defRPr/>
            </a:pPr>
            <a:r>
              <a:rPr lang="ru-RU" sz="1400" dirty="0">
                <a:solidFill>
                  <a:schemeClr val="accent3"/>
                </a:solidFill>
              </a:rPr>
              <a:t>УВИДИТЬ БОЛЕЕ СОВЕРШЕННОЕ ОБОРУДОВАНИЕ, РАБОТУ ЗАВОДА В ЦЕЛОМ</a:t>
            </a:r>
          </a:p>
        </p:txBody>
      </p:sp>
      <p:pic>
        <p:nvPicPr>
          <p:cNvPr id="8207" name="Picture 7" descr="http://www.pubzi.com/f/th-Thumb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652" y="5108080"/>
            <a:ext cx="526256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277" y="3035985"/>
            <a:ext cx="2154443" cy="96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04813"/>
            <a:ext cx="7197725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08439" y="4581525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91175" y="4149726"/>
            <a:ext cx="0" cy="43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19964" y="3644900"/>
            <a:ext cx="1512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832850" y="2492376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832850" y="2492375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319964" y="378936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8867775" y="2636839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Профессия,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место 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3935414" y="4797426"/>
            <a:ext cx="2016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008438" y="4581525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703388" y="5084763"/>
            <a:ext cx="230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591176" y="4221163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7319963" y="3644901"/>
            <a:ext cx="0" cy="46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91175" y="4148139"/>
            <a:ext cx="17287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1631951" y="5300664"/>
            <a:ext cx="23399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Интересы, склонности, жизненные ценности.</a:t>
            </a:r>
          </a:p>
          <a:p>
            <a:pPr algn="ctr" eaLnBrk="1" hangingPunct="1">
              <a:defRPr/>
            </a:pPr>
            <a:endParaRPr lang="ru-RU" sz="14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1919288" y="1700214"/>
            <a:ext cx="5040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Фамилия, имя: Бунина Виктория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19289" y="3573463"/>
            <a:ext cx="2016125" cy="14398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0000"/>
              </a:solidFill>
              <a:sym typeface="Wingdings"/>
            </a:endParaRPr>
          </a:p>
          <a:p>
            <a:pPr eaLnBrk="1" hangingPunct="1">
              <a:defRPr/>
            </a:pPr>
            <a:endParaRPr lang="ru-RU" b="1" dirty="0">
              <a:solidFill>
                <a:srgbClr val="FF0000"/>
              </a:solidFill>
              <a:sym typeface="Wingdings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Художественный перевод, фотография.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Карьера, саморазвитие.</a:t>
            </a:r>
            <a:endParaRPr lang="ru-RU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008438" y="2636838"/>
            <a:ext cx="1547812" cy="18716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 err="1">
                <a:solidFill>
                  <a:srgbClr val="FF0000"/>
                </a:solidFill>
                <a:sym typeface="Wingdings"/>
              </a:rPr>
              <a:t>Нанотехнологии</a:t>
            </a:r>
            <a:r>
              <a:rPr lang="ru-RU" sz="1600" b="1" dirty="0">
                <a:solidFill>
                  <a:srgbClr val="FF0000"/>
                </a:solidFill>
                <a:sym typeface="Wingdings"/>
              </a:rPr>
              <a:t> (химия и биология)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Профильная химия и биология</a:t>
            </a:r>
            <a:endParaRPr lang="ru-RU" sz="16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735638" y="2565400"/>
            <a:ext cx="1439862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Нет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319964" y="1916114"/>
            <a:ext cx="1512887" cy="15128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sym typeface="Wingdings"/>
              </a:rPr>
              <a:t>Карлов университет, охрана природы</a:t>
            </a:r>
            <a:endParaRPr lang="ru-RU" sz="16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867776" y="981076"/>
            <a:ext cx="1476375" cy="14398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700" b="1" dirty="0">
                <a:solidFill>
                  <a:srgbClr val="FF0000"/>
                </a:solidFill>
                <a:sym typeface="Wingdings"/>
              </a:rPr>
              <a:t>Эколог, заповедник</a:t>
            </a:r>
            <a:endParaRPr lang="ru-RU" sz="17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sz="17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880100" y="4941889"/>
            <a:ext cx="4464050" cy="1582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/>
              <a:t>Социальная значимость профессии</a:t>
            </a:r>
            <a:r>
              <a:rPr lang="ru-RU" dirty="0"/>
              <a:t>: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 Сохранение видового разнообразия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Поддержание стабильности в природе</a:t>
            </a:r>
            <a:endParaRPr lang="ru-RU" dirty="0"/>
          </a:p>
          <a:p>
            <a:pPr algn="just"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7813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04813"/>
            <a:ext cx="7197725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08439" y="4581525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91175" y="4149726"/>
            <a:ext cx="0" cy="43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19964" y="3644900"/>
            <a:ext cx="1512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832850" y="2492376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832850" y="2492375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319964" y="378936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8867775" y="2636839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Профессия,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место 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3935414" y="4797426"/>
            <a:ext cx="2016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008438" y="4581525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703388" y="5084763"/>
            <a:ext cx="230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591176" y="4221163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7319963" y="3644901"/>
            <a:ext cx="0" cy="46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91175" y="4148139"/>
            <a:ext cx="17287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1631951" y="5300664"/>
            <a:ext cx="23399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Интересы, склонности, жизненные ценности.</a:t>
            </a:r>
          </a:p>
          <a:p>
            <a:pPr algn="ctr" eaLnBrk="1" hangingPunct="1">
              <a:defRPr/>
            </a:pPr>
            <a:endParaRPr lang="ru-RU" sz="14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1847851" y="1557339"/>
            <a:ext cx="504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Батакова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Дарья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19289" y="3429001"/>
            <a:ext cx="2016125" cy="15843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>
                <a:solidFill>
                  <a:srgbClr val="FF0000"/>
                </a:solidFill>
                <a:sym typeface="Wingdings"/>
              </a:rPr>
              <a:t>Склонность к естественным наукам; ответственность, грамотность, трудолюбие</a:t>
            </a:r>
            <a:endParaRPr lang="ru-RU" sz="14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008439" y="2565400"/>
            <a:ext cx="1584325" cy="201453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100" dirty="0">
              <a:solidFill>
                <a:srgbClr val="FF0000"/>
              </a:solidFill>
              <a:sym typeface="Wingdings"/>
            </a:endParaRPr>
          </a:p>
          <a:p>
            <a:pPr algn="just" eaLnBrk="1" hangingPunct="1">
              <a:defRPr/>
            </a:pPr>
            <a:r>
              <a:rPr lang="ru-RU" sz="1100" dirty="0">
                <a:solidFill>
                  <a:srgbClr val="FF0000"/>
                </a:solidFill>
                <a:sym typeface="Wingdings"/>
              </a:rPr>
              <a:t>Профильные предметы: химия, биология</a:t>
            </a:r>
          </a:p>
          <a:p>
            <a:pPr algn="just" eaLnBrk="1" hangingPunct="1">
              <a:defRPr/>
            </a:pPr>
            <a:r>
              <a:rPr lang="ru-RU" sz="1100" dirty="0">
                <a:solidFill>
                  <a:srgbClr val="FF0000"/>
                </a:solidFill>
                <a:sym typeface="Wingdings"/>
              </a:rPr>
              <a:t>Дополнительные предметы: </a:t>
            </a:r>
            <a:r>
              <a:rPr lang="ru-RU" sz="1100" dirty="0" err="1">
                <a:solidFill>
                  <a:srgbClr val="FF0000"/>
                </a:solidFill>
                <a:sym typeface="Wingdings"/>
              </a:rPr>
              <a:t>профориентология</a:t>
            </a:r>
            <a:r>
              <a:rPr lang="ru-RU" sz="1100" dirty="0">
                <a:solidFill>
                  <a:srgbClr val="FF0000"/>
                </a:solidFill>
                <a:sym typeface="Wingdings"/>
              </a:rPr>
              <a:t>, введение в </a:t>
            </a:r>
            <a:r>
              <a:rPr lang="ru-RU" sz="1100" dirty="0" err="1">
                <a:solidFill>
                  <a:srgbClr val="FF0000"/>
                </a:solidFill>
                <a:sym typeface="Wingdings"/>
              </a:rPr>
              <a:t>нанотехнологии</a:t>
            </a:r>
            <a:r>
              <a:rPr lang="ru-RU" sz="1100" dirty="0">
                <a:solidFill>
                  <a:srgbClr val="FF0000"/>
                </a:solidFill>
                <a:sym typeface="Wingdings"/>
              </a:rPr>
              <a:t> биология, введение в </a:t>
            </a:r>
            <a:r>
              <a:rPr lang="ru-RU" sz="1100" dirty="0" err="1">
                <a:solidFill>
                  <a:srgbClr val="FF0000"/>
                </a:solidFill>
                <a:sym typeface="Wingdings"/>
              </a:rPr>
              <a:t>нанотехнологии</a:t>
            </a:r>
            <a:r>
              <a:rPr lang="ru-RU" sz="1100" dirty="0">
                <a:solidFill>
                  <a:srgbClr val="FF0000"/>
                </a:solidFill>
                <a:sym typeface="Wingdings"/>
              </a:rPr>
              <a:t> химия </a:t>
            </a:r>
            <a:endParaRPr lang="ru-RU" sz="11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735638" y="2565400"/>
            <a:ext cx="1439862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>
                <a:solidFill>
                  <a:srgbClr val="FF0000"/>
                </a:solidFill>
                <a:sym typeface="Wingdings"/>
              </a:rPr>
              <a:t>Биология</a:t>
            </a:r>
            <a:r>
              <a:rPr lang="ru-RU" b="1" dirty="0">
                <a:solidFill>
                  <a:srgbClr val="FF0000"/>
                </a:solidFill>
                <a:sym typeface="Wingdings"/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319963" y="1916114"/>
            <a:ext cx="1439862" cy="15128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200" dirty="0">
                <a:solidFill>
                  <a:srgbClr val="FF0000"/>
                </a:solidFill>
                <a:sym typeface="Wingdings"/>
              </a:rPr>
              <a:t>Уральская Государственная Медицинская Академия;  педиатрический факультет </a:t>
            </a:r>
            <a:endParaRPr lang="ru-RU" sz="12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832851" y="981076"/>
            <a:ext cx="1439863" cy="14398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>
                <a:solidFill>
                  <a:srgbClr val="FF0000"/>
                </a:solidFill>
                <a:sym typeface="Wingdings"/>
              </a:rPr>
              <a:t>Врач-педиатр </a:t>
            </a:r>
            <a:endParaRPr lang="ru-RU" sz="14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880100" y="4941889"/>
            <a:ext cx="4464050" cy="1582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/>
              <a:t>Социальная значимость профессии</a:t>
            </a:r>
            <a:r>
              <a:rPr lang="ru-RU" dirty="0"/>
              <a:t>: </a:t>
            </a:r>
          </a:p>
          <a:p>
            <a:pPr algn="just" eaLnBrk="1" hangingPunct="1">
              <a:defRPr/>
            </a:pPr>
            <a:r>
              <a:rPr lang="ru-RU" sz="1400" dirty="0">
                <a:solidFill>
                  <a:schemeClr val="bg1"/>
                </a:solidFill>
              </a:rPr>
              <a:t>Педиатр- детский врач, который специализируется на вопросах охраны, здоровья ребенка, диагностирования, профилактики и лечения заболеваний у детей.</a:t>
            </a:r>
            <a:endParaRPr lang="ru-RU" dirty="0"/>
          </a:p>
          <a:p>
            <a:pPr algn="just"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89928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04813"/>
            <a:ext cx="7197725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08439" y="4581525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91175" y="4149726"/>
            <a:ext cx="0" cy="43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19964" y="3644900"/>
            <a:ext cx="1512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832850" y="2492376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832850" y="2492375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319964" y="378936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8867775" y="2636839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Профессия,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место 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3935414" y="4797426"/>
            <a:ext cx="2016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008438" y="4581525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703388" y="5084763"/>
            <a:ext cx="230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591176" y="4221163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7319963" y="3644901"/>
            <a:ext cx="0" cy="46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91175" y="4148139"/>
            <a:ext cx="17287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1631951" y="5300664"/>
            <a:ext cx="23399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Интересы, склонности, жизненные ценности.</a:t>
            </a:r>
          </a:p>
          <a:p>
            <a:pPr algn="ctr" eaLnBrk="1" hangingPunct="1">
              <a:defRPr/>
            </a:pPr>
            <a:endParaRPr lang="ru-RU" sz="14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1847851" y="1557339"/>
            <a:ext cx="504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Горячкина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Валерия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19289" y="3429001"/>
            <a:ext cx="2016125" cy="15843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FF0000"/>
                </a:solidFill>
              </a:rPr>
              <a:t>Интересы к естественным наукам; усидчивая, трудолюбивая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008439" y="2565400"/>
            <a:ext cx="1584325" cy="201453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100" dirty="0">
              <a:solidFill>
                <a:srgbClr val="FF0000"/>
              </a:solidFill>
              <a:sym typeface="Wingdings"/>
            </a:endParaRPr>
          </a:p>
          <a:p>
            <a:pPr algn="just" eaLnBrk="1" hangingPunct="1">
              <a:defRPr/>
            </a:pPr>
            <a:r>
              <a:rPr lang="ru-RU" sz="1100" dirty="0">
                <a:solidFill>
                  <a:srgbClr val="FF0000"/>
                </a:solidFill>
                <a:sym typeface="Wingdings"/>
              </a:rPr>
              <a:t>Профильные предметы: химия, биология</a:t>
            </a:r>
          </a:p>
          <a:p>
            <a:pPr algn="just" eaLnBrk="1" hangingPunct="1">
              <a:defRPr/>
            </a:pPr>
            <a:r>
              <a:rPr lang="ru-RU" sz="1100" dirty="0">
                <a:solidFill>
                  <a:srgbClr val="FF0000"/>
                </a:solidFill>
                <a:sym typeface="Wingdings"/>
              </a:rPr>
              <a:t>Дополнительные предметы: </a:t>
            </a:r>
            <a:r>
              <a:rPr lang="ru-RU" sz="1100" dirty="0" err="1">
                <a:solidFill>
                  <a:srgbClr val="FF0000"/>
                </a:solidFill>
                <a:sym typeface="Wingdings"/>
              </a:rPr>
              <a:t>профориентология</a:t>
            </a:r>
            <a:r>
              <a:rPr lang="ru-RU" sz="1100" dirty="0">
                <a:solidFill>
                  <a:srgbClr val="FF0000"/>
                </a:solidFill>
                <a:sym typeface="Wingdings"/>
              </a:rPr>
              <a:t>, введение в </a:t>
            </a:r>
            <a:r>
              <a:rPr lang="ru-RU" sz="1100" dirty="0" err="1">
                <a:solidFill>
                  <a:srgbClr val="FF0000"/>
                </a:solidFill>
                <a:sym typeface="Wingdings"/>
              </a:rPr>
              <a:t>нанотехнологии</a:t>
            </a:r>
            <a:r>
              <a:rPr lang="ru-RU" sz="1100" dirty="0">
                <a:solidFill>
                  <a:srgbClr val="FF0000"/>
                </a:solidFill>
                <a:sym typeface="Wingdings"/>
              </a:rPr>
              <a:t> биология, введение в </a:t>
            </a:r>
            <a:r>
              <a:rPr lang="ru-RU" sz="1100" dirty="0" err="1">
                <a:solidFill>
                  <a:srgbClr val="FF0000"/>
                </a:solidFill>
                <a:sym typeface="Wingdings"/>
              </a:rPr>
              <a:t>нанотехнологии</a:t>
            </a:r>
            <a:r>
              <a:rPr lang="ru-RU" sz="1100" dirty="0">
                <a:solidFill>
                  <a:srgbClr val="FF0000"/>
                </a:solidFill>
                <a:sym typeface="Wingdings"/>
              </a:rPr>
              <a:t> химия </a:t>
            </a:r>
            <a:endParaRPr lang="ru-RU" sz="11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735638" y="2565400"/>
            <a:ext cx="1439862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>
                <a:solidFill>
                  <a:srgbClr val="FF0000"/>
                </a:solidFill>
                <a:sym typeface="Wingdings"/>
              </a:rPr>
              <a:t>Биология</a:t>
            </a:r>
            <a:r>
              <a:rPr lang="ru-RU" b="1" dirty="0">
                <a:solidFill>
                  <a:srgbClr val="FF0000"/>
                </a:solidFill>
                <a:sym typeface="Wingdings"/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319963" y="1916114"/>
            <a:ext cx="1439862" cy="15128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200" dirty="0">
                <a:solidFill>
                  <a:srgbClr val="FF0000"/>
                </a:solidFill>
                <a:sym typeface="Wingdings"/>
              </a:rPr>
              <a:t>Уральская Государственная Медицинская Академия;  педиатрический факультет </a:t>
            </a:r>
            <a:endParaRPr lang="ru-RU" sz="12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832851" y="981076"/>
            <a:ext cx="1439863" cy="14398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FF0000"/>
                </a:solidFill>
                <a:sym typeface="Wingdings"/>
              </a:rPr>
              <a:t>Врач-гинеколог </a:t>
            </a:r>
            <a:endParaRPr lang="ru-RU" sz="14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880100" y="4941889"/>
            <a:ext cx="4464050" cy="1582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/>
              <a:t>Социальная значимость профессии</a:t>
            </a:r>
            <a:r>
              <a:rPr lang="ru-RU" dirty="0"/>
              <a:t>: </a:t>
            </a:r>
          </a:p>
          <a:p>
            <a:pPr algn="just" eaLnBrk="1" hangingPunct="1">
              <a:defRPr/>
            </a:pPr>
            <a:r>
              <a:rPr lang="ru-RU" dirty="0"/>
              <a:t>Гинеколог- врач, который специализируется на вопросах лечения половых заболеваний у женщин. </a:t>
            </a:r>
          </a:p>
        </p:txBody>
      </p:sp>
    </p:spTree>
    <p:extLst>
      <p:ext uri="{BB962C8B-B14F-4D97-AF65-F5344CB8AC3E}">
        <p14:creationId xmlns:p14="http://schemas.microsoft.com/office/powerpoint/2010/main" val="62962928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04813"/>
            <a:ext cx="7197725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08439" y="4581525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91175" y="4149726"/>
            <a:ext cx="0" cy="43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19964" y="3644900"/>
            <a:ext cx="1512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832850" y="2492376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832850" y="2492375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319964" y="378936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DEDEDE">
                    <a:lumMod val="10000"/>
                  </a:srgbClr>
                </a:solidFill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8867775" y="2636839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DEDEDE">
                    <a:lumMod val="10000"/>
                  </a:srgbClr>
                </a:solidFill>
              </a:rPr>
              <a:t>Профессия,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DEDEDE">
                    <a:lumMod val="10000"/>
                  </a:srgbClr>
                </a:solidFill>
              </a:rPr>
              <a:t>место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DEDEDE">
                    <a:lumMod val="10000"/>
                  </a:srgbClr>
                </a:solidFill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3935414" y="4797426"/>
            <a:ext cx="2016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DEDEDE">
                    <a:lumMod val="10000"/>
                  </a:srgbClr>
                </a:solidFill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008438" y="4581525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703388" y="5084763"/>
            <a:ext cx="230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591176" y="4221163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DEDEDE">
                    <a:lumMod val="10000"/>
                  </a:srgbClr>
                </a:solidFill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7319963" y="3644901"/>
            <a:ext cx="0" cy="46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91175" y="4148139"/>
            <a:ext cx="17287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1631951" y="5300664"/>
            <a:ext cx="23399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DEDEDE">
                    <a:lumMod val="10000"/>
                  </a:srgbClr>
                </a:solidFill>
              </a:rPr>
              <a:t>Интересы, склонности, жизненные ценности.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DEDEDE">
                  <a:lumMod val="10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DEDEDE">
                    <a:lumMod val="10000"/>
                  </a:srgbClr>
                </a:solidFill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1847851" y="1557339"/>
            <a:ext cx="504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438086">
                    <a:lumMod val="50000"/>
                  </a:srgbClr>
                </a:solidFill>
              </a:rPr>
              <a:t>Фамилия, имя: Ментей Влада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19289" y="3429001"/>
            <a:ext cx="2016125" cy="15843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Жизненные ценности: семья и дети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Интересы: общение, чтение.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79876" y="2997200"/>
            <a:ext cx="1439863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Химия, биология</a:t>
            </a:r>
            <a:endParaRPr lang="ru-RU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35638" y="2565400"/>
            <a:ext cx="1439862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Лингвистический центр</a:t>
            </a:r>
            <a:endParaRPr lang="ru-RU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19963" y="1916114"/>
            <a:ext cx="1439862" cy="15128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УРГПУ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Логопедия</a:t>
            </a:r>
            <a:endParaRPr lang="ru-RU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832851" y="908721"/>
            <a:ext cx="1584325" cy="151221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Логопед.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Образовательное учреждения</a:t>
            </a:r>
            <a:endParaRPr lang="ru-RU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80100" y="4941889"/>
            <a:ext cx="4464050" cy="1582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Социальная значимость профессии</a:t>
            </a:r>
            <a:r>
              <a:rPr lang="ru-RU" dirty="0">
                <a:solidFill>
                  <a:prstClr val="white"/>
                </a:solidFill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sym typeface="Wingdings"/>
              </a:rPr>
              <a:t>Неправильная дикция-серьёзная предпосылка для комплексов, но благодаря таким специалистам, проблема становится решаемой.</a:t>
            </a:r>
            <a:endParaRPr lang="ru-RU" dirty="0">
              <a:solidFill>
                <a:schemeClr val="bg1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1542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04813"/>
            <a:ext cx="7197725" cy="7096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08439" y="4581525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91175" y="4149726"/>
            <a:ext cx="0" cy="43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19964" y="3644900"/>
            <a:ext cx="1512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832850" y="2492376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832850" y="2492375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319964" y="378936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8867775" y="2636839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Профессия,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место 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3935414" y="4797426"/>
            <a:ext cx="2016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008438" y="4581525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703388" y="5084763"/>
            <a:ext cx="230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591176" y="4221163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>
            <a:endCxn id="6153" idx="1"/>
          </p:cNvCxnSpPr>
          <p:nvPr/>
        </p:nvCxnSpPr>
        <p:spPr>
          <a:xfrm>
            <a:off x="7319963" y="3644901"/>
            <a:ext cx="0" cy="46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91175" y="4148139"/>
            <a:ext cx="17287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1631951" y="5300664"/>
            <a:ext cx="23399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Интересы, склонности, жизненные ценности.</a:t>
            </a:r>
          </a:p>
          <a:p>
            <a:pPr algn="ctr" eaLnBrk="1" hangingPunct="1">
              <a:defRPr/>
            </a:pP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1847851" y="1557339"/>
            <a:ext cx="504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Мамаева Ксения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19289" y="3573463"/>
            <a:ext cx="2016125" cy="14398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079876" y="2997200"/>
            <a:ext cx="1439863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663952" y="2565400"/>
            <a:ext cx="1511548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>
                <a:solidFill>
                  <a:schemeClr val="tx1"/>
                </a:solidFill>
                <a:sym typeface="Wingdings"/>
              </a:rPr>
              <a:t>Лингвистический центр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75501" y="1682751"/>
            <a:ext cx="1692275" cy="17462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832851" y="981076"/>
            <a:ext cx="1439863" cy="14398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51538" y="4797426"/>
            <a:ext cx="4464942" cy="172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/>
              <a:t>Социальная</a:t>
            </a:r>
            <a:r>
              <a:rPr lang="en-US" b="1" dirty="0"/>
              <a:t> </a:t>
            </a:r>
            <a:r>
              <a:rPr lang="ru-RU" b="1" dirty="0"/>
              <a:t>значимость профессии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ru-RU" dirty="0"/>
              <a:t>Профессия стоматолога всегда будет социально значима, поскольку без неё невозможно обойтись.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63539" y="3367902"/>
            <a:ext cx="1083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Биология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3899" y="3740557"/>
            <a:ext cx="93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Химия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32850" y="1157020"/>
            <a:ext cx="143986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  <a:r>
              <a:rPr lang="ru-RU" sz="1600" dirty="0"/>
              <a:t>Стоматолог, </a:t>
            </a:r>
          </a:p>
          <a:p>
            <a:r>
              <a:rPr lang="ru-RU" sz="1600" dirty="0"/>
              <a:t>'Стоматологическая клиника'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4922" y="1682751"/>
            <a:ext cx="1637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Пермский Государственный Медицинский Университет имени академика Е.А. Вагнера, направление стоматология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7850" y="3657838"/>
            <a:ext cx="2196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Получение хорошего образования и в будущем стать высокооплачиваемым стоматологом </a:t>
            </a:r>
          </a:p>
        </p:txBody>
      </p:sp>
    </p:spTree>
    <p:extLst>
      <p:ext uri="{BB962C8B-B14F-4D97-AF65-F5344CB8AC3E}">
        <p14:creationId xmlns:p14="http://schemas.microsoft.com/office/powerpoint/2010/main" val="1122712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04813"/>
            <a:ext cx="7197725" cy="7096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Проект индивидуальной траектории профессионального роста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81422" y="457200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5238747" y="4357694"/>
            <a:ext cx="42862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096133" y="3643314"/>
            <a:ext cx="187007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953520" y="2500307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953520" y="2500306"/>
            <a:ext cx="17144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7319964" y="378936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ВУЗ, направление</a:t>
            </a: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8867775" y="2636839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Профессия,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место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работы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3738547" y="4786323"/>
            <a:ext cx="2016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Профильные школьные и дополнительные предметы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881422" y="4572008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1524000" y="5072074"/>
            <a:ext cx="23574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34"/>
          <p:cNvSpPr txBox="1">
            <a:spLocks noChangeArrowheads="1"/>
          </p:cNvSpPr>
          <p:nvPr/>
        </p:nvSpPr>
        <p:spPr bwMode="auto">
          <a:xfrm>
            <a:off x="5595935" y="4214818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Дополнительное образование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096132" y="3643315"/>
            <a:ext cx="0" cy="46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453058" y="4143380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1524001" y="5214951"/>
            <a:ext cx="23399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Интересы, склонности, жизненные ценности.</a:t>
            </a:r>
          </a:p>
          <a:p>
            <a:pPr algn="ctr" eaLnBrk="1" hangingPunct="1">
              <a:defRPr/>
            </a:pP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Профессионально-важные качества</a:t>
            </a:r>
          </a:p>
        </p:txBody>
      </p:sp>
      <p:sp>
        <p:nvSpPr>
          <p:cNvPr id="6162" name="TextBox 41"/>
          <p:cNvSpPr txBox="1">
            <a:spLocks noChangeArrowheads="1"/>
          </p:cNvSpPr>
          <p:nvPr/>
        </p:nvSpPr>
        <p:spPr bwMode="auto">
          <a:xfrm>
            <a:off x="1847851" y="1557339"/>
            <a:ext cx="504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</a:rPr>
              <a:t>Рылькова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Кристина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38283" y="2214554"/>
            <a:ext cx="2016125" cy="279718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952861" y="3000372"/>
            <a:ext cx="1439863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524496" y="2571744"/>
            <a:ext cx="1511548" cy="15113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7030A0"/>
                </a:solidFill>
              </a:rPr>
              <a:t>Биология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39009" y="1285860"/>
            <a:ext cx="1620837" cy="224631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953520" y="1000109"/>
            <a:ext cx="1571636" cy="14398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88776" y="4857760"/>
            <a:ext cx="4464942" cy="1666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</a:rPr>
              <a:t>Клиническая психология</a:t>
            </a:r>
            <a:r>
              <a:rPr lang="ru-RU" b="1" dirty="0"/>
              <a:t> </a:t>
            </a:r>
            <a:r>
              <a:rPr lang="ru-RU" dirty="0"/>
              <a:t>— </a:t>
            </a:r>
            <a:r>
              <a:rPr lang="ru-RU" dirty="0">
                <a:solidFill>
                  <a:schemeClr val="bg1"/>
                </a:solidFill>
              </a:rPr>
              <a:t>наука, изучающая психологические особенности людей, страдающих различными заболеваниями, методы и способы диагностики психических отклонений.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4299" y="3071811"/>
            <a:ext cx="127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Биология</a:t>
            </a:r>
          </a:p>
          <a:p>
            <a:endParaRPr lang="ru-RU" sz="2000" dirty="0">
              <a:solidFill>
                <a:srgbClr val="7030A0"/>
              </a:solidFill>
            </a:endParaRPr>
          </a:p>
          <a:p>
            <a:pPr algn="ctr"/>
            <a:r>
              <a:rPr lang="ru-RU" sz="2000" dirty="0">
                <a:solidFill>
                  <a:srgbClr val="7030A0"/>
                </a:solidFill>
              </a:rPr>
              <a:t>Химия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53520" y="1142985"/>
            <a:ext cx="1714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  <a:r>
              <a:rPr lang="ru-RU" sz="2000" dirty="0">
                <a:solidFill>
                  <a:srgbClr val="7030A0"/>
                </a:solidFill>
              </a:rPr>
              <a:t>Клинический психолог </a:t>
            </a:r>
          </a:p>
          <a:p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7570" y="1500175"/>
            <a:ext cx="1714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38282" y="2428869"/>
            <a:ext cx="20534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Мне нравится изучать биологию.</a:t>
            </a:r>
          </a:p>
          <a:p>
            <a:r>
              <a:rPr lang="ru-RU" dirty="0">
                <a:solidFill>
                  <a:srgbClr val="7030A0"/>
                </a:solidFill>
              </a:rPr>
              <a:t>Склонность к естественным наукам.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Получение высшего образования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239008" y="1285862"/>
            <a:ext cx="15716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sym typeface="Wingdings"/>
              </a:rPr>
              <a:t>Уральский государственный медицинский университет</a:t>
            </a:r>
            <a:r>
              <a:rPr lang="ru-RU" dirty="0">
                <a:solidFill>
                  <a:srgbClr val="7030A0"/>
                </a:solidFill>
                <a:sym typeface="Wingdings"/>
              </a:rPr>
              <a:t>,</a:t>
            </a:r>
          </a:p>
          <a:p>
            <a:r>
              <a:rPr lang="ru-RU" dirty="0">
                <a:solidFill>
                  <a:srgbClr val="7030A0"/>
                </a:solidFill>
                <a:sym typeface="Wingdings"/>
              </a:rPr>
              <a:t>Клиническая психология.  </a:t>
            </a:r>
          </a:p>
          <a:p>
            <a:endParaRPr lang="ru-RU" dirty="0">
              <a:solidFill>
                <a:srgbClr val="7030A0"/>
              </a:solidFill>
              <a:sym typeface="Wingdings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35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3632" y="565180"/>
            <a:ext cx="6840760" cy="400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Рекомендации по организации практики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3868342" y="4523187"/>
            <a:ext cx="1863328" cy="4869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30162"/>
              </p:ext>
            </p:extLst>
          </p:nvPr>
        </p:nvGraphicFramePr>
        <p:xfrm>
          <a:off x="2063553" y="1508511"/>
          <a:ext cx="7704855" cy="3461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857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Место практики</a:t>
                      </a:r>
                    </a:p>
                  </a:txBody>
                  <a:tcPr marL="51443" marR="51443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Форма знакомства с работой организации</a:t>
                      </a:r>
                    </a:p>
                  </a:txBody>
                  <a:tcPr marL="51443" marR="51443" marT="25718" marB="2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Форма  знакомства с содержанием профессиональной деятельности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51443" marR="51443" marT="25718" marB="2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Содержание  профессиональных проб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51443" marR="51443" marT="25718" marB="2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Содержание  социальных проб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51443" marR="51443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4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sym typeface="Wingdings"/>
                        </a:rPr>
                        <a:t></a:t>
                      </a:r>
                      <a:r>
                        <a:rPr lang="ru-RU" sz="1400" b="1" baseline="0" dirty="0">
                          <a:solidFill>
                            <a:srgbClr val="FF0000"/>
                          </a:solidFill>
                          <a:sym typeface="Wingdings"/>
                        </a:rPr>
                        <a:t>Клиника дружественная к молодёжи 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1443" marR="51443" marT="25718" marB="25718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sym typeface="Wingdings"/>
                        </a:rPr>
                        <a:t>экскурсия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1443" marR="51443" marT="25718" marB="25718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sym typeface="Wingdings"/>
                        </a:rPr>
                        <a:t> лекция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1443" marR="51443" marT="25718" marB="25718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sym typeface="Wingdings"/>
                        </a:rPr>
                        <a:t>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1443" marR="51443" marT="25718" marB="25718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sym typeface="Wingdings"/>
                        </a:rPr>
                        <a:t>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1443" marR="51443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78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ОАО</a:t>
                      </a:r>
                      <a:r>
                        <a:rPr lang="ru-RU" sz="1400" baseline="0" dirty="0"/>
                        <a:t> «Русский Хром»</a:t>
                      </a:r>
                      <a:endParaRPr lang="ru-RU" sz="1400" dirty="0"/>
                    </a:p>
                  </a:txBody>
                  <a:tcPr marL="51443" marR="51443" marT="25718" marB="2571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экскурсия</a:t>
                      </a:r>
                    </a:p>
                  </a:txBody>
                  <a:tcPr marL="51443" marR="51443" marT="25718" marB="25718"/>
                </a:tc>
                <a:tc>
                  <a:txBody>
                    <a:bodyPr/>
                    <a:lstStyle/>
                    <a:p>
                      <a:pPr algn="just"/>
                      <a:endParaRPr lang="ru-RU" sz="1400" dirty="0"/>
                    </a:p>
                  </a:txBody>
                  <a:tcPr marL="51443" marR="51443" marT="25718" marB="25718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Лабораторная работа</a:t>
                      </a:r>
                    </a:p>
                    <a:p>
                      <a:pPr algn="just"/>
                      <a:endParaRPr lang="ru-RU" sz="1400" dirty="0"/>
                    </a:p>
                  </a:txBody>
                  <a:tcPr marL="51443" marR="51443" marT="25718" marB="25718"/>
                </a:tc>
                <a:tc>
                  <a:txBody>
                    <a:bodyPr/>
                    <a:lstStyle/>
                    <a:p>
                      <a:pPr algn="just"/>
                      <a:endParaRPr lang="ru-RU" sz="1400" dirty="0"/>
                    </a:p>
                  </a:txBody>
                  <a:tcPr marL="51443" marR="51443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2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/>
                        <a:t>Динур</a:t>
                      </a:r>
                      <a:endParaRPr lang="ru-RU" sz="1400" dirty="0"/>
                    </a:p>
                  </a:txBody>
                  <a:tcPr marL="51443" marR="51443" marT="25718" marB="2571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экскурсия</a:t>
                      </a:r>
                    </a:p>
                  </a:txBody>
                  <a:tcPr marL="51443" marR="51443" marT="25718" marB="2571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лекция</a:t>
                      </a:r>
                    </a:p>
                  </a:txBody>
                  <a:tcPr marL="51443" marR="51443" marT="25718" marB="2571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Лабораторные опыты</a:t>
                      </a:r>
                    </a:p>
                  </a:txBody>
                  <a:tcPr marL="51443" marR="51443" marT="25718" marB="25718"/>
                </a:tc>
                <a:tc>
                  <a:txBody>
                    <a:bodyPr/>
                    <a:lstStyle/>
                    <a:p>
                      <a:pPr algn="just"/>
                      <a:endParaRPr lang="ru-RU" sz="1400" dirty="0"/>
                    </a:p>
                  </a:txBody>
                  <a:tcPr marL="51443" marR="51443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290" y="198438"/>
            <a:ext cx="7125095" cy="1574378"/>
          </a:xfrm>
        </p:spPr>
        <p:txBody>
          <a:bodyPr/>
          <a:lstStyle/>
          <a:p>
            <a:r>
              <a:rPr lang="ru-RU" dirty="0"/>
              <a:t>Рекомендации по проведению социальных практик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1450" indent="-171450" algn="just">
              <a:buFont typeface="Wingdings" panose="05000000000000000000" pitchFamily="2" charset="2"/>
              <a:buChar char="?"/>
              <a:defRPr/>
            </a:pPr>
            <a:r>
              <a:rPr lang="ru-RU" sz="1600" dirty="0">
                <a:solidFill>
                  <a:schemeClr val="accent2">
                    <a:lumMod val="10000"/>
                  </a:schemeClr>
                </a:solidFill>
                <a:sym typeface="Wingdings"/>
              </a:rPr>
              <a:t>на предприятиях не только экскурсии и лекции, а  также чтобы нам давали проводить самостоятельно лабораторные работы;</a:t>
            </a:r>
          </a:p>
          <a:p>
            <a:pPr marL="171450" indent="-171450" algn="just">
              <a:buFont typeface="Wingdings" panose="05000000000000000000" pitchFamily="2" charset="2"/>
              <a:buChar char="?"/>
              <a:defRPr/>
            </a:pPr>
            <a:r>
              <a:rPr lang="ru-RU" sz="1600" dirty="0">
                <a:solidFill>
                  <a:schemeClr val="accent2">
                    <a:lumMod val="10000"/>
                  </a:schemeClr>
                </a:solidFill>
                <a:sym typeface="Wingdings"/>
              </a:rPr>
              <a:t>В «Клинике дружественной к молодёжи», чтобы были не только семинары, а также экскурсии в различные кабинеты и центры;</a:t>
            </a:r>
          </a:p>
          <a:p>
            <a:pPr marL="171450" indent="-171450" algn="just">
              <a:buFont typeface="Wingdings" panose="05000000000000000000" pitchFamily="2" charset="2"/>
              <a:buChar char="?"/>
              <a:defRPr/>
            </a:pPr>
            <a:r>
              <a:rPr lang="ru-RU" sz="1600" dirty="0">
                <a:solidFill>
                  <a:schemeClr val="accent2">
                    <a:lumMod val="10000"/>
                  </a:schemeClr>
                </a:solidFill>
                <a:sym typeface="Wingdings"/>
              </a:rPr>
              <a:t>Уделить внимание волонтерской деятельности;</a:t>
            </a:r>
          </a:p>
          <a:p>
            <a:pPr marL="171450" indent="-171450" algn="just">
              <a:buFont typeface="Wingdings" panose="05000000000000000000" pitchFamily="2" charset="2"/>
              <a:buChar char="?"/>
              <a:defRPr/>
            </a:pPr>
            <a:r>
              <a:rPr lang="ru-RU" sz="1600" dirty="0">
                <a:solidFill>
                  <a:schemeClr val="accent2">
                    <a:lumMod val="10000"/>
                  </a:schemeClr>
                </a:solidFill>
                <a:sym typeface="Wingdings"/>
              </a:rPr>
              <a:t>Организовывать практику связанную не только с профильными предметами </a:t>
            </a:r>
            <a:r>
              <a:rPr lang="ru-RU" sz="1600" dirty="0" err="1">
                <a:solidFill>
                  <a:schemeClr val="accent2">
                    <a:lumMod val="10000"/>
                  </a:schemeClr>
                </a:solidFill>
                <a:sym typeface="Wingdings"/>
              </a:rPr>
              <a:t>химико</a:t>
            </a:r>
            <a:r>
              <a:rPr lang="ru-RU" sz="1600" dirty="0">
                <a:solidFill>
                  <a:schemeClr val="accent2">
                    <a:lumMod val="10000"/>
                  </a:schemeClr>
                </a:solidFill>
                <a:sym typeface="Wingdings"/>
              </a:rPr>
              <a:t> – биологического  класса, но и посещать те места, которые помещают классы других профилей;</a:t>
            </a:r>
          </a:p>
          <a:p>
            <a:pPr marL="171450" indent="-171450" algn="just">
              <a:buFont typeface="Wingdings" panose="05000000000000000000" pitchFamily="2" charset="2"/>
              <a:buChar char="?"/>
              <a:defRPr/>
            </a:pPr>
            <a:r>
              <a:rPr lang="ru-RU" sz="1600" dirty="0">
                <a:solidFill>
                  <a:schemeClr val="accent2">
                    <a:lumMod val="10000"/>
                  </a:schemeClr>
                </a:solidFill>
              </a:rPr>
              <a:t>проходить социальную практику не только на предприятиях г. Первоуральска, но и на более крупных предприятиях г. Екатеринбурге; </a:t>
            </a:r>
          </a:p>
          <a:p>
            <a:pPr marL="171450" indent="-171450" algn="just">
              <a:buFont typeface="Wingdings" panose="05000000000000000000" pitchFamily="2" charset="2"/>
              <a:buChar char="?"/>
              <a:defRPr/>
            </a:pPr>
            <a:r>
              <a:rPr lang="ru-RU" sz="1600" dirty="0">
                <a:solidFill>
                  <a:schemeClr val="accent2">
                    <a:lumMod val="10000"/>
                  </a:schemeClr>
                </a:solidFill>
              </a:rPr>
              <a:t>Осуществлять знакомство с профессиями более подробно.</a:t>
            </a:r>
          </a:p>
          <a:p>
            <a:pPr marL="171450" indent="-171450" algn="just">
              <a:buFont typeface="Wingdings" panose="05000000000000000000" pitchFamily="2" charset="2"/>
              <a:buChar char="?"/>
              <a:defRPr/>
            </a:pP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?"/>
              <a:defRPr/>
            </a:pP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?"/>
              <a:defRPr/>
            </a:pPr>
            <a:endParaRPr lang="ru-RU" sz="1400" dirty="0">
              <a:solidFill>
                <a:schemeClr val="accent3"/>
              </a:solidFill>
            </a:endParaRPr>
          </a:p>
          <a:p>
            <a:pPr algn="just"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740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2539" y="404813"/>
            <a:ext cx="6480175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Место прохождения практики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sp>
        <p:nvSpPr>
          <p:cNvPr id="9220" name="TextBox 23"/>
          <p:cNvSpPr txBox="1">
            <a:spLocks noChangeArrowheads="1"/>
          </p:cNvSpPr>
          <p:nvPr/>
        </p:nvSpPr>
        <p:spPr bwMode="auto">
          <a:xfrm>
            <a:off x="4224338" y="1700213"/>
            <a:ext cx="5543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Сфера деятельности: химическая промышленность</a:t>
            </a:r>
          </a:p>
        </p:txBody>
      </p:sp>
      <p:sp>
        <p:nvSpPr>
          <p:cNvPr id="9221" name="TextBox 25"/>
          <p:cNvSpPr txBox="1">
            <a:spLocks noChangeArrowheads="1"/>
          </p:cNvSpPr>
          <p:nvPr/>
        </p:nvSpPr>
        <p:spPr bwMode="auto">
          <a:xfrm>
            <a:off x="4224338" y="2205039"/>
            <a:ext cx="554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Вид продукции, услуг: огнеупоры</a:t>
            </a:r>
          </a:p>
        </p:txBody>
      </p:sp>
      <p:sp>
        <p:nvSpPr>
          <p:cNvPr id="9222" name="TextBox 27"/>
          <p:cNvSpPr txBox="1">
            <a:spLocks noChangeArrowheads="1"/>
          </p:cNvSpPr>
          <p:nvPr/>
        </p:nvSpPr>
        <p:spPr bwMode="auto">
          <a:xfrm>
            <a:off x="4224338" y="1196975"/>
            <a:ext cx="554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Название: Первоуральский Динасовый завод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1992314" y="2619376"/>
          <a:ext cx="7991475" cy="445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8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Профессии</a:t>
                      </a:r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Содержание работы</a:t>
                      </a:r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Требования к индивидуальным</a:t>
                      </a:r>
                      <a:r>
                        <a:rPr lang="ru-RU" sz="1200" baseline="0" dirty="0"/>
                        <a:t> особенностям</a:t>
                      </a:r>
                      <a:endParaRPr lang="ru-RU" sz="1200" dirty="0"/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Требования к профессиональной подготовке</a:t>
                      </a:r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Медицинские</a:t>
                      </a:r>
                      <a:r>
                        <a:rPr lang="ru-RU" sz="1200" baseline="0" dirty="0"/>
                        <a:t> противопоказания</a:t>
                      </a:r>
                      <a:endParaRPr lang="ru-RU" sz="1200" dirty="0"/>
                    </a:p>
                  </a:txBody>
                  <a:tcPr marL="91418" marR="914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571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  <a:sym typeface="Wingdings"/>
                        </a:rPr>
                        <a:t>Химик- технолог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sym typeface="Wingdings"/>
                        </a:rPr>
                        <a:t>Данный специалист занимается разработкой новых технологий  для производства </a:t>
                      </a:r>
                      <a:r>
                        <a:rPr lang="ru-RU" sz="800" b="1" dirty="0" err="1">
                          <a:solidFill>
                            <a:schemeClr val="tx1"/>
                          </a:solidFill>
                          <a:sym typeface="Wingdings"/>
                        </a:rPr>
                        <a:t>химпродукции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sym typeface="Wingdings"/>
                        </a:rPr>
                        <a:t> или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sym typeface="Wingdings"/>
                        </a:rPr>
                        <a:t> совершенствование уже существующих.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sym typeface="Wingdings"/>
                        </a:rPr>
                        <a:t>Аккуратность,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sym typeface="Wingdings"/>
                        </a:rPr>
                        <a:t> ответственность, внимательность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sym typeface="Wingdings"/>
                        </a:rPr>
                        <a:t>Высшее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sym typeface="Wingdings"/>
                        </a:rPr>
                        <a:t> химическое или химико-технологическое образование, опыт работы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Заболевания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органов дыхания, аллергия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91418" marR="914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1352">
                <a:tc>
                  <a:txBody>
                    <a:bodyPr/>
                    <a:lstStyle/>
                    <a:p>
                      <a:r>
                        <a:rPr lang="ru-RU" sz="800" dirty="0"/>
                        <a:t>Химик-лаборант</a:t>
                      </a:r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Данный специалист выполняет лабораторные анализы, измерения для определения качественного и количественного состава</a:t>
                      </a:r>
                      <a:r>
                        <a:rPr lang="ru-RU" sz="800" baseline="0" dirty="0"/>
                        <a:t> вещества с помощью химических реактивов и механических приборов</a:t>
                      </a:r>
                      <a:endParaRPr lang="ru-RU" sz="800" dirty="0"/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Аккуратность, внимательность,</a:t>
                      </a:r>
                      <a:r>
                        <a:rPr lang="ru-RU" sz="800" baseline="0" dirty="0"/>
                        <a:t> развитая координация движений рук, педантизм, </a:t>
                      </a:r>
                      <a:r>
                        <a:rPr lang="ru-RU" sz="800" baseline="0" dirty="0" err="1"/>
                        <a:t>ответсвенность</a:t>
                      </a:r>
                      <a:endParaRPr lang="ru-RU" sz="800" dirty="0"/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Среднее профессиональное учебное заведение</a:t>
                      </a:r>
                      <a:r>
                        <a:rPr lang="ru-RU" sz="800" baseline="0" dirty="0"/>
                        <a:t> или высшее химическое образование</a:t>
                      </a:r>
                      <a:endParaRPr lang="ru-RU" sz="800" dirty="0"/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Проблемы со зрением, заболевания</a:t>
                      </a:r>
                      <a:r>
                        <a:rPr lang="ru-RU" sz="800" baseline="0" dirty="0"/>
                        <a:t> кожи и пищеварительной системы</a:t>
                      </a:r>
                      <a:endParaRPr lang="ru-RU" sz="800" dirty="0"/>
                    </a:p>
                  </a:txBody>
                  <a:tcPr marL="91418" marR="914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44">
                <a:tc>
                  <a:txBody>
                    <a:bodyPr/>
                    <a:lstStyle/>
                    <a:p>
                      <a:r>
                        <a:rPr lang="ru-RU" sz="800" dirty="0"/>
                        <a:t>Контролер химического производства</a:t>
                      </a:r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Занимается проверкой соответствия продукции стандартам ГОСТа</a:t>
                      </a:r>
                      <a:r>
                        <a:rPr lang="ru-RU" sz="800" baseline="0" dirty="0"/>
                        <a:t> с помощью контрольно-измерительных приборов</a:t>
                      </a:r>
                      <a:r>
                        <a:rPr lang="ru-RU" sz="800" dirty="0"/>
                        <a:t> </a:t>
                      </a:r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Внимательность,</a:t>
                      </a:r>
                      <a:r>
                        <a:rPr lang="ru-RU" sz="800" baseline="0" dirty="0"/>
                        <a:t> аккуратность</a:t>
                      </a:r>
                      <a:endParaRPr lang="ru-RU" sz="800" dirty="0"/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Среднетехническое или</a:t>
                      </a:r>
                      <a:r>
                        <a:rPr lang="ru-RU" sz="800" baseline="0" dirty="0"/>
                        <a:t> высшее образование</a:t>
                      </a:r>
                      <a:endParaRPr lang="ru-RU" sz="800" dirty="0"/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Заболевание</a:t>
                      </a:r>
                      <a:r>
                        <a:rPr lang="ru-RU" sz="800" baseline="0" dirty="0"/>
                        <a:t> органов дыхания</a:t>
                      </a:r>
                      <a:endParaRPr lang="ru-RU" sz="800" dirty="0"/>
                    </a:p>
                  </a:txBody>
                  <a:tcPr marL="91418" marR="914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18" marR="9141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18" marR="914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24" descr="Сравнение объектов - Первоуральск - Persk.OR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2" y="404664"/>
            <a:ext cx="2049760" cy="12241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430233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9513" y="404813"/>
            <a:ext cx="5829300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Результаты практики</a:t>
            </a:r>
          </a:p>
        </p:txBody>
      </p:sp>
      <p:pic>
        <p:nvPicPr>
          <p:cNvPr id="15" name="Picture 24" descr="Сравнение объектов - Первоуральск - Persk.OR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188640"/>
            <a:ext cx="2049760" cy="12241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Скругленный прямоугольник 15"/>
          <p:cNvSpPr/>
          <p:nvPr/>
        </p:nvSpPr>
        <p:spPr>
          <a:xfrm>
            <a:off x="8183564" y="1341438"/>
            <a:ext cx="2016125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фото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12126" y="4868863"/>
            <a:ext cx="2016125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фото</a:t>
            </a:r>
          </a:p>
        </p:txBody>
      </p:sp>
      <p:pic>
        <p:nvPicPr>
          <p:cNvPr id="10247" name="Picture 4" descr="http://blogs.managementconcepts.com/wp-content/uploads/2014/10/Knowledge-Transf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4" y="2852739"/>
            <a:ext cx="9366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http://image005.flaticon.com/19/png/512/15/1563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4" y="1557339"/>
            <a:ext cx="8651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7" descr="http://www.pubzi.com/f/th-Thum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9" y="4292601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216276" y="1268414"/>
            <a:ext cx="4175125" cy="11525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</a:t>
            </a:r>
            <a:endParaRPr lang="ru-RU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16276" y="2767014"/>
            <a:ext cx="4175125" cy="120967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</a:t>
            </a:r>
            <a:endParaRPr lang="ru-RU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216276" y="4221163"/>
            <a:ext cx="4175125" cy="10080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</a:t>
            </a: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16276" y="5589588"/>
            <a:ext cx="4175125" cy="10080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FF0000"/>
                </a:solidFill>
                <a:sym typeface="Wingdings"/>
              </a:rPr>
              <a:t></a:t>
            </a: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10254" name="Picture 7" descr="http://www.pubzi.com/f/th-Thumb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9" y="5661026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Box 1"/>
          <p:cNvSpPr txBox="1">
            <a:spLocks noChangeArrowheads="1"/>
          </p:cNvSpPr>
          <p:nvPr/>
        </p:nvSpPr>
        <p:spPr bwMode="auto">
          <a:xfrm>
            <a:off x="3719513" y="1397001"/>
            <a:ext cx="3313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Лаборатории завода ОАО «Динур», современное оборудование</a:t>
            </a:r>
          </a:p>
        </p:txBody>
      </p:sp>
      <p:sp>
        <p:nvSpPr>
          <p:cNvPr id="10256" name="TextBox 2"/>
          <p:cNvSpPr txBox="1">
            <a:spLocks noChangeArrowheads="1"/>
          </p:cNvSpPr>
          <p:nvPr/>
        </p:nvSpPr>
        <p:spPr bwMode="auto">
          <a:xfrm>
            <a:off x="3575050" y="2794000"/>
            <a:ext cx="381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Узнали, чем занимается работник лаборатории, специализацию завода и принцип работы современного оборудования</a:t>
            </a:r>
          </a:p>
        </p:txBody>
      </p:sp>
      <p:sp>
        <p:nvSpPr>
          <p:cNvPr id="10257" name="TextBox 3"/>
          <p:cNvSpPr txBox="1">
            <a:spLocks noChangeArrowheads="1"/>
          </p:cNvSpPr>
          <p:nvPr/>
        </p:nvSpPr>
        <p:spPr bwMode="auto">
          <a:xfrm>
            <a:off x="3649663" y="4292601"/>
            <a:ext cx="3598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Подача информации, наглядность</a:t>
            </a:r>
          </a:p>
        </p:txBody>
      </p:sp>
      <p:sp>
        <p:nvSpPr>
          <p:cNvPr id="10258" name="TextBox 4"/>
          <p:cNvSpPr txBox="1">
            <a:spLocks noChangeArrowheads="1"/>
          </p:cNvSpPr>
          <p:nvPr/>
        </p:nvSpPr>
        <p:spPr bwMode="auto">
          <a:xfrm>
            <a:off x="3719513" y="5661026"/>
            <a:ext cx="3529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Не было возможности попробовать сделать что-то самим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863" y="1165426"/>
            <a:ext cx="2931574" cy="16490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160" y="4964113"/>
            <a:ext cx="2788357" cy="15684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087" y="2609850"/>
            <a:ext cx="1294780" cy="230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981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32175" y="23813"/>
            <a:ext cx="7056438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Место прохождения практики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135188" y="5373689"/>
            <a:ext cx="3313112" cy="86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sp>
        <p:nvSpPr>
          <p:cNvPr id="4100" name="TextBox 23"/>
          <p:cNvSpPr txBox="1">
            <a:spLocks noChangeArrowheads="1"/>
          </p:cNvSpPr>
          <p:nvPr/>
        </p:nvSpPr>
        <p:spPr bwMode="auto">
          <a:xfrm>
            <a:off x="4008438" y="954088"/>
            <a:ext cx="5543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Сфера деятельности: оказание консультационных услуг </a:t>
            </a:r>
          </a:p>
        </p:txBody>
      </p:sp>
      <p:sp>
        <p:nvSpPr>
          <p:cNvPr id="4101" name="TextBox 25"/>
          <p:cNvSpPr txBox="1">
            <a:spLocks noChangeArrowheads="1"/>
          </p:cNvSpPr>
          <p:nvPr/>
        </p:nvSpPr>
        <p:spPr bwMode="auto">
          <a:xfrm>
            <a:off x="4078288" y="1562101"/>
            <a:ext cx="554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Вид продукции, услуг: услуги детского психолога, гинеколога, педиатра </a:t>
            </a:r>
          </a:p>
        </p:txBody>
      </p:sp>
      <p:sp>
        <p:nvSpPr>
          <p:cNvPr id="4102" name="TextBox 27"/>
          <p:cNvSpPr txBox="1">
            <a:spLocks noChangeArrowheads="1"/>
          </p:cNvSpPr>
          <p:nvPr/>
        </p:nvSpPr>
        <p:spPr bwMode="auto">
          <a:xfrm>
            <a:off x="4008438" y="619125"/>
            <a:ext cx="554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Название: Клиника дружественная к молодежи 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1674814" y="2205039"/>
          <a:ext cx="8785225" cy="446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2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Профессии</a:t>
                      </a: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Содержание работы</a:t>
                      </a: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Требования к индивидуальным</a:t>
                      </a:r>
                      <a:r>
                        <a:rPr lang="ru-RU" sz="1100" baseline="0" dirty="0"/>
                        <a:t> особенностям</a:t>
                      </a:r>
                      <a:endParaRPr lang="ru-RU" sz="11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Требования к профессиональной подготовке</a:t>
                      </a: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Медицинские</a:t>
                      </a:r>
                      <a:r>
                        <a:rPr lang="ru-RU" sz="1100" baseline="0" dirty="0"/>
                        <a:t> противопоказания</a:t>
                      </a:r>
                      <a:endParaRPr lang="ru-RU" sz="1100" dirty="0"/>
                    </a:p>
                  </a:txBody>
                  <a:tcPr marL="91435" marR="91435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738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FF0000"/>
                          </a:solidFill>
                          <a:sym typeface="Wingdings"/>
                        </a:rPr>
                        <a:t>Нарколог</a:t>
                      </a:r>
                      <a:r>
                        <a:rPr lang="ru-RU" sz="1800" b="1" baseline="0" dirty="0">
                          <a:solidFill>
                            <a:srgbClr val="FF0000"/>
                          </a:solidFill>
                          <a:sym typeface="Wingdings"/>
                        </a:rPr>
                        <a:t> 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FF0000"/>
                          </a:solidFill>
                          <a:sym typeface="Wingdings"/>
                        </a:rPr>
                        <a:t>Помощь</a:t>
                      </a:r>
                      <a:r>
                        <a:rPr lang="ru-RU" sz="1200" b="0" baseline="0" dirty="0">
                          <a:solidFill>
                            <a:srgbClr val="FF0000"/>
                          </a:solidFill>
                          <a:sym typeface="Wingdings"/>
                        </a:rPr>
                        <a:t> больным с хроническим алкоголизмом, наркоманиями и токсикоманиями</a:t>
                      </a:r>
                      <a:endParaRPr lang="ru-RU" sz="12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FF0000"/>
                          </a:solidFill>
                          <a:sym typeface="Wingdings"/>
                        </a:rPr>
                        <a:t>Ответственность, профессионализм</a:t>
                      </a:r>
                      <a:r>
                        <a:rPr lang="ru-RU" sz="1200" b="0" baseline="0" dirty="0">
                          <a:solidFill>
                            <a:srgbClr val="FF0000"/>
                          </a:solidFill>
                          <a:sym typeface="Wingdings"/>
                        </a:rPr>
                        <a:t>, коммуникабельность </a:t>
                      </a:r>
                      <a:endParaRPr lang="ru-RU" sz="12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rgbClr val="FF0000"/>
                          </a:solidFill>
                          <a:sym typeface="Wingdings"/>
                        </a:rPr>
                        <a:t>Высшее профессиональное образование, опыт работы  </a:t>
                      </a:r>
                      <a:endParaRPr lang="ru-RU" sz="12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Нервно-психические расстройства</a:t>
                      </a:r>
                      <a:r>
                        <a:rPr lang="ru-RU" sz="1200" baseline="0" dirty="0">
                          <a:solidFill>
                            <a:srgbClr val="FF0000"/>
                          </a:solidFill>
                        </a:rPr>
                        <a:t>, употребление наркотиков, зависимость от алкоголя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38">
                <a:tc>
                  <a:txBody>
                    <a:bodyPr/>
                    <a:lstStyle/>
                    <a:p>
                      <a:r>
                        <a:rPr lang="ru-RU" sz="1400" dirty="0"/>
                        <a:t>Стоматолог </a:t>
                      </a: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Лечение</a:t>
                      </a:r>
                      <a:r>
                        <a:rPr lang="ru-RU" sz="1200" baseline="0" dirty="0"/>
                        <a:t>, хирургические вмешательства, протезирование, исправление прикуса и т.д.</a:t>
                      </a:r>
                      <a:endParaRPr lang="ru-RU" sz="12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Ответственность,</a:t>
                      </a:r>
                      <a:r>
                        <a:rPr lang="ru-RU" sz="1200" baseline="0" dirty="0"/>
                        <a:t>  профессионализм, грамотность </a:t>
                      </a:r>
                      <a:endParaRPr lang="ru-RU" sz="12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Высшее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профессиональное образование,</a:t>
                      </a:r>
                      <a:r>
                        <a:rPr lang="ru-RU" sz="1200" baseline="0" dirty="0"/>
                        <a:t> опыт работы </a:t>
                      </a:r>
                      <a:endParaRPr lang="ru-RU" sz="12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Аллергия, нарушение цветоощущения </a:t>
                      </a:r>
                    </a:p>
                  </a:txBody>
                  <a:tcPr marL="91435" marR="91435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738">
                <a:tc>
                  <a:txBody>
                    <a:bodyPr/>
                    <a:lstStyle/>
                    <a:p>
                      <a:r>
                        <a:rPr lang="ru-RU" sz="1200" dirty="0"/>
                        <a:t>Психолог</a:t>
                      </a:r>
                      <a:r>
                        <a:rPr lang="ru-RU" sz="1800" baseline="0" dirty="0"/>
                        <a:t> 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Лечение переживаний,</a:t>
                      </a:r>
                      <a:r>
                        <a:rPr lang="ru-RU" sz="1200" baseline="0" dirty="0"/>
                        <a:t> преодоление комплексов, обучение пациентов противостоять жизненным трудностям</a:t>
                      </a:r>
                      <a:endParaRPr lang="ru-RU" sz="12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Ответственность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, терпеливость, коммуникабельность</a:t>
                      </a: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Завершенное</a:t>
                      </a:r>
                      <a:r>
                        <a:rPr lang="ru-RU" sz="1200" baseline="0" dirty="0"/>
                        <a:t> высшее психологическое образование </a:t>
                      </a:r>
                      <a:endParaRPr lang="ru-RU" sz="12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Нервно-психические расстройства , плохое зрение и слух, высокая эмоциональная</a:t>
                      </a:r>
                      <a:r>
                        <a:rPr lang="ru-RU" sz="1200" baseline="0" dirty="0"/>
                        <a:t> неустойчивость </a:t>
                      </a:r>
                      <a:endParaRPr lang="ru-RU" sz="1200" dirty="0"/>
                    </a:p>
                  </a:txBody>
                  <a:tcPr marL="91435" marR="91435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53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5" marR="91435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141" name="Picture 29" descr="http://www.kchetverg.ru/wp-content/uploads/2013/05/1900-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9" y="260351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0800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9" y="404813"/>
            <a:ext cx="7197725" cy="709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Результаты практики</a:t>
            </a:r>
          </a:p>
        </p:txBody>
      </p:sp>
      <p:pic>
        <p:nvPicPr>
          <p:cNvPr id="5123" name="Picture 29" descr="http://www.kchetverg.ru/wp-content/uploads/2013/05/1900-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"/>
            <a:ext cx="151288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183564" y="1341438"/>
            <a:ext cx="2016125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фото</a:t>
            </a:r>
          </a:p>
        </p:txBody>
      </p:sp>
      <p:pic>
        <p:nvPicPr>
          <p:cNvPr id="5127" name="Picture 4" descr="http://blogs.managementconcepts.com/wp-content/uploads/2014/10/Knowledge-Transf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4" y="2852739"/>
            <a:ext cx="9366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http://image005.flaticon.com/19/png/512/15/1563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4" y="1557339"/>
            <a:ext cx="8651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7" descr="http://www.pubzi.com/f/th-Thum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9" y="4292601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216276" y="1268414"/>
            <a:ext cx="4175125" cy="11525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>
                <a:solidFill>
                  <a:srgbClr val="FF0000"/>
                </a:solidFill>
                <a:sym typeface="Wingdings"/>
              </a:rPr>
              <a:t>Мы увидели работу «Клиники дружественной к молодежи».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16276" y="2852739"/>
            <a:ext cx="4175125" cy="9366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>
                <a:solidFill>
                  <a:srgbClr val="FF0000"/>
                </a:solidFill>
                <a:sym typeface="Wingdings"/>
              </a:rPr>
              <a:t>Мы узнали с какой целью и как работает «Клиника дружественная к молодежи».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6276" y="4221163"/>
            <a:ext cx="4175125" cy="10080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>
                <a:solidFill>
                  <a:srgbClr val="FF0000"/>
                </a:solidFill>
                <a:sym typeface="Wingdings"/>
              </a:rPr>
              <a:t>Мы ближе познакомились с представителями разных профессий в сфере медицины и смогли  узнать ответы на волнующие нас вопросы. </a:t>
            </a:r>
            <a:endParaRPr lang="ru-RU" sz="14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16276" y="5589588"/>
            <a:ext cx="4175125" cy="10080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>
                <a:solidFill>
                  <a:srgbClr val="FF0000"/>
                </a:solidFill>
              </a:rPr>
              <a:t>Нам не понравилось, что мы знакомились с представителями профессий только в форме лекций и бесед. </a:t>
            </a:r>
          </a:p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5134" name="Picture 7" descr="http://www.pubzi.com/f/th-Thumb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9" y="5661026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311" y="1114425"/>
            <a:ext cx="2848505" cy="160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445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672" y="343285"/>
            <a:ext cx="6246694" cy="39886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Место прохождения практики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3868342" y="4523187"/>
            <a:ext cx="1863328" cy="4869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</a:t>
            </a:r>
          </a:p>
          <a:p>
            <a:pPr algn="ctr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</a:t>
            </a:r>
          </a:p>
          <a:p>
            <a:pPr algn="ctr">
              <a:defRPr/>
            </a:pPr>
            <a:r>
              <a:rPr lang="ru-RU" sz="2025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</a:t>
            </a:r>
          </a:p>
        </p:txBody>
      </p:sp>
      <p:sp>
        <p:nvSpPr>
          <p:cNvPr id="9220" name="TextBox 23"/>
          <p:cNvSpPr txBox="1">
            <a:spLocks noChangeArrowheads="1"/>
          </p:cNvSpPr>
          <p:nvPr/>
        </p:nvSpPr>
        <p:spPr bwMode="auto">
          <a:xfrm>
            <a:off x="3143672" y="1162647"/>
            <a:ext cx="59046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Сфера деятельности</a:t>
            </a:r>
            <a:r>
              <a:rPr lang="ru-RU" altLang="ru-RU" sz="1600" b="1" dirty="0">
                <a:solidFill>
                  <a:srgbClr val="0084B4"/>
                </a:solidFill>
              </a:rPr>
              <a:t>: оказание медицинских услуг </a:t>
            </a:r>
          </a:p>
        </p:txBody>
      </p:sp>
      <p:sp>
        <p:nvSpPr>
          <p:cNvPr id="9221" name="TextBox 25"/>
          <p:cNvSpPr txBox="1">
            <a:spLocks noChangeArrowheads="1"/>
          </p:cNvSpPr>
          <p:nvPr/>
        </p:nvSpPr>
        <p:spPr bwMode="auto">
          <a:xfrm>
            <a:off x="3143672" y="1501201"/>
            <a:ext cx="65527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Вид продукции, услуг</a:t>
            </a:r>
            <a:r>
              <a:rPr lang="ru-RU" altLang="ru-RU" sz="1600" b="1" dirty="0">
                <a:solidFill>
                  <a:srgbClr val="0084B4"/>
                </a:solidFill>
              </a:rPr>
              <a:t>: стоматологическая помощь населению</a:t>
            </a:r>
          </a:p>
        </p:txBody>
      </p:sp>
      <p:sp>
        <p:nvSpPr>
          <p:cNvPr id="9222" name="TextBox 27"/>
          <p:cNvSpPr txBox="1">
            <a:spLocks noChangeArrowheads="1"/>
          </p:cNvSpPr>
          <p:nvPr/>
        </p:nvSpPr>
        <p:spPr bwMode="auto">
          <a:xfrm>
            <a:off x="3147656" y="824093"/>
            <a:ext cx="5396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Название</a:t>
            </a:r>
            <a:r>
              <a:rPr lang="ru-RU" altLang="ru-RU" sz="1600" b="1" dirty="0">
                <a:solidFill>
                  <a:srgbClr val="0084B4"/>
                </a:solidFill>
              </a:rPr>
              <a:t>: Стоматологическая клиника «</a:t>
            </a:r>
            <a:r>
              <a:rPr lang="ru-RU" altLang="ru-RU" sz="1600" b="1" dirty="0" err="1">
                <a:solidFill>
                  <a:srgbClr val="0084B4"/>
                </a:solidFill>
              </a:rPr>
              <a:t>Смайл</a:t>
            </a:r>
            <a:r>
              <a:rPr lang="ru-RU" altLang="ru-RU" sz="1600" b="1" dirty="0">
                <a:solidFill>
                  <a:srgbClr val="0084B4"/>
                </a:solidFill>
              </a:rPr>
              <a:t>»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525716"/>
              </p:ext>
            </p:extLst>
          </p:nvPr>
        </p:nvGraphicFramePr>
        <p:xfrm>
          <a:off x="1847528" y="1870780"/>
          <a:ext cx="8496944" cy="4652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9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Профессии</a:t>
                      </a:r>
                    </a:p>
                  </a:txBody>
                  <a:tcPr marL="51427" marR="51427" marT="25707" marB="2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Содержание работы</a:t>
                      </a:r>
                    </a:p>
                  </a:txBody>
                  <a:tcPr marL="51427" marR="51427" marT="25707" marB="2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Требования к индивидуальным</a:t>
                      </a:r>
                      <a:r>
                        <a:rPr lang="ru-RU" sz="1200" baseline="0" dirty="0"/>
                        <a:t> особенностям</a:t>
                      </a:r>
                      <a:endParaRPr lang="ru-RU" sz="1200" dirty="0"/>
                    </a:p>
                  </a:txBody>
                  <a:tcPr marL="51427" marR="51427" marT="25707" marB="2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Требования к профессиональной подготовке</a:t>
                      </a:r>
                    </a:p>
                  </a:txBody>
                  <a:tcPr marL="51427" marR="51427" marT="25707" marB="2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Медицинские</a:t>
                      </a:r>
                      <a:r>
                        <a:rPr lang="ru-RU" sz="1200" baseline="0" dirty="0"/>
                        <a:t> противопоказания</a:t>
                      </a:r>
                      <a:endParaRPr lang="ru-RU" sz="1200" dirty="0"/>
                    </a:p>
                  </a:txBody>
                  <a:tcPr marL="51427" marR="51427" marT="25707" marB="2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6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3"/>
                          </a:solidFill>
                          <a:sym typeface="Wingdings"/>
                        </a:rPr>
                        <a:t>Стоматолог-терапевт</a:t>
                      </a:r>
                      <a:endParaRPr lang="ru-RU" sz="1200" dirty="0">
                        <a:solidFill>
                          <a:schemeClr val="accent3"/>
                        </a:solidFill>
                      </a:endParaRPr>
                    </a:p>
                  </a:txBody>
                  <a:tcPr marL="51427" marR="51427" marT="25707" marB="2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accent3"/>
                          </a:solidFill>
                          <a:sym typeface="Wingdings"/>
                        </a:rPr>
                        <a:t>профилактические осмотры, пломбирование</a:t>
                      </a:r>
                      <a:endParaRPr lang="ru-RU" sz="1200" b="0" dirty="0">
                        <a:solidFill>
                          <a:schemeClr val="accent3"/>
                        </a:solidFill>
                      </a:endParaRPr>
                    </a:p>
                  </a:txBody>
                  <a:tcPr marL="51427" marR="51427" marT="25707" marB="25707"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</a:rPr>
                        <a:t>нервно-психическая устойчивость; высокая координация движения рук. физическая выносливость;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</a:rPr>
                        <a:t> умение соизмерять и дозировать усилия;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</a:rPr>
                        <a:t>способность к концентрации внимания в течение длительного времени. личная организованность; ответственность; усидчивость;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</a:rPr>
                        <a:t>способность сопереживать больным.</a:t>
                      </a:r>
                    </a:p>
                  </a:txBody>
                  <a:tcPr marL="51427" marR="51427" marT="25707" marB="25707"/>
                </a:tc>
                <a:tc rowSpan="4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Высшее медицинское образование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Наличие действующего сертификата по специальности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</a:rPr>
                        <a:t>Опыт работы по специальности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51427" marR="51427" marT="25707" marB="25707"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</a:rPr>
                        <a:t>не рекомендуется людям с заболеваниями: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</a:rPr>
                        <a:t>- нервно-психическими;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</a:rPr>
                        <a:t>- сердечно-сосудистыми;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</a:rPr>
                        <a:t>- хроническими инфекционными;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</a:rPr>
                        <a:t>- аллергическими;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</a:rPr>
                        <a:t>- верхних дыхательных путей;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</a:rPr>
                        <a:t>- опорно-двигательного аппарата (особенно нарушение координации движения кистей рук);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</a:rPr>
                        <a:t>- зрительного анализатора.</a:t>
                      </a:r>
                    </a:p>
                  </a:txBody>
                  <a:tcPr marL="51427" marR="51427" marT="25707" marB="2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83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3"/>
                          </a:solidFill>
                        </a:rPr>
                        <a:t>Стоматолог - ортодонт</a:t>
                      </a:r>
                    </a:p>
                  </a:txBody>
                  <a:tcPr marL="51427" marR="51427" marT="25707" marB="25707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accent3"/>
                          </a:solidFill>
                        </a:rPr>
                        <a:t>занимается вопросами исправления прикуса</a:t>
                      </a:r>
                    </a:p>
                  </a:txBody>
                  <a:tcPr marL="51427" marR="51427" marT="25707" marB="25707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69" marR="68569" marT="34286" marB="34286">
                    <a:solidFill>
                      <a:srgbClr val="E9ED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87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3"/>
                          </a:solidFill>
                        </a:rPr>
                        <a:t>Детские стоматологи</a:t>
                      </a:r>
                    </a:p>
                  </a:txBody>
                  <a:tcPr marL="51427" marR="51427" marT="25707" marB="25707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accent3"/>
                          </a:solidFill>
                        </a:rPr>
                        <a:t>работают с детьми с момента рождения и до достижения совершеннолетия</a:t>
                      </a:r>
                    </a:p>
                  </a:txBody>
                  <a:tcPr marL="51427" marR="51427" marT="25707" marB="25707">
                    <a:solidFill>
                      <a:srgbClr val="CFDA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605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3"/>
                          </a:solidFill>
                        </a:rPr>
                        <a:t>Стоматолог-ортопед</a:t>
                      </a:r>
                    </a:p>
                  </a:txBody>
                  <a:tcPr marL="51427" marR="51427" marT="25707" marB="25707">
                    <a:solidFill>
                      <a:srgbClr val="E9ED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3"/>
                          </a:solidFill>
                        </a:rPr>
                        <a:t>восстанавливает утраченные зубы, снимает слепки, проводит примерку и подгонку</a:t>
                      </a:r>
                    </a:p>
                  </a:txBody>
                  <a:tcPr marL="51427" marR="51427" marT="25707" marB="25707">
                    <a:solidFill>
                      <a:srgbClr val="E9ED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69" marR="68569" marT="34286" marB="34286">
                    <a:solidFill>
                      <a:srgbClr val="E9ED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41" descr="http://cs625617.vk.me/v625617472/50b09/FL-VzLspi6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647" y="332657"/>
            <a:ext cx="1231943" cy="6885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2583" y="330637"/>
            <a:ext cx="5193657" cy="400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Результаты практики</a:t>
            </a:r>
          </a:p>
        </p:txBody>
      </p:sp>
      <p:pic>
        <p:nvPicPr>
          <p:cNvPr id="12" name="Picture 41" descr="http://cs625617.vk.me/v625617472/50b09/FL-VzLspi6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260649"/>
            <a:ext cx="1231943" cy="6885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7311630" y="3307559"/>
            <a:ext cx="1133475" cy="688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фото</a:t>
            </a:r>
          </a:p>
        </p:txBody>
      </p:sp>
      <p:pic>
        <p:nvPicPr>
          <p:cNvPr id="10247" name="Picture 4" descr="http://blogs.managementconcepts.com/wp-content/uploads/2014/10/Knowledge-Transf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151" y="2338271"/>
            <a:ext cx="527447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http://image005.flaticon.com/19/png/512/15/1563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151" y="1340768"/>
            <a:ext cx="486965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7" descr="http://www.pubzi.com/f/th-Thum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442" y="3651649"/>
            <a:ext cx="526256" cy="5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59696" y="1171529"/>
            <a:ext cx="3672136" cy="116674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accent3"/>
                </a:solidFill>
              </a:rPr>
              <a:t>Мы увидели современное оборудование в стоматологическом кабинете, множество зубных протезов, посетили детский стоматологический кабинет</a:t>
            </a:r>
          </a:p>
          <a:p>
            <a:pPr algn="just">
              <a:defRPr/>
            </a:pPr>
            <a:endParaRPr lang="ru-RU" sz="1400" dirty="0">
              <a:solidFill>
                <a:schemeClr val="accent3"/>
              </a:solidFill>
              <a:latin typeface="AR YuanGB Bold" panose="020F0800000000000000" pitchFamily="34" charset="-122"/>
              <a:ea typeface="AR YuanGB Bold" panose="020F0800000000000000" pitchFamily="34" charset="-12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9696" y="2543126"/>
            <a:ext cx="3672136" cy="83491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accent3"/>
                </a:solidFill>
                <a:sym typeface="Wingdings"/>
              </a:rPr>
              <a:t>Мы узнали, как стерилизуют стоматологическое оборудование</a:t>
            </a:r>
            <a:endParaRPr lang="ru-RU" sz="1400" dirty="0">
              <a:solidFill>
                <a:schemeClr val="accent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9697" y="3777118"/>
            <a:ext cx="3683153" cy="87539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accent3"/>
                </a:solidFill>
                <a:sym typeface="Wingdings"/>
              </a:rPr>
              <a:t>Нам понравились стоматологические кабинеты. В них было очень комфортно и светло.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65137" y="5051590"/>
            <a:ext cx="2347913" cy="56673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chemeClr val="accent3"/>
                </a:solidFill>
                <a:sym typeface="Wingdings"/>
              </a:rPr>
              <a:t>Такого нет</a:t>
            </a:r>
            <a:endParaRPr lang="ru-RU" dirty="0">
              <a:solidFill>
                <a:schemeClr val="accent3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54" name="Picture 7" descr="http://www.pubzi.com/f/th-Thumb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442" y="5018344"/>
            <a:ext cx="526256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4843" y="2543127"/>
            <a:ext cx="2971423" cy="167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bd2aad75da1df4532210dac62bdf6446a585"/>
</p:tagLst>
</file>

<file path=ppt/theme/theme1.xml><?xml version="1.0" encoding="utf-8"?>
<a:theme xmlns:a="http://schemas.openxmlformats.org/drawingml/2006/main" name="Default Design">
  <a:themeElements>
    <a:clrScheme name="Другая 13">
      <a:dk1>
        <a:srgbClr val="0084B4"/>
      </a:dk1>
      <a:lt1>
        <a:sysClr val="window" lastClr="FFFFFF"/>
      </a:lt1>
      <a:dk2>
        <a:srgbClr val="424456"/>
      </a:dk2>
      <a:lt2>
        <a:srgbClr val="DEDEDE"/>
      </a:lt2>
      <a:accent1>
        <a:srgbClr val="428A98"/>
      </a:accent1>
      <a:accent2>
        <a:srgbClr val="C9F0FF"/>
      </a:accent2>
      <a:accent3>
        <a:srgbClr val="110852"/>
      </a:accent3>
      <a:accent4>
        <a:srgbClr val="9BE3FF"/>
      </a:accent4>
      <a:accent5>
        <a:srgbClr val="BDEDFF"/>
      </a:accent5>
      <a:accent6>
        <a:srgbClr val="438086"/>
      </a:accent6>
      <a:hlink>
        <a:srgbClr val="67AFBD"/>
      </a:hlink>
      <a:folHlink>
        <a:srgbClr val="E0EFF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Другая 13">
      <a:dk1>
        <a:srgbClr val="0084B4"/>
      </a:dk1>
      <a:lt1>
        <a:sysClr val="window" lastClr="FFFFFF"/>
      </a:lt1>
      <a:dk2>
        <a:srgbClr val="424456"/>
      </a:dk2>
      <a:lt2>
        <a:srgbClr val="DEDEDE"/>
      </a:lt2>
      <a:accent1>
        <a:srgbClr val="428A98"/>
      </a:accent1>
      <a:accent2>
        <a:srgbClr val="C9F0FF"/>
      </a:accent2>
      <a:accent3>
        <a:srgbClr val="110852"/>
      </a:accent3>
      <a:accent4>
        <a:srgbClr val="9BE3FF"/>
      </a:accent4>
      <a:accent5>
        <a:srgbClr val="BDEDFF"/>
      </a:accent5>
      <a:accent6>
        <a:srgbClr val="438086"/>
      </a:accent6>
      <a:hlink>
        <a:srgbClr val="67AFBD"/>
      </a:hlink>
      <a:folHlink>
        <a:srgbClr val="E0EFF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</TotalTime>
  <Words>3102</Words>
  <Application>Microsoft Office PowerPoint</Application>
  <PresentationFormat>Широкоэкранный</PresentationFormat>
  <Paragraphs>644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 YuanGB Bold</vt:lpstr>
      <vt:lpstr>Arial</vt:lpstr>
      <vt:lpstr>Arial Black</vt:lpstr>
      <vt:lpstr>Impact</vt:lpstr>
      <vt:lpstr>Times New Roman</vt:lpstr>
      <vt:lpstr>Wingdings</vt:lpstr>
      <vt:lpstr>Default Design</vt:lpstr>
      <vt:lpstr>1_Default Design</vt:lpstr>
      <vt:lpstr>Презентация PowerPoint</vt:lpstr>
      <vt:lpstr>Место прохождения практики</vt:lpstr>
      <vt:lpstr>Результаты практики</vt:lpstr>
      <vt:lpstr>Место прохождения практики</vt:lpstr>
      <vt:lpstr>Результаты практики</vt:lpstr>
      <vt:lpstr>Место прохождения практики</vt:lpstr>
      <vt:lpstr>Результаты практики</vt:lpstr>
      <vt:lpstr>Место прохождения практики</vt:lpstr>
      <vt:lpstr>Результаты практики</vt:lpstr>
      <vt:lpstr>Место прохождения практики</vt:lpstr>
      <vt:lpstr>Результаты практики</vt:lpstr>
      <vt:lpstr>Место прохождения практики</vt:lpstr>
      <vt:lpstr>Результаты практики</vt:lpstr>
      <vt:lpstr>Новогодний марафон </vt:lpstr>
      <vt:lpstr>Новогодняя «вертушка», химические эксперименты</vt:lpstr>
      <vt:lpstr>Результаты практики</vt:lpstr>
      <vt:lpstr>Ельцин Центр</vt:lpstr>
      <vt:lpstr>Место прохождения практики</vt:lpstr>
      <vt:lpstr>Результаты практики</vt:lpstr>
      <vt:lpstr>Проект индивидуальной траектории профессионального роста</vt:lpstr>
      <vt:lpstr>открытая химическая школа на базе ФТИ УрФУ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Проект индивидуальной траектории профессионального роста</vt:lpstr>
      <vt:lpstr>Рекомендации по организации практики</vt:lpstr>
      <vt:lpstr>Рекомендации по проведению социальных практик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 and Папа</dc:creator>
  <cp:lastModifiedBy>Михаил Малышев</cp:lastModifiedBy>
  <cp:revision>380</cp:revision>
  <dcterms:created xsi:type="dcterms:W3CDTF">2015-01-21T04:14:37Z</dcterms:created>
  <dcterms:modified xsi:type="dcterms:W3CDTF">2017-12-11T06:31:55Z</dcterms:modified>
</cp:coreProperties>
</file>