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9" r:id="rId2"/>
    <p:sldId id="257" r:id="rId3"/>
    <p:sldId id="285" r:id="rId4"/>
    <p:sldId id="289" r:id="rId5"/>
    <p:sldId id="317" r:id="rId6"/>
    <p:sldId id="318" r:id="rId7"/>
    <p:sldId id="288" r:id="rId8"/>
    <p:sldId id="332" r:id="rId9"/>
    <p:sldId id="333" r:id="rId10"/>
    <p:sldId id="335" r:id="rId11"/>
    <p:sldId id="336" r:id="rId12"/>
    <p:sldId id="296" r:id="rId13"/>
    <p:sldId id="292" r:id="rId14"/>
    <p:sldId id="264" r:id="rId15"/>
    <p:sldId id="263" r:id="rId16"/>
    <p:sldId id="266" r:id="rId17"/>
    <p:sldId id="315" r:id="rId18"/>
    <p:sldId id="327" r:id="rId19"/>
    <p:sldId id="308" r:id="rId20"/>
    <p:sldId id="30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BB9"/>
    <a:srgbClr val="170EC2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86364" autoAdjust="0"/>
  </p:normalViewPr>
  <p:slideViewPr>
    <p:cSldViewPr>
      <p:cViewPr varScale="1">
        <p:scale>
          <a:sx n="106" d="100"/>
          <a:sy n="106" d="100"/>
        </p:scale>
        <p:origin x="-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BAD00-33F8-421B-9315-462D18E271E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3364A-AFD9-43F7-8106-BF41DB73E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097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520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40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9AB6BB0E-2F49-498E-B539-0FB1DB833422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ClrTx/>
                <a:buFontTx/>
                <a:buNone/>
              </a:pPr>
              <a:t>7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71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65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smu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4632" cy="1467594"/>
          </a:xfrm>
        </p:spPr>
        <p:txBody>
          <a:bodyPr/>
          <a:lstStyle/>
          <a:p>
            <a:r>
              <a:rPr lang="ru-RU" dirty="0" smtClean="0"/>
              <a:t>Презентация опыта работы в рамках Деловой программы </a:t>
            </a:r>
            <a:r>
              <a:rPr lang="en-US" dirty="0" smtClean="0"/>
              <a:t>V </a:t>
            </a:r>
            <a:r>
              <a:rPr lang="ru-RU" dirty="0" smtClean="0"/>
              <a:t>Открытого Регионального чемпионата «Молодые профессионалы» (</a:t>
            </a:r>
            <a:r>
              <a:rPr lang="en-US" dirty="0" err="1" smtClean="0"/>
              <a:t>WorldSkills</a:t>
            </a:r>
            <a:r>
              <a:rPr lang="en-US" dirty="0" smtClean="0"/>
              <a:t> Russia) </a:t>
            </a:r>
            <a:r>
              <a:rPr lang="ru-RU" dirty="0" smtClean="0"/>
              <a:t>Свердловской области </a:t>
            </a:r>
            <a:br>
              <a:rPr lang="ru-RU" dirty="0" smtClean="0"/>
            </a:br>
            <a:r>
              <a:rPr lang="ru-RU" dirty="0" smtClean="0"/>
              <a:t>февраль 2017 г.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rfu.ru/typo3conf/ext/urfu/Resources/Public/images/header/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276661" cy="1412354"/>
          </a:xfrm>
          <a:prstGeom prst="rect">
            <a:avLst/>
          </a:prstGeom>
          <a:noFill/>
        </p:spPr>
      </p:pic>
      <p:pic>
        <p:nvPicPr>
          <p:cNvPr id="32771" name="Picture 3" descr="C:\Users\User\Desktop\УГОЛОК Профориентации\DSC04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08720"/>
            <a:ext cx="4083918" cy="544522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3350880" cy="2239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3772666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УГОЛОК Профориентации\DSC04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3219822" cy="4293096"/>
          </a:xfrm>
          <a:prstGeom prst="rect">
            <a:avLst/>
          </a:prstGeom>
          <a:noFill/>
        </p:spPr>
      </p:pic>
      <p:pic>
        <p:nvPicPr>
          <p:cNvPr id="3" name="Picture 4" descr="http://www.ursmu.ru/source/default/img/logo_smal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564904"/>
            <a:ext cx="2829034" cy="30963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7996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Уральский государственный горный университет</a:t>
            </a:r>
            <a:endParaRPr lang="ru-RU" sz="32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3947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2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541281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87" y="620688"/>
            <a:ext cx="7560839" cy="1512168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с работниками ОАО «ЕВРАЗ НТМК» (рабочими высокой квалификации,</a:t>
            </a:r>
            <a:b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представителями управленческих структур)</a:t>
            </a:r>
            <a:endParaRPr lang="ru-RU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204864"/>
            <a:ext cx="5633612" cy="4225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4343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Изображение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49" y="2359833"/>
            <a:ext cx="6152456" cy="415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2915816" y="1593299"/>
            <a:ext cx="6984776" cy="1007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История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металлургии Урала»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«История горной промышленности»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052" y="525539"/>
            <a:ext cx="88936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Внедрение в учебный процесс курсов предметно-ориентированной направленности</a:t>
            </a:r>
            <a:endParaRPr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9205" y="4327198"/>
            <a:ext cx="239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9 класс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6886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60839" cy="479231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курса «История Уральской металлургии»: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340768"/>
            <a:ext cx="7583040" cy="10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77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177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риобщить </a:t>
            </a:r>
            <a:r>
              <a:rPr lang="ru-RU" sz="2177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 к истории родного края и будущей  профессии через историю развития металлургии как важнейшей отрасли края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4762500" cy="3457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43340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1491" y="5013176"/>
            <a:ext cx="8447040" cy="122596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358" dirty="0"/>
              <a:t>   </a:t>
            </a:r>
            <a:r>
              <a:rPr lang="ru-RU" sz="2358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«Основы общественного производства</a:t>
            </a:r>
            <a:r>
              <a:rPr lang="ru-RU" sz="2358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358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опытными преподавателями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358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ГАП ОУ СО «НТГМК» </a:t>
            </a:r>
          </a:p>
        </p:txBody>
      </p:sp>
      <p:pic>
        <p:nvPicPr>
          <p:cNvPr id="15366" name="Рисунок 19" descr="C:\Documents and Settings\user\Мои документы\Фото\Смотр кабинетов проф\DSCN2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873" y="1412776"/>
            <a:ext cx="4282658" cy="309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20" descr="C:\Documents and Settings\user\Мои документы\Фото\Смотр кабинетов проф\DSCN2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60875"/>
            <a:ext cx="5439058" cy="393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302215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3984479" cy="30202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996952"/>
            <a:ext cx="3984479" cy="30741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2771700" cy="24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0092" y="908720"/>
            <a:ext cx="4283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Научно-исследовательская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деятельность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учащихся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3993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64704"/>
            <a:ext cx="85725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Многопрофильная олимпиада</a:t>
            </a:r>
            <a:endParaRPr lang="ru-RU" sz="32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3947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2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496834" cy="500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99992" y="2132856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2013 г.</a:t>
            </a:r>
          </a:p>
          <a:p>
            <a:pPr algn="ctr"/>
            <a:r>
              <a:rPr lang="ru-RU" b="1" dirty="0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базе ГМ СОШ </a:t>
            </a:r>
          </a:p>
          <a:p>
            <a:pPr algn="ctr"/>
            <a:r>
              <a:rPr lang="ru-RU" b="1" dirty="0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поддержке </a:t>
            </a:r>
          </a:p>
          <a:p>
            <a:pPr algn="ctr"/>
            <a:r>
              <a:rPr lang="ru-RU" b="1" dirty="0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ОАО «</a:t>
            </a:r>
            <a:r>
              <a:rPr lang="ru-RU" b="1" dirty="0" err="1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Евраз</a:t>
            </a:r>
            <a:r>
              <a:rPr lang="ru-RU" b="1" dirty="0" smtClean="0">
                <a:solidFill>
                  <a:srgbClr val="3947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НТМК», Нижнетагильского технологического института (филиала) Уральского федерального университета, при участии педагогов НТГМК им. Черепановых. </a:t>
            </a:r>
            <a:endParaRPr lang="ru-RU" b="1" dirty="0">
              <a:solidFill>
                <a:srgbClr val="3947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218258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неделя в школе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форма воспитания гражданской и нравственной зрелости, эстетического отношения к действительности в системе непрерывного образования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3119438" cy="333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3772925" cy="2829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2121554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36815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реализации проекта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06" y="1916832"/>
            <a:ext cx="8229600" cy="347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51520" y="1783661"/>
            <a:ext cx="8640960" cy="3416320"/>
            <a:chOff x="2187089" y="3018892"/>
            <a:chExt cx="8203543" cy="455177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60540" y="3018892"/>
              <a:ext cx="7930092" cy="4551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6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</a:rPr>
                <a:t>Создание системы непрерывного образования «школа-колледж», «школа-вуз»</a:t>
              </a:r>
            </a:p>
            <a:p>
              <a:pPr algn="ctr">
                <a:defRPr/>
              </a:pPr>
              <a:r>
                <a:rPr lang="ru-RU" sz="36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</a:rPr>
                <a:t>как условие подготовки инженерно-технических кадров для промышленности города, региона</a:t>
              </a:r>
              <a:endParaRPr lang="ru-RU" sz="36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7544" y="476672"/>
            <a:ext cx="8248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Горно-металлургическая средняя общеобразовательная школа</a:t>
            </a:r>
            <a:endParaRPr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Планируемый результат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852936"/>
            <a:ext cx="8229600" cy="26642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 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 действующая модель системы непрерывного профессионального образования в условиях общеобразовательной школы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spect="1" noChangeArrowheads="1"/>
          </p:cNvSpPr>
          <p:nvPr/>
        </p:nvSpPr>
        <p:spPr bwMode="auto">
          <a:xfrm>
            <a:off x="720725" y="360363"/>
            <a:ext cx="4500563" cy="631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600400" cy="4635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7664" y="644050"/>
            <a:ext cx="6547178" cy="1374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720" tIns="40680" rIns="81720" bIns="4068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профессионального самоопределения учащихся в условиях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ГМ СОШ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0" y="2492896"/>
            <a:ext cx="3851325" cy="2667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720" tIns="40680" rIns="81720" bIns="4068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— победитель 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место) Всероссийского конкурса социальных и психолого-педагогических инициатив по профессиональному ориентированию</a:t>
            </a:r>
          </a:p>
        </p:txBody>
      </p:sp>
    </p:spTree>
    <p:extLst>
      <p:ext uri="{BB962C8B-B14F-4D97-AF65-F5344CB8AC3E}">
        <p14:creationId xmlns="" xmlns:p14="http://schemas.microsoft.com/office/powerpoint/2010/main" val="32206452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496726" cy="412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11560" y="188641"/>
            <a:ext cx="82800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107" tIns="32002" rIns="75107" bIns="3755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903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образование – </a:t>
            </a:r>
          </a:p>
          <a:p>
            <a:pPr algn="ctr" eaLnBrk="1" hangingPunct="1">
              <a:buClrTx/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целостная совокупность общего и дополнительного образования, социализации, эстетического отношения к действительности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9059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96027" cy="491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60648"/>
            <a:ext cx="7800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Учителя МБОУ ГМ СОШ –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победители гранта ЕВРАЗ «НТМК»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6829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4337"/>
            <a:ext cx="3960440" cy="2851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278736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544517" cy="2664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056" y="620688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Школа – победитель конкурса проектов по оснащению учебных кабинетов </a:t>
            </a:r>
            <a:r>
              <a:rPr lang="ru-RU" sz="2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Евраз</a:t>
            </a:r>
            <a:r>
              <a:rPr lang="ru-RU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НТМК  </a:t>
            </a:r>
            <a:endParaRPr lang="ru-RU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1554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40001" y="446761"/>
            <a:ext cx="8280000" cy="9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5107" tIns="32002" rIns="75107" bIns="3755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9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2903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sz="29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— социальное партнерство</a:t>
            </a:r>
          </a:p>
        </p:txBody>
      </p:sp>
      <p:sp>
        <p:nvSpPr>
          <p:cNvPr id="13315" name="Text Box 2"/>
          <p:cNvSpPr txBox="1">
            <a:spLocks/>
          </p:cNvSpPr>
          <p:nvPr/>
        </p:nvSpPr>
        <p:spPr bwMode="auto">
          <a:xfrm>
            <a:off x="3589921" y="1633321"/>
            <a:ext cx="1958400" cy="130608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</p:spPr>
        <p:txBody>
          <a:bodyPr lIns="74127" tIns="63024" rIns="74127" bIns="369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3266">
                <a:solidFill>
                  <a:srgbClr val="000000"/>
                </a:solidFill>
                <a:latin typeface="Tw Cen MT" panose="020B0602020104020603" pitchFamily="34" charset="0"/>
              </a:rPr>
              <a:t>ГМШ</a:t>
            </a:r>
          </a:p>
        </p:txBody>
      </p:sp>
      <p:sp>
        <p:nvSpPr>
          <p:cNvPr id="13316" name="Text Box 3"/>
          <p:cNvSpPr txBox="1">
            <a:spLocks/>
          </p:cNvSpPr>
          <p:nvPr/>
        </p:nvSpPr>
        <p:spPr bwMode="auto">
          <a:xfrm>
            <a:off x="324001" y="2518921"/>
            <a:ext cx="2376000" cy="9000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</p:spPr>
        <p:txBody>
          <a:bodyPr lIns="74127" tIns="57473" rIns="74127" bIns="369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814" dirty="0">
                <a:solidFill>
                  <a:srgbClr val="000000"/>
                </a:solidFill>
                <a:latin typeface="Tw Cen MT" panose="020B0602020104020603" pitchFamily="34" charset="0"/>
              </a:rPr>
              <a:t>ОАО ”ВГОК”</a:t>
            </a:r>
          </a:p>
        </p:txBody>
      </p:sp>
      <p:sp>
        <p:nvSpPr>
          <p:cNvPr id="13317" name="Text Box 4"/>
          <p:cNvSpPr txBox="1">
            <a:spLocks/>
          </p:cNvSpPr>
          <p:nvPr/>
        </p:nvSpPr>
        <p:spPr bwMode="auto">
          <a:xfrm>
            <a:off x="2123728" y="4413472"/>
            <a:ext cx="2220480" cy="8640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</p:spPr>
        <p:txBody>
          <a:bodyPr lIns="74127" tIns="57473" rIns="74127" bIns="369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814">
                <a:solidFill>
                  <a:srgbClr val="000000"/>
                </a:solidFill>
                <a:latin typeface="Tw Cen MT" panose="020B0602020104020603" pitchFamily="34" charset="0"/>
              </a:rPr>
              <a:t>ОАО ”ЕВРАЗ</a:t>
            </a:r>
          </a:p>
          <a:p>
            <a:pPr algn="ctr" eaLnBrk="1" hangingPunct="1">
              <a:buClrTx/>
              <a:buFontTx/>
              <a:buNone/>
            </a:pPr>
            <a:r>
              <a:rPr lang="ru-RU" sz="1814">
                <a:solidFill>
                  <a:srgbClr val="000000"/>
                </a:solidFill>
                <a:latin typeface="Tw Cen MT" panose="020B0602020104020603" pitchFamily="34" charset="0"/>
              </a:rPr>
              <a:t>НТМК”</a:t>
            </a:r>
          </a:p>
        </p:txBody>
      </p:sp>
      <p:sp>
        <p:nvSpPr>
          <p:cNvPr id="13318" name="Text Box 5"/>
          <p:cNvSpPr txBox="1">
            <a:spLocks/>
          </p:cNvSpPr>
          <p:nvPr/>
        </p:nvSpPr>
        <p:spPr bwMode="auto">
          <a:xfrm>
            <a:off x="6418081" y="2556361"/>
            <a:ext cx="2401920" cy="8640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</p:spPr>
        <p:txBody>
          <a:bodyPr lIns="74127" tIns="57473" rIns="74127" bIns="369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814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ГАП ОУ СО</a:t>
            </a:r>
            <a:endParaRPr lang="ru-RU" sz="1814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sz="1814" dirty="0">
                <a:solidFill>
                  <a:srgbClr val="000000"/>
                </a:solidFill>
                <a:latin typeface="Tw Cen MT" panose="020B0602020104020603" pitchFamily="34" charset="0"/>
              </a:rPr>
              <a:t> ”НТГМК”</a:t>
            </a:r>
          </a:p>
        </p:txBody>
      </p:sp>
      <p:sp>
        <p:nvSpPr>
          <p:cNvPr id="13320" name="Text Box 7"/>
          <p:cNvSpPr txBox="1">
            <a:spLocks/>
          </p:cNvSpPr>
          <p:nvPr/>
        </p:nvSpPr>
        <p:spPr bwMode="auto">
          <a:xfrm>
            <a:off x="5477985" y="4407344"/>
            <a:ext cx="2220480" cy="8640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 type="triangle" w="med" len="med"/>
            <a:tailEnd/>
          </a:ln>
        </p:spPr>
        <p:txBody>
          <a:bodyPr lIns="74127" tIns="57473" rIns="74127" bIns="369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814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ru-RU" sz="1814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УРФУ НТИ </a:t>
            </a:r>
            <a:r>
              <a:rPr lang="ru-RU" sz="1814" dirty="0">
                <a:solidFill>
                  <a:srgbClr val="000000"/>
                </a:solidFill>
                <a:latin typeface="Tw Cen MT" panose="020B0602020104020603" pitchFamily="34" charset="0"/>
              </a:rPr>
              <a:t>(ф)</a:t>
            </a:r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5004049" y="2924944"/>
            <a:ext cx="1152127" cy="148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5580112" y="2420888"/>
            <a:ext cx="864096" cy="28803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>
            <a:off x="3347863" y="2924944"/>
            <a:ext cx="690170" cy="148852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H="1">
            <a:off x="2699791" y="2348880"/>
            <a:ext cx="864096" cy="43204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9462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http://www.ntgmk.ru/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2636601" cy="2016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548680"/>
            <a:ext cx="7996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Нижнетагильский горно-металлургический колледж имени  Е. А. и М. Е.Черепановых </a:t>
            </a:r>
            <a:endParaRPr lang="ru-RU" sz="28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8" name="Picture 6" descr="C:\Users\User\Desktop\УГОЛОК Профориентации\DSC0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3312368" cy="4416491"/>
          </a:xfrm>
          <a:prstGeom prst="rect">
            <a:avLst/>
          </a:prstGeom>
          <a:noFill/>
        </p:spPr>
      </p:pic>
      <p:pic>
        <p:nvPicPr>
          <p:cNvPr id="23560" name="Picture 8" descr="http://www.ntgmk.ru/log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2664296" cy="202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8481297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21014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ГАОУ СПО СО «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Высокогорский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многопрофильный техникум»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F:\УГОЛОК Профориентации\мастер-класс Высокогорский многопрофильный\20160119_112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5112568" cy="383442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92896"/>
            <a:ext cx="3553147" cy="295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15469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302</Words>
  <Application>Microsoft Office PowerPoint</Application>
  <PresentationFormat>Экран (4:3)</PresentationFormat>
  <Paragraphs>48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опыта работы в рамках Деловой программы V Открытого Регионального чемпионата «Молодые профессионалы» (WorldSkills Russia) Свердловской области  февраль 2017 г.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ГАОУ СПО СО «Высокогорский многопрофильный техникум»</vt:lpstr>
      <vt:lpstr>Слайд 10</vt:lpstr>
      <vt:lpstr>Слайд 11</vt:lpstr>
      <vt:lpstr>Встречи с работниками ОАО «ЕВРАЗ НТМК» (рабочими высокой квалификации, представителями управленческих структур)</vt:lpstr>
      <vt:lpstr>Слайд 13</vt:lpstr>
      <vt:lpstr>Цель курса «История Уральской металлургии»: </vt:lpstr>
      <vt:lpstr>Слайд 15</vt:lpstr>
      <vt:lpstr>Слайд 16</vt:lpstr>
      <vt:lpstr>Слайд 17</vt:lpstr>
      <vt:lpstr>Метапредметная неделя в школе как форма воспитания гражданской и нравственной зрелости, эстетического отношения к действительности в системе непрерывного образования</vt:lpstr>
      <vt:lpstr>Эффективность реализации проекта </vt:lpstr>
      <vt:lpstr> Планируемый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Директор</cp:lastModifiedBy>
  <cp:revision>72</cp:revision>
  <dcterms:created xsi:type="dcterms:W3CDTF">2014-06-24T15:51:35Z</dcterms:created>
  <dcterms:modified xsi:type="dcterms:W3CDTF">2017-11-23T04:52:11Z</dcterms:modified>
</cp:coreProperties>
</file>