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1700808"/>
            <a:ext cx="6984776" cy="374441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Единый методический день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«</a:t>
            </a:r>
            <a:r>
              <a:rPr lang="ru-RU" sz="3200" dirty="0" err="1" smtClean="0"/>
              <a:t>Балльно-рейтинговая</a:t>
            </a:r>
            <a:r>
              <a:rPr lang="ru-RU" sz="3200" dirty="0" smtClean="0"/>
              <a:t> система оценивания образовательных результатов в </a:t>
            </a:r>
            <a:br>
              <a:rPr lang="ru-RU" sz="3200" dirty="0" smtClean="0"/>
            </a:br>
            <a:r>
              <a:rPr lang="ru-RU" sz="3200" dirty="0" smtClean="0"/>
              <a:t>МАОУ «Гимназия №41»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для работы в группе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dirty="0" smtClean="0"/>
              <a:t>. Прочитать и обсудить в группах предлагаемые общие критерии и показатели. В таблице отметить + или – своё согласие или не согласие с ними. Прописать ваши предложения на этот счёт.</a:t>
            </a:r>
          </a:p>
          <a:p>
            <a:pPr>
              <a:buNone/>
            </a:pPr>
            <a:r>
              <a:rPr lang="ru-RU" dirty="0" smtClean="0"/>
              <a:t>2. Разработать </a:t>
            </a:r>
            <a:r>
              <a:rPr lang="ru-RU" dirty="0" err="1" smtClean="0"/>
              <a:t>частно-предметные</a:t>
            </a:r>
            <a:r>
              <a:rPr lang="ru-RU" dirty="0" smtClean="0"/>
              <a:t> критерии и показатели для конкретных учебных предметов, элективных курсов и др.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Региональная инновационная площадка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467600" cy="369302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Тема: «Разработка </a:t>
            </a:r>
            <a:r>
              <a:rPr lang="ru-RU" dirty="0" smtClean="0"/>
              <a:t>и внедрение </a:t>
            </a:r>
            <a:r>
              <a:rPr lang="ru-RU" dirty="0" err="1" smtClean="0"/>
              <a:t>балльно-рейтинговой</a:t>
            </a:r>
            <a:r>
              <a:rPr lang="ru-RU" dirty="0" smtClean="0"/>
              <a:t> системы оценивания образовательных результатов как эффективный механизм реализации ВСОКО</a:t>
            </a:r>
            <a:r>
              <a:rPr lang="ru-RU" dirty="0" smtClean="0"/>
              <a:t>»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Сроки реализации 2020-2023 годы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отсутствием единых </a:t>
            </a:r>
            <a:r>
              <a:rPr lang="ru-RU" dirty="0" smtClean="0"/>
              <a:t>подходов</a:t>
            </a:r>
            <a:r>
              <a:rPr lang="ru-RU" dirty="0" smtClean="0"/>
              <a:t>, системности и преемственности в оценочных процедурах образовательных результатов (предметных и </a:t>
            </a:r>
            <a:r>
              <a:rPr lang="ru-RU" dirty="0" err="1" smtClean="0"/>
              <a:t>метапредметных</a:t>
            </a:r>
            <a:r>
              <a:rPr lang="ru-RU" dirty="0" smtClean="0"/>
              <a:t>) по элективным курсам и некоторым учебным предметам;</a:t>
            </a:r>
          </a:p>
          <a:p>
            <a:r>
              <a:rPr lang="ru-RU" dirty="0" err="1" smtClean="0"/>
              <a:t>и</a:t>
            </a:r>
            <a:r>
              <a:rPr lang="ru-RU" dirty="0" err="1" smtClean="0"/>
              <a:t>змениями</a:t>
            </a:r>
            <a:r>
              <a:rPr lang="ru-RU" dirty="0" smtClean="0"/>
              <a:t> нормативно-правовых условий </a:t>
            </a:r>
            <a:r>
              <a:rPr lang="ru-RU" dirty="0" smtClean="0"/>
              <a:t>(проекты документов о переходе на бинарную систему оценивания по физической культуре, изо, </a:t>
            </a:r>
            <a:r>
              <a:rPr lang="ru-RU" dirty="0" smtClean="0"/>
              <a:t>музыке; ФГОС СОО);</a:t>
            </a:r>
          </a:p>
          <a:p>
            <a:r>
              <a:rPr lang="ru-RU" dirty="0" smtClean="0"/>
              <a:t>дефицит </a:t>
            </a:r>
            <a:r>
              <a:rPr lang="ru-RU" dirty="0" smtClean="0"/>
              <a:t>разработанного и апробированного в широкой педагогической практике современного оценочного инструментария, в том числе </a:t>
            </a:r>
            <a:r>
              <a:rPr lang="ru-RU" dirty="0" err="1" smtClean="0"/>
              <a:t>балльно-рейтинговой</a:t>
            </a:r>
            <a:r>
              <a:rPr lang="ru-RU" dirty="0" smtClean="0"/>
              <a:t> системы оценивания образовательных результатов.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67600" cy="868958"/>
          </a:xfrm>
        </p:spPr>
        <p:txBody>
          <a:bodyPr/>
          <a:lstStyle/>
          <a:p>
            <a:r>
              <a:rPr lang="ru-RU" dirty="0" smtClean="0"/>
              <a:t>Цели и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модернизация </a:t>
            </a:r>
            <a:r>
              <a:rPr lang="ru-RU" dirty="0" smtClean="0"/>
              <a:t>оценочных процедур и системы контроля образовательных результатов при реализации внутренней системы оценки качества образования</a:t>
            </a:r>
            <a:r>
              <a:rPr lang="ru-RU" dirty="0" smtClean="0"/>
              <a:t>.;</a:t>
            </a:r>
          </a:p>
          <a:p>
            <a:r>
              <a:rPr lang="ru-RU" dirty="0" smtClean="0"/>
              <a:t>разработка </a:t>
            </a:r>
            <a:r>
              <a:rPr lang="ru-RU" dirty="0" err="1" smtClean="0"/>
              <a:t>балльно-рейтинговой</a:t>
            </a:r>
            <a:r>
              <a:rPr lang="ru-RU" dirty="0" smtClean="0"/>
              <a:t> системы оценки предметного и </a:t>
            </a:r>
            <a:r>
              <a:rPr lang="ru-RU" dirty="0" err="1" smtClean="0"/>
              <a:t>метапредметного</a:t>
            </a:r>
            <a:r>
              <a:rPr lang="ru-RU" dirty="0" smtClean="0"/>
              <a:t> результатов для организации текущей аттестации, которая станет основой для промежуточной и итоговой аттестации в бинарной системе оценивания («зачет» / «незачет») по учебным </a:t>
            </a:r>
            <a:r>
              <a:rPr lang="ru-RU" dirty="0" smtClean="0"/>
              <a:t>предметам, элективным курсам;</a:t>
            </a:r>
            <a:endParaRPr lang="ru-RU" dirty="0" smtClean="0"/>
          </a:p>
          <a:p>
            <a:r>
              <a:rPr lang="ru-RU" dirty="0" smtClean="0"/>
              <a:t>о</a:t>
            </a:r>
            <a:r>
              <a:rPr lang="ru-RU" dirty="0" smtClean="0"/>
              <a:t>бобщение имеющегося </a:t>
            </a:r>
            <a:r>
              <a:rPr lang="ru-RU" dirty="0" smtClean="0"/>
              <a:t>в Гимназии </a:t>
            </a:r>
            <a:r>
              <a:rPr lang="ru-RU" dirty="0" smtClean="0"/>
              <a:t>опыта </a:t>
            </a:r>
            <a:r>
              <a:rPr lang="ru-RU" dirty="0" err="1" smtClean="0"/>
              <a:t>критериального</a:t>
            </a:r>
            <a:r>
              <a:rPr lang="ru-RU" dirty="0" smtClean="0"/>
              <a:t> </a:t>
            </a:r>
            <a:r>
              <a:rPr lang="ru-RU" dirty="0" smtClean="0"/>
              <a:t>оценивания.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ru-RU" dirty="0" err="1" smtClean="0"/>
              <a:t>Балльно-рейтиноговая</a:t>
            </a:r>
            <a:r>
              <a:rPr lang="ru-RU" dirty="0" smtClean="0"/>
              <a:t> система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136904" cy="532859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перспективное направление </a:t>
            </a:r>
            <a:r>
              <a:rPr lang="ru-RU" dirty="0" smtClean="0"/>
              <a:t>в оценке образовательных </a:t>
            </a:r>
            <a:r>
              <a:rPr lang="ru-RU" dirty="0" smtClean="0"/>
              <a:t>результатов;</a:t>
            </a:r>
          </a:p>
          <a:p>
            <a:r>
              <a:rPr lang="ru-RU" dirty="0" smtClean="0"/>
              <a:t>широко </a:t>
            </a:r>
            <a:r>
              <a:rPr lang="ru-RU" dirty="0" smtClean="0"/>
              <a:t>используется в высших и средне специальных учебных </a:t>
            </a:r>
            <a:r>
              <a:rPr lang="ru-RU" dirty="0" smtClean="0"/>
              <a:t>заведениях;</a:t>
            </a:r>
            <a:endParaRPr lang="ru-RU" dirty="0" smtClean="0"/>
          </a:p>
          <a:p>
            <a:r>
              <a:rPr lang="ru-RU" dirty="0" smtClean="0"/>
              <a:t>инструмент </a:t>
            </a:r>
            <a:r>
              <a:rPr lang="ru-RU" dirty="0" smtClean="0"/>
              <a:t>эффективного управления качеством </a:t>
            </a:r>
            <a:r>
              <a:rPr lang="ru-RU" dirty="0" smtClean="0"/>
              <a:t>образования;</a:t>
            </a:r>
          </a:p>
          <a:p>
            <a:r>
              <a:rPr lang="ru-RU" dirty="0" smtClean="0"/>
              <a:t>способ </a:t>
            </a:r>
            <a:r>
              <a:rPr lang="ru-RU" dirty="0" smtClean="0"/>
              <a:t>совершенствования педагогической </a:t>
            </a:r>
            <a:r>
              <a:rPr lang="ru-RU" dirty="0" smtClean="0"/>
              <a:t>деятельности;</a:t>
            </a:r>
          </a:p>
          <a:p>
            <a:r>
              <a:rPr lang="ru-RU" dirty="0" smtClean="0"/>
              <a:t>формирующее </a:t>
            </a:r>
            <a:r>
              <a:rPr lang="ru-RU" dirty="0" err="1" smtClean="0"/>
              <a:t>критериальное</a:t>
            </a:r>
            <a:r>
              <a:rPr lang="ru-RU" dirty="0" smtClean="0"/>
              <a:t> оценивание рассматривается в единстве с </a:t>
            </a:r>
            <a:r>
              <a:rPr lang="ru-RU" dirty="0" err="1" smtClean="0"/>
              <a:t>балльно-рейтиноговой</a:t>
            </a:r>
            <a:r>
              <a:rPr lang="ru-RU" dirty="0" smtClean="0"/>
              <a:t> системой оценивания образовательных </a:t>
            </a:r>
            <a:r>
              <a:rPr lang="ru-RU" dirty="0" smtClean="0"/>
              <a:t>результатов;</a:t>
            </a:r>
          </a:p>
          <a:p>
            <a:r>
              <a:rPr lang="ru-RU" dirty="0" smtClean="0"/>
              <a:t>способствует </a:t>
            </a:r>
            <a:r>
              <a:rPr lang="ru-RU" dirty="0" smtClean="0"/>
              <a:t>созданию каждым учащимся индивидуального образовательного маршрута.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Предметы на которых планируется внедрение </a:t>
            </a:r>
            <a:r>
              <a:rPr lang="ru-RU" dirty="0" err="1" smtClean="0"/>
              <a:t>балльно-рейтинговой</a:t>
            </a:r>
            <a:r>
              <a:rPr lang="ru-RU" dirty="0" smtClean="0"/>
              <a:t>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Физическая </a:t>
            </a:r>
            <a:r>
              <a:rPr lang="ru-RU" dirty="0" smtClean="0"/>
              <a:t>культура (2-11 классы).</a:t>
            </a:r>
          </a:p>
          <a:p>
            <a:r>
              <a:rPr lang="ru-RU" dirty="0" smtClean="0"/>
              <a:t>Изобразительное </a:t>
            </a:r>
            <a:r>
              <a:rPr lang="ru-RU" dirty="0" smtClean="0"/>
              <a:t>искусство (2-8 классы).</a:t>
            </a:r>
          </a:p>
          <a:p>
            <a:r>
              <a:rPr lang="ru-RU" dirty="0" smtClean="0"/>
              <a:t>Технология </a:t>
            </a:r>
            <a:r>
              <a:rPr lang="ru-RU" dirty="0" smtClean="0"/>
              <a:t>(2-3 класс).</a:t>
            </a:r>
          </a:p>
          <a:p>
            <a:r>
              <a:rPr lang="ru-RU" dirty="0" smtClean="0"/>
              <a:t>Информатика </a:t>
            </a:r>
            <a:r>
              <a:rPr lang="ru-RU" dirty="0" smtClean="0"/>
              <a:t>(3 и 6 класс).</a:t>
            </a:r>
          </a:p>
          <a:p>
            <a:r>
              <a:rPr lang="ru-RU" dirty="0" smtClean="0"/>
              <a:t>Музыка </a:t>
            </a:r>
            <a:r>
              <a:rPr lang="ru-RU" dirty="0" smtClean="0"/>
              <a:t>(2-8 класс).</a:t>
            </a:r>
          </a:p>
          <a:p>
            <a:r>
              <a:rPr lang="ru-RU" dirty="0" smtClean="0"/>
              <a:t>Родной </a:t>
            </a:r>
            <a:r>
              <a:rPr lang="ru-RU" dirty="0" smtClean="0"/>
              <a:t>язык, литературное чтение на родном языке (3 класс).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Основы религиозных культур и светской этики (4 класс).</a:t>
            </a:r>
          </a:p>
          <a:p>
            <a:r>
              <a:rPr lang="ru-RU" dirty="0" smtClean="0"/>
              <a:t>Основы </a:t>
            </a:r>
            <a:r>
              <a:rPr lang="ru-RU" dirty="0" smtClean="0"/>
              <a:t>духовно-нравственной культуры народов России (5 класс).</a:t>
            </a:r>
          </a:p>
          <a:p>
            <a:r>
              <a:rPr lang="ru-RU" dirty="0" smtClean="0"/>
              <a:t>Основы </a:t>
            </a:r>
            <a:r>
              <a:rPr lang="ru-RU" dirty="0" smtClean="0"/>
              <a:t>безопасности жизнедеятельности (7 класс).</a:t>
            </a:r>
          </a:p>
          <a:p>
            <a:r>
              <a:rPr lang="ru-RU" dirty="0" smtClean="0"/>
              <a:t>Проектная </a:t>
            </a:r>
            <a:r>
              <a:rPr lang="ru-RU" dirty="0" smtClean="0"/>
              <a:t>деятельность (7-8 класс).</a:t>
            </a:r>
          </a:p>
          <a:p>
            <a:r>
              <a:rPr lang="ru-RU" dirty="0" smtClean="0"/>
              <a:t>Элективные </a:t>
            </a:r>
            <a:r>
              <a:rPr lang="ru-RU" dirty="0" smtClean="0"/>
              <a:t>курсы (9-11 классы).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91264" cy="648072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+mn-lt"/>
              </a:rPr>
              <a:t>таблица, для осуществления </a:t>
            </a:r>
            <a:r>
              <a:rPr lang="ru-RU" sz="2000" dirty="0" err="1" smtClean="0">
                <a:solidFill>
                  <a:schemeClr val="tx1"/>
                </a:solidFill>
                <a:latin typeface="+mn-lt"/>
              </a:rPr>
              <a:t>балльно-рейтинговой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 оценки образовательных 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результатов: общие критерии и показатели</a:t>
            </a:r>
            <a:endParaRPr lang="ru-RU" sz="20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908720"/>
          <a:ext cx="8424937" cy="5544616"/>
        </p:xfrm>
        <a:graphic>
          <a:graphicData uri="http://schemas.openxmlformats.org/drawingml/2006/table">
            <a:tbl>
              <a:tblPr/>
              <a:tblGrid>
                <a:gridCol w="288032"/>
                <a:gridCol w="1224136"/>
                <a:gridCol w="1152128"/>
                <a:gridCol w="5104484"/>
                <a:gridCol w="656157"/>
              </a:tblGrid>
              <a:tr h="651846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Критерий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критерия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Показатель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показателя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282">
                <a:tc rowSpan="11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Посещаемость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Максимум 10 баллов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от 0 до 10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100%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2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более 80%, все пропуски по болезни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6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более 80%, отсутствовал по уважительной причине или по уважительной причине и по болезни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91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более 80%, на одном занятии отсутствовал по неуважительной причине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ИЛИ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от 60% до 80%, все пропуски по болезни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6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от 60% до 80%, отсутствовал по уважительной причине или по уважительной причине и по болезни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91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Посещаемость от 60% до 80%, но на одном занятии отсутствовал по неуважительной причине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ИЛИ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Посещаемость от 40% до 59%, все пропуски по болезни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8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Посещаемость от 40% до 59% процентов занятий, отсутствовал по уважительной причине или по уважительной причине и по болезни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Посещаемость от 15% до 39%, все пропуски по болезни и/или уважительные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Имеет 2 и более пропусков без уважительной причины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2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Посещаемость от 10% до 14% занятий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2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Посещаемость менее 10% занятий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91264" cy="648072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+mn-lt"/>
              </a:rPr>
              <a:t>таблица, для осуществления </a:t>
            </a:r>
            <a:r>
              <a:rPr lang="ru-RU" sz="2000" dirty="0" err="1" smtClean="0">
                <a:solidFill>
                  <a:schemeClr val="tx1"/>
                </a:solidFill>
                <a:latin typeface="+mn-lt"/>
              </a:rPr>
              <a:t>балльно-рейтинговой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 оценки образовательных 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результатов: общие критерии и показатели</a:t>
            </a:r>
            <a:endParaRPr lang="ru-RU" sz="20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908720"/>
          <a:ext cx="8352929" cy="5458475"/>
        </p:xfrm>
        <a:graphic>
          <a:graphicData uri="http://schemas.openxmlformats.org/drawingml/2006/table">
            <a:tbl>
              <a:tblPr/>
              <a:tblGrid>
                <a:gridCol w="288032"/>
                <a:gridCol w="1584176"/>
                <a:gridCol w="1440160"/>
                <a:gridCol w="4390012"/>
                <a:gridCol w="650549"/>
              </a:tblGrid>
              <a:tr h="775722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Критерий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критерия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Показатель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показателя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414">
                <a:tc rowSpan="10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Прилежание (отражает меру ответственности каждого ученика за учение, степень его добросовестности, старания, усердия и исполнительности)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Максимум 10 баллов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 0 до 10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(каждый показатель оценивается в 0 или 1 балл  в результате по критерию выставляется итоговая сумма баллов; за показатель ставиться 1, если он проявлялся более чем на 80% посещенных занятий)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Систематическая готовность к уроку (наличие тетради, письменных принадлежностей, учебников, спортивной формы и др.)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Отсутствие опозданий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Дисциплина на уроке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2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Уважительное отношение к учителю и одноклассникам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Умение строить адекватные коммуникации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4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Аккуратность и содержательность записей при выполнении работ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Самостоятельность в процессе учебной деятельности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4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Исполнительность и добросовестность в выполнении заданий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1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Активная познавательная деятельность на уроке (готовность отвечать на вопросы, участие в дискуссии и др.)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1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Своевременность выполнения и сдачи заданий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5722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Срезовая (итоговая) работа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от 0 до 20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Показатели разрабатываются в соответствии с формой работы и предметным содержанием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75">
                <a:tc gridSpan="4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ИТОГОВАЯ СУММА БАЛЛОВ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20" marR="41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91264" cy="576064"/>
          </a:xfrm>
        </p:spPr>
        <p:txBody>
          <a:bodyPr>
            <a:noAutofit/>
          </a:bodyPr>
          <a:lstStyle/>
          <a:p>
            <a:r>
              <a:rPr lang="ru-RU" sz="2000" dirty="0" err="1" smtClean="0">
                <a:solidFill>
                  <a:schemeClr val="tx1"/>
                </a:solidFill>
                <a:latin typeface="+mn-lt"/>
              </a:rPr>
              <a:t>частно-предметные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 критерии и показатели (пример)</a:t>
            </a:r>
            <a:endParaRPr lang="ru-RU" sz="20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764704"/>
          <a:ext cx="8496943" cy="5619520"/>
        </p:xfrm>
        <a:graphic>
          <a:graphicData uri="http://schemas.openxmlformats.org/drawingml/2006/table">
            <a:tbl>
              <a:tblPr/>
              <a:tblGrid>
                <a:gridCol w="288032"/>
                <a:gridCol w="1584176"/>
                <a:gridCol w="2448272"/>
                <a:gridCol w="3384376"/>
                <a:gridCol w="792087"/>
              </a:tblGrid>
              <a:tr h="576783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Критерий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критерия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Показатель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Вес показателя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324"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Текущие проверочные работы (3 работы)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Максимум 6 баллов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 0 до 6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Каждая работа оценивается в 0, 1 или 2 балла, затем баллы за все работы суммируются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Работа не выполнена или выполнена неудовлетворительно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баллов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6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Работа выполнена удовлетворительно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 балл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Работа выполнена на хорошо или отлично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 балла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661">
                <a:tc rowSpan="7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Участие в ВСОШ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Максимум </a:t>
                      </a:r>
                      <a:b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6 баллов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От 0 до 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Учитывается только один лучший показатель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Не принимал участие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6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Принимал участие, без призового места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6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Призёр школьного этапа ВСОШ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6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Победитель школьного этапа ВСОШ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3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Участник муниципального этапа ВСОШ, без призового места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6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Призёр муниципального этапа ВСОШ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Победитель муниципального этапа ВСОШ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324"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Сообщение по заданной теме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Максимум 3 балла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от 0 до 3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Правильность, соответствие теме, полнота содержания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3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Убедительность (доказательность), наличие примеров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2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Грамотность и выразительность речи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324">
                <a:tc rowSpan="5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Учебный проект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Максимум 5 баллов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от 0 до 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Соответствие теоретического материала целям и задачам проектной работы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6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Описание продукта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3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Соответствие вывода поставленным целям и задачам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6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Обоснование личной позиции автора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6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Качество продукта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661">
                <a:tc gridSpan="4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ИТОГОВАЯ СУММА БАЛЛОВ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53" marR="4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</TotalTime>
  <Words>957</Words>
  <Application>Microsoft Office PowerPoint</Application>
  <PresentationFormat>Экран (4:3)</PresentationFormat>
  <Paragraphs>173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Единый методический день «Балльно-рейтинговая система оценивания образовательных результатов в  МАОУ «Гимназия №41»   </vt:lpstr>
      <vt:lpstr>Региональная инновационная площадка</vt:lpstr>
      <vt:lpstr>Актуальность</vt:lpstr>
      <vt:lpstr>Цели и задачи</vt:lpstr>
      <vt:lpstr>Балльно-рейтиноговая система </vt:lpstr>
      <vt:lpstr>Предметы на которых планируется внедрение балльно-рейтинговой системы</vt:lpstr>
      <vt:lpstr>таблица, для осуществления балльно-рейтинговой оценки образовательных результатов: общие критерии и показатели</vt:lpstr>
      <vt:lpstr>таблица, для осуществления балльно-рейтинговой оценки образовательных результатов: общие критерии и показатели</vt:lpstr>
      <vt:lpstr>частно-предметные критерии и показатели (пример)</vt:lpstr>
      <vt:lpstr>Задание для работы в группе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методический день «Балльно-рейтинговая система оценивания образовательных результатов в  МАОУ «Гимназия №41»   </dc:title>
  <dc:creator>Home</dc:creator>
  <cp:lastModifiedBy>Home</cp:lastModifiedBy>
  <cp:revision>12</cp:revision>
  <dcterms:created xsi:type="dcterms:W3CDTF">2021-04-12T16:50:25Z</dcterms:created>
  <dcterms:modified xsi:type="dcterms:W3CDTF">2021-04-12T17:41:23Z</dcterms:modified>
</cp:coreProperties>
</file>