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3" r:id="rId6"/>
    <p:sldId id="260" r:id="rId7"/>
    <p:sldId id="261" r:id="rId8"/>
    <p:sldId id="262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C72C7"/>
    <a:srgbClr val="FF0D16"/>
    <a:srgbClr val="0E50A4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6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006" y="1357298"/>
            <a:ext cx="8144140" cy="714380"/>
          </a:xfrm>
        </p:spPr>
        <p:txBody>
          <a:bodyPr/>
          <a:lstStyle/>
          <a:p>
            <a:pPr marL="182563" indent="0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Развитие инновационного технического  творчества на территории  городского округа Красноуфимск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567" y="2844010"/>
            <a:ext cx="8585699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Муниципальное автономное учреждение дополнительного образования «Дворец творчества»</a:t>
            </a:r>
            <a:endParaRPr lang="en-US" sz="24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РФ, Свердловская обл., г.о. Красноуфимск, г. Красноуфимск, ул. Советская, </a:t>
            </a:r>
            <a:r>
              <a:rPr lang="ru-RU" sz="2400" dirty="0" err="1" smtClean="0">
                <a:latin typeface="Arial Narrow" pitchFamily="34" charset="0"/>
                <a:cs typeface="Arial" pitchFamily="34" charset="0"/>
              </a:rPr>
              <a:t>зд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№ 17</a:t>
            </a:r>
          </a:p>
          <a:p>
            <a:pPr marL="0" lvl="1" algn="just">
              <a:lnSpc>
                <a:spcPts val="1700"/>
              </a:lnSpc>
            </a:pPr>
            <a:endParaRPr lang="ru-RU" sz="2400" u="sng" dirty="0" smtClean="0">
              <a:latin typeface="Arial Narrow" pitchFamily="34" charset="0"/>
              <a:cs typeface="Arial" pitchFamily="34" charset="0"/>
            </a:endParaRPr>
          </a:p>
          <a:p>
            <a:pPr marL="0" lvl="1" algn="just"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Сайт: http://maydo-dt.com.ru</a:t>
            </a:r>
          </a:p>
          <a:p>
            <a:pPr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Эл. почта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ddt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kruf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@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yandex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ru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1700"/>
              </a:lnSpc>
            </a:pP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>Телефон: (34394) 2-26-96 </a:t>
            </a:r>
            <a:endParaRPr lang="ru-RU" sz="2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0" y="3484526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2" y="4556878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2" y="5003074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0" y="2834786"/>
            <a:ext cx="278685" cy="278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4" y="4100382"/>
            <a:ext cx="278685" cy="278685"/>
          </a:xfrm>
          <a:prstGeom prst="rect">
            <a:avLst/>
          </a:prstGeom>
        </p:spPr>
      </p:pic>
      <p:sp>
        <p:nvSpPr>
          <p:cNvPr id="16385" name="Rectangle 1" descr="20_big"/>
          <p:cNvSpPr>
            <a:spLocks noChangeArrowheads="1"/>
          </p:cNvSpPr>
          <p:nvPr/>
        </p:nvSpPr>
        <p:spPr bwMode="auto">
          <a:xfrm>
            <a:off x="190070" y="133620"/>
            <a:ext cx="2026626" cy="113514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 descr="эмблема дворец тв"/>
          <p:cNvSpPr>
            <a:spLocks noChangeArrowheads="1"/>
          </p:cNvSpPr>
          <p:nvPr/>
        </p:nvSpPr>
        <p:spPr bwMode="auto">
          <a:xfrm>
            <a:off x="8810652" y="857232"/>
            <a:ext cx="928694" cy="107157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188640"/>
            <a:ext cx="8712968" cy="720080"/>
          </a:xfrm>
        </p:spPr>
        <p:txBody>
          <a:bodyPr/>
          <a:lstStyle/>
          <a:p>
            <a:r>
              <a:rPr lang="ru-RU" sz="4000" b="1" cap="all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ЦЕЛИ И ЗАДАЧИ ПРОЕКТА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128464" y="2780928"/>
            <a:ext cx="9523448" cy="3672408"/>
          </a:xfrm>
        </p:spPr>
        <p:txBody>
          <a:bodyPr>
            <a:noAutofit/>
          </a:bodyPr>
          <a:lstStyle/>
          <a:p>
            <a:pPr lvl="0" algn="just">
              <a:lnSpc>
                <a:spcPts val="35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50" dirty="0" smtClean="0">
                <a:latin typeface="Arial Narrow" pitchFamily="34" charset="0"/>
                <a:cs typeface="Times New Roman" pitchFamily="18" charset="0"/>
              </a:rPr>
              <a:t>Создание системы поддержки и развития технического творчества детей и молодежи в условиях инновационной сетевой образовательной среды городского округа Красноуфимск, направленной на формирование специальных и общих компетенций будущих специалистов, востребованных на рынке труда</a:t>
            </a:r>
            <a:r>
              <a:rPr lang="en-US" sz="3200" spc="-150" dirty="0">
                <a:latin typeface="Arial Narrow" pitchFamily="34" charset="0"/>
                <a:cs typeface="Times New Roman" pitchFamily="18" charset="0"/>
              </a:rPr>
              <a:t>.</a:t>
            </a:r>
            <a:endParaRPr lang="ru-RU" sz="3200" spc="-15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4608" y="1844821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anose="020B0503030403020204" pitchFamily="34" charset="0"/>
              </a:rPr>
              <a:t>Цель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Rectangle 3" descr="эмблема дворец тв"/>
          <p:cNvSpPr>
            <a:spLocks noChangeArrowheads="1"/>
          </p:cNvSpPr>
          <p:nvPr/>
        </p:nvSpPr>
        <p:spPr bwMode="auto">
          <a:xfrm>
            <a:off x="8548678" y="857232"/>
            <a:ext cx="1357322" cy="135732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6431" y="2780928"/>
            <a:ext cx="8318728" cy="2736304"/>
          </a:xfrm>
        </p:spPr>
        <p:txBody>
          <a:bodyPr>
            <a:noAutofit/>
          </a:bodyPr>
          <a:lstStyle/>
          <a:p>
            <a:pPr marL="3175" indent="4763">
              <a:buNone/>
            </a:pPr>
            <a:r>
              <a:rPr lang="ru-RU" sz="3200" spc="-1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Создание системы непрерывного технического образования, включающей уровни общего,  дополнительного и среднего профессионального образования.</a:t>
            </a:r>
            <a:endParaRPr lang="ru-RU" sz="32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672" y="1839367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12" name="Rectangle 3" descr="эмблема дворец тв"/>
          <p:cNvSpPr>
            <a:spLocks noChangeArrowheads="1"/>
          </p:cNvSpPr>
          <p:nvPr/>
        </p:nvSpPr>
        <p:spPr bwMode="auto">
          <a:xfrm>
            <a:off x="8239148" y="857232"/>
            <a:ext cx="1285884" cy="135732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188640"/>
            <a:ext cx="8712968" cy="720080"/>
          </a:xfrm>
        </p:spPr>
        <p:txBody>
          <a:bodyPr/>
          <a:lstStyle/>
          <a:p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ЦЕЛИ И ЗАДАЧИ ПРОЕКТА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0672" y="1226893"/>
            <a:ext cx="223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yriad Pro" panose="020B0503030403020204" pitchFamily="34" charset="0"/>
              </a:rPr>
              <a:t>Задачи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256928" y="1772816"/>
            <a:ext cx="9410980" cy="481199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Популяризация развития детского технического творчества в городском округе Красноуфимск.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Внедрение и развитие инновационных дополнительных общеразвивающих программ технической направленности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Создание условий для поддержки и развития интереса детей и подростков на территории городского округа Красноуфимск к поисковой, изобретательской и рационализаторской деятельности, техническому творчеству, высоким технологиям.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Повышение уровня профессиональной квалификации педагогических кадров, реализующих инновационные дополнительные общеразвивающие программы технической направленности.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Подготовка спортсменов-разрядников по </a:t>
            </a:r>
            <a:r>
              <a:rPr lang="ru-RU" sz="165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ракетомодельному</a:t>
            </a: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авиамодельному спорту.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Развитие мотивации школьников к изучению математики и естественных наук как основы инженерного образования, ранняя профессиональная ориентация.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Формирование у обучающихся осознанного стремления к получению образования по инженерным специальностям и рабочим профессиям технического профиля.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Проектирование и апробация механизмов сетевого взаимодействия, обеспечивающих интеграцию ресурсов для развития детского технического творчества.</a:t>
            </a:r>
            <a:endParaRPr lang="ru-RU" sz="165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Rectangle 3" descr="эмблема дворец тв"/>
          <p:cNvSpPr>
            <a:spLocks noChangeArrowheads="1"/>
          </p:cNvSpPr>
          <p:nvPr/>
        </p:nvSpPr>
        <p:spPr bwMode="auto">
          <a:xfrm>
            <a:off x="8739214" y="714356"/>
            <a:ext cx="928694" cy="114300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188640"/>
            <a:ext cx="8712968" cy="720080"/>
          </a:xfrm>
        </p:spPr>
        <p:txBody>
          <a:bodyPr/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ЦЕЛЕВАЯ АУДИТОРИЯ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9926" y="2357430"/>
            <a:ext cx="6395602" cy="3375826"/>
          </a:xfrm>
        </p:spPr>
        <p:txBody>
          <a:bodyPr>
            <a:normAutofit/>
          </a:bodyPr>
          <a:lstStyle/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Воспитанники ДОУ</a:t>
            </a:r>
          </a:p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Учащиеся общеобразовательных организаций</a:t>
            </a:r>
          </a:p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Студенты СПО г. Красноуфимска</a:t>
            </a:r>
          </a:p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Педагогическое сообщество территории (воспитатели, учителя, руководители ОО)</a:t>
            </a:r>
          </a:p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Представители муниципального органа управления образованием, администрации ГО Красноуфимск</a:t>
            </a:r>
          </a:p>
          <a:p>
            <a:pPr marL="45720" indent="0"/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> Социальные партнеры Учреждения (в т.ч. представители промышленных предприятий города)</a:t>
            </a:r>
          </a:p>
          <a:p>
            <a:pPr marL="45720" inden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0014" y="1556792"/>
            <a:ext cx="574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Целевая аудитория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095612" y="1643050"/>
            <a:ext cx="72009" cy="33843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sp>
        <p:nvSpPr>
          <p:cNvPr id="7" name="Rectangle 3" descr="эмблема дворец тв"/>
          <p:cNvSpPr>
            <a:spLocks noChangeArrowheads="1"/>
          </p:cNvSpPr>
          <p:nvPr/>
        </p:nvSpPr>
        <p:spPr bwMode="auto">
          <a:xfrm>
            <a:off x="8928563" y="764704"/>
            <a:ext cx="895550" cy="98702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3" name="Picture 1" descr="\\GORDEEVA\Users\Обмен документами\материалы для ролика\20150619_141622_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92" y="2214554"/>
            <a:ext cx="285752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45" y="332656"/>
            <a:ext cx="8712968" cy="720080"/>
          </a:xfrm>
        </p:spPr>
        <p:txBody>
          <a:bodyPr/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ОЖИДАЕМЫЕ 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994" y="1844824"/>
            <a:ext cx="9396568" cy="3876462"/>
          </a:xfrm>
        </p:spPr>
        <p:txBody>
          <a:bodyPr>
            <a:no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Развитие у детей интереса к техническому образованию, инженерным дисциплинам, математике и предметам естественно-научного цикла.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Выявление склонности и способностей обучающихся к изучению математики и предметов естественно-научного цикла.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Создание условий для качественного овладения обучающимися общеобразовательных организаций знаниями по математике и предметам естественно-научного цикла, а также для развития врожденных способностей обучающегося к освоению этих предметов.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Формирование у обучающихся навыков практической деятельности, необходимой для ведения исследовательских, лабораторных и конструкторских работ, для овладения рабочими и инженерными специальностями по выбранному профилю деятельности.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Создание системы стимулов и поощрений для активного изучения математики и предметов естественно-научного цикла, занятий исследовательской деятельностью и техническим творчеством.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sz="1650" dirty="0" smtClean="0">
                <a:latin typeface="Arial Narrow" pitchFamily="34" charset="0"/>
                <a:cs typeface="Arial" pitchFamily="34" charset="0"/>
              </a:rPr>
              <a:t>Формирование системы сетевого взаимодействия и сетевой формы реализации образовательных программ в рамках договоров с образовательными организациями и промышленными предприятиями города.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8744" y="137793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Ожидаемые результаты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13609" y="1772816"/>
            <a:ext cx="1543047" cy="828092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sp>
        <p:nvSpPr>
          <p:cNvPr id="9" name="Rectangle 3" descr="эмблема дворец тв"/>
          <p:cNvSpPr>
            <a:spLocks noChangeArrowheads="1"/>
          </p:cNvSpPr>
          <p:nvPr/>
        </p:nvSpPr>
        <p:spPr bwMode="auto">
          <a:xfrm>
            <a:off x="8769424" y="709338"/>
            <a:ext cx="1024014" cy="121444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05" y="320212"/>
            <a:ext cx="8712968" cy="720080"/>
          </a:xfrm>
        </p:spPr>
        <p:txBody>
          <a:bodyPr/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ТЕКУЩИЕ РЕЗУЛЬТАТЫ ПРОЕКТА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709815" y="4554764"/>
            <a:ext cx="2191108" cy="182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8092" y="3071810"/>
            <a:ext cx="9429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Совершенствование профессиональной компетентности педагогов,   реализующих программы  технической направленности через образовательные программы, семинары, круглые столы, конференции, стажировки (через внешние и внутренние ресурсы);</a:t>
            </a:r>
          </a:p>
          <a:p>
            <a:pPr algn="just">
              <a:lnSpc>
                <a:spcPts val="2100"/>
              </a:lnSpc>
              <a:buFont typeface="Arial" pitchFamily="34" charset="0"/>
              <a:buChar char="•"/>
            </a:pP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 Участие в федеральных и региональных конкурсах среди образовательных организаций, реализующих инновационные образовательные программы. оформление договоров с  образовательными организациями, промышленными предприятиями города о сетевом взаимодействии и сотрудничестве;</a:t>
            </a:r>
          </a:p>
          <a:p>
            <a:pPr algn="just">
              <a:lnSpc>
                <a:spcPts val="2100"/>
              </a:lnSpc>
              <a:buFont typeface="Arial" pitchFamily="34" charset="0"/>
              <a:buChar char="•"/>
            </a:pP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 Оформление договоров с образовательными организациями ГО Красноуфимск о сетевом взаимодействии и сотрудничестве; </a:t>
            </a:r>
          </a:p>
          <a:p>
            <a:pPr algn="just">
              <a:lnSpc>
                <a:spcPts val="2100"/>
              </a:lnSpc>
              <a:buFont typeface="Arial" pitchFamily="34" charset="0"/>
              <a:buChar char="•"/>
            </a:pP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 Организация профильных смен для юных ученых и конструкторов в рамках летней оздоровительной кампании «</a:t>
            </a:r>
            <a:r>
              <a:rPr lang="ru-RU" sz="1650" dirty="0" err="1" smtClean="0">
                <a:latin typeface="Arial Narrow" pitchFamily="34" charset="0"/>
                <a:cs typeface="Times New Roman" pitchFamily="18" charset="0"/>
              </a:rPr>
              <a:t>Техноград</a:t>
            </a: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», каникулярного времени;</a:t>
            </a:r>
          </a:p>
          <a:p>
            <a:pPr algn="just">
              <a:lnSpc>
                <a:spcPts val="2100"/>
              </a:lnSpc>
              <a:buFont typeface="Arial" pitchFamily="34" charset="0"/>
              <a:buChar char="•"/>
            </a:pPr>
            <a:r>
              <a:rPr lang="ru-RU" sz="1650" dirty="0" smtClean="0">
                <a:latin typeface="Arial Narrow" pitchFamily="34" charset="0"/>
                <a:cs typeface="Times New Roman" pitchFamily="18" charset="0"/>
              </a:rPr>
              <a:t> Расширение ресурсной базы за счет приобретения оборудования для изучения основ робототехники, программирования, конструирования.</a:t>
            </a:r>
          </a:p>
          <a:p>
            <a:endParaRPr lang="ru-RU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4553964"/>
            <a:ext cx="2191108" cy="16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13240" y="4553964"/>
            <a:ext cx="2592287" cy="182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4763">
              <a:buNone/>
            </a:pPr>
            <a:endParaRPr lang="ru-RU" sz="1400" dirty="0"/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0" y="2420698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5" y="2196957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08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\\GORDEEVA\Users\Обмен документами\материалы для ролика\фото на ролик\11\дд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57890">
            <a:off x="133719" y="1136913"/>
            <a:ext cx="2143140" cy="1485277"/>
          </a:xfrm>
          <a:prstGeom prst="rect">
            <a:avLst/>
          </a:prstGeom>
          <a:noFill/>
        </p:spPr>
      </p:pic>
      <p:pic>
        <p:nvPicPr>
          <p:cNvPr id="5" name="Picture 2" descr="\\GORDEEVA\Users\Обмен документами\материалы для ролика\фото на ролик\12\DSC_0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6452">
            <a:off x="3008214" y="1213855"/>
            <a:ext cx="2000264" cy="1329963"/>
          </a:xfrm>
          <a:prstGeom prst="rect">
            <a:avLst/>
          </a:prstGeom>
          <a:noFill/>
        </p:spPr>
      </p:pic>
      <p:pic>
        <p:nvPicPr>
          <p:cNvPr id="34" name="Picture 5" descr="\\GORDEEVA\Users\Обмен документами\материалы для ролика\фото на ролик\1\5DM382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76641">
            <a:off x="6208497" y="1116628"/>
            <a:ext cx="1815492" cy="1210328"/>
          </a:xfrm>
          <a:prstGeom prst="rect">
            <a:avLst/>
          </a:prstGeom>
          <a:noFill/>
        </p:spPr>
      </p:pic>
      <p:pic>
        <p:nvPicPr>
          <p:cNvPr id="4102" name="Picture 6" descr="\\GORDEEVA\Users\Обмен документами\материалы для ролика\фото на ролик\1\5DM382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50775">
            <a:off x="8017847" y="1045014"/>
            <a:ext cx="1743501" cy="1162448"/>
          </a:xfrm>
          <a:prstGeom prst="rect">
            <a:avLst/>
          </a:prstGeom>
          <a:noFill/>
        </p:spPr>
      </p:pic>
      <p:pic>
        <p:nvPicPr>
          <p:cNvPr id="17" name="Picture 4" descr="\\GORDEEVA\Users\Обмен документами\материалы для ролика\фото на ролик\1\5DM382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01014">
            <a:off x="7337456" y="1951051"/>
            <a:ext cx="1551294" cy="1034196"/>
          </a:xfrm>
          <a:prstGeom prst="rect">
            <a:avLst/>
          </a:prstGeom>
          <a:noFill/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37373">
            <a:off x="1688953" y="1870260"/>
            <a:ext cx="1582352" cy="10521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\\GORDEEVA\Users\Обмен документами\материалы для ролика\20150619_170956_resiz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81562" y="1142984"/>
            <a:ext cx="1214446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6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64" y="188640"/>
            <a:ext cx="8453794" cy="692934"/>
          </a:xfrm>
        </p:spPr>
        <p:txBody>
          <a:bodyPr/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ВНЕДРЕНИЕ РЕЗУЛЬТАТОВ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09860" y="1785926"/>
            <a:ext cx="6967676" cy="36592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2406" y="1500174"/>
            <a:ext cx="45719" cy="3500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666720" y="811806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sng" strike="noStrike" cap="all" normalizeH="0" baseline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Прогнозируемые результаты по каждому этапу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Первый этап: 2016-2018 годы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«пилотный»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Апробация отдельных мероприятий Проекта для оценки соответствия фактической эффективности мероприятий ожидаемым результатам. Проект реализуется преимущественно на уровне формирующейся открытой сетевой образовательной среды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 является основой для перехода к реализации на уровне территории в целом.</a:t>
            </a:r>
            <a:endParaRPr lang="ru-RU" dirty="0"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Второй этап: 2018-2020 годы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диссеминация опыта реализации «пилотного» этапа в системе образования городского округа Красноуфимск, Свердловской области.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Расширение ресурсной базы подготовки инженерных кадров в учреждениях общего и дополнительного образования, совершенствование организационных, научно-методических подходов к осуществлению сетевого взаимодействия между образовательными учреждениями и промышленными предприятиями.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51" name="Rectangle 3" descr="эмблема дворец тв"/>
          <p:cNvSpPr>
            <a:spLocks noChangeArrowheads="1"/>
          </p:cNvSpPr>
          <p:nvPr/>
        </p:nvSpPr>
        <p:spPr bwMode="auto">
          <a:xfrm>
            <a:off x="8946892" y="619388"/>
            <a:ext cx="870528" cy="91444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1770</TotalTime>
  <Words>561</Words>
  <Application>Microsoft Office PowerPoint</Application>
  <PresentationFormat>Лист A4 (210x297 мм)</PresentationFormat>
  <Paragraphs>66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Развитие инновационного технического  творчества на территории  городского округа Красноуфимск</vt:lpstr>
      <vt:lpstr>ЦЕЛИ И ЗАДАЧИ ПРОЕКТА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Обучающиеся</cp:lastModifiedBy>
  <cp:revision>138</cp:revision>
  <dcterms:created xsi:type="dcterms:W3CDTF">2016-10-25T07:20:22Z</dcterms:created>
  <dcterms:modified xsi:type="dcterms:W3CDTF">2017-03-24T06:41:05Z</dcterms:modified>
</cp:coreProperties>
</file>