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65" r:id="rId6"/>
    <p:sldId id="259" r:id="rId7"/>
    <p:sldId id="260" r:id="rId8"/>
    <p:sldId id="261" r:id="rId9"/>
    <p:sldId id="262" r:id="rId10"/>
    <p:sldId id="268" r:id="rId11"/>
    <p:sldId id="263" r:id="rId12"/>
    <p:sldId id="269" r:id="rId13"/>
    <p:sldId id="270" r:id="rId14"/>
    <p:sldId id="266" r:id="rId15"/>
    <p:sldId id="26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F898B3-0F74-40FE-89F1-6A379F93BCC1}" type="doc">
      <dgm:prSet loTypeId="urn:microsoft.com/office/officeart/2005/8/layout/vList6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74CB2680-F8AD-41DC-AEF6-0FFB4B3E90D5}">
      <dgm:prSet phldrT="[Текст]" custT="1"/>
      <dgm:spPr/>
      <dgm:t>
        <a:bodyPr/>
        <a:lstStyle/>
        <a:p>
          <a:r>
            <a:rPr lang="ru-RU" sz="3200" dirty="0" smtClean="0"/>
            <a:t>Цель программы</a:t>
          </a:r>
          <a:endParaRPr lang="ru-RU" sz="3200" dirty="0"/>
        </a:p>
      </dgm:t>
    </dgm:pt>
    <dgm:pt modelId="{F93560DD-B0DD-4AF4-A404-A389B0A37C65}" type="parTrans" cxnId="{E2B52BD2-74DE-4320-BE01-8E7C9AE74EF4}">
      <dgm:prSet/>
      <dgm:spPr/>
      <dgm:t>
        <a:bodyPr/>
        <a:lstStyle/>
        <a:p>
          <a:endParaRPr lang="ru-RU"/>
        </a:p>
      </dgm:t>
    </dgm:pt>
    <dgm:pt modelId="{A6106AF5-50E7-4F55-BA53-847D792D70D8}" type="sibTrans" cxnId="{E2B52BD2-74DE-4320-BE01-8E7C9AE74EF4}">
      <dgm:prSet/>
      <dgm:spPr/>
      <dgm:t>
        <a:bodyPr/>
        <a:lstStyle/>
        <a:p>
          <a:endParaRPr lang="ru-RU"/>
        </a:p>
      </dgm:t>
    </dgm:pt>
    <dgm:pt modelId="{3FC28508-FB1A-40E5-A525-5A7A490F783E}">
      <dgm:prSet phldrT="[Текст]" custT="1"/>
      <dgm:spPr/>
      <dgm:t>
        <a:bodyPr/>
        <a:lstStyle/>
        <a:p>
          <a:r>
            <a:rPr lang="ru-RU" sz="3600" dirty="0" smtClean="0"/>
            <a:t>Задачи</a:t>
          </a:r>
          <a:endParaRPr lang="ru-RU" sz="3600" dirty="0"/>
        </a:p>
      </dgm:t>
    </dgm:pt>
    <dgm:pt modelId="{A30A30A4-47A5-402A-BE52-4A45822BF553}" type="parTrans" cxnId="{6065CCFA-E75C-40CC-ACE5-A98262804927}">
      <dgm:prSet/>
      <dgm:spPr/>
      <dgm:t>
        <a:bodyPr/>
        <a:lstStyle/>
        <a:p>
          <a:endParaRPr lang="ru-RU"/>
        </a:p>
      </dgm:t>
    </dgm:pt>
    <dgm:pt modelId="{07507FBC-8CCD-4B18-854D-F4E8B8371ABE}" type="sibTrans" cxnId="{6065CCFA-E75C-40CC-ACE5-A98262804927}">
      <dgm:prSet/>
      <dgm:spPr/>
      <dgm:t>
        <a:bodyPr/>
        <a:lstStyle/>
        <a:p>
          <a:endParaRPr lang="ru-RU"/>
        </a:p>
      </dgm:t>
    </dgm:pt>
    <dgm:pt modelId="{8760FA0B-6876-4918-8926-824B06DF5AE9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 smtClean="0"/>
            <a:t> Создание условий для осознанного выбора старшеклассниками своего профессионального развития в соответствии с индивидуальными особенностями и потребностями в процессе интерактивных видов деятельности</a:t>
          </a:r>
        </a:p>
        <a:p>
          <a:pPr marL="285750" indent="0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dirty="0"/>
        </a:p>
      </dgm:t>
    </dgm:pt>
    <dgm:pt modelId="{307D3C96-057F-486C-A070-4CB31BA34DE0}" type="parTrans" cxnId="{A5999740-B6BE-4D6F-BAD1-E0624939B4AE}">
      <dgm:prSet/>
      <dgm:spPr/>
      <dgm:t>
        <a:bodyPr/>
        <a:lstStyle/>
        <a:p>
          <a:endParaRPr lang="ru-RU"/>
        </a:p>
      </dgm:t>
    </dgm:pt>
    <dgm:pt modelId="{2C9D1E5C-0054-4AB1-8B28-3BA20B87F3A4}" type="sibTrans" cxnId="{A5999740-B6BE-4D6F-BAD1-E0624939B4AE}">
      <dgm:prSet/>
      <dgm:spPr/>
      <dgm:t>
        <a:bodyPr/>
        <a:lstStyle/>
        <a:p>
          <a:endParaRPr lang="ru-RU"/>
        </a:p>
      </dgm:t>
    </dgm:pt>
    <dgm:pt modelId="{ECEBA8EF-6399-4BA5-B512-1CE0BCE6FD98}">
      <dgm:prSet custT="1"/>
      <dgm:spPr/>
      <dgm:t>
        <a:bodyPr/>
        <a:lstStyle/>
        <a:p>
          <a:r>
            <a:rPr lang="ru-RU" sz="1600" dirty="0" smtClean="0"/>
            <a:t>формирование готовности  старшеклассников к осознанному профессиональному самоопределению в современных условиях;</a:t>
          </a:r>
          <a:endParaRPr lang="ru-RU" sz="1600" dirty="0"/>
        </a:p>
      </dgm:t>
    </dgm:pt>
    <dgm:pt modelId="{DF619BD4-5DD3-4A42-A7E8-CF8F926E3F22}" type="parTrans" cxnId="{CFB87049-0C78-4027-8833-63B3FE6C6829}">
      <dgm:prSet/>
      <dgm:spPr/>
      <dgm:t>
        <a:bodyPr/>
        <a:lstStyle/>
        <a:p>
          <a:endParaRPr lang="ru-RU"/>
        </a:p>
      </dgm:t>
    </dgm:pt>
    <dgm:pt modelId="{77068176-23FD-4D53-ABAE-25ECE20268AE}" type="sibTrans" cxnId="{CFB87049-0C78-4027-8833-63B3FE6C6829}">
      <dgm:prSet/>
      <dgm:spPr/>
      <dgm:t>
        <a:bodyPr/>
        <a:lstStyle/>
        <a:p>
          <a:endParaRPr lang="ru-RU"/>
        </a:p>
      </dgm:t>
    </dgm:pt>
    <dgm:pt modelId="{C4143871-7BC9-4F9B-935C-C084A1DF17B2}">
      <dgm:prSet custT="1"/>
      <dgm:spPr/>
      <dgm:t>
        <a:bodyPr/>
        <a:lstStyle/>
        <a:p>
          <a:r>
            <a:rPr lang="ru-RU" sz="1600" dirty="0" smtClean="0"/>
            <a:t>определение обучающимися спектра профессий для успешного освоения и выполнения трудовых функций;</a:t>
          </a:r>
          <a:endParaRPr lang="ru-RU" sz="1600" dirty="0"/>
        </a:p>
      </dgm:t>
    </dgm:pt>
    <dgm:pt modelId="{3E068E64-F8B2-43F9-B534-A558309A0170}" type="parTrans" cxnId="{13F8E434-A96D-439C-9FA6-FE41FFE95FCB}">
      <dgm:prSet/>
      <dgm:spPr/>
      <dgm:t>
        <a:bodyPr/>
        <a:lstStyle/>
        <a:p>
          <a:endParaRPr lang="ru-RU"/>
        </a:p>
      </dgm:t>
    </dgm:pt>
    <dgm:pt modelId="{A1A31AEA-9047-4B55-8D7A-922BE6D4785A}" type="sibTrans" cxnId="{13F8E434-A96D-439C-9FA6-FE41FFE95FCB}">
      <dgm:prSet/>
      <dgm:spPr/>
      <dgm:t>
        <a:bodyPr/>
        <a:lstStyle/>
        <a:p>
          <a:endParaRPr lang="ru-RU"/>
        </a:p>
      </dgm:t>
    </dgm:pt>
    <dgm:pt modelId="{71B2974D-D6BB-4F70-8DB2-FEE3063E4434}">
      <dgm:prSet custT="1"/>
      <dgm:spPr/>
      <dgm:t>
        <a:bodyPr/>
        <a:lstStyle/>
        <a:p>
          <a:r>
            <a:rPr lang="ru-RU" sz="1600" dirty="0" smtClean="0"/>
            <a:t>привлечение абитуриентов в среднее профессиональное образование для обучения по специальностям «педагогического» профиля.</a:t>
          </a:r>
        </a:p>
        <a:p>
          <a:endParaRPr lang="ru-RU" sz="1400" dirty="0"/>
        </a:p>
      </dgm:t>
    </dgm:pt>
    <dgm:pt modelId="{8A6408D1-F900-4D2A-B2A6-BC707168E86E}" type="parTrans" cxnId="{31AEAFBB-3E59-4B3F-B421-3E661D082720}">
      <dgm:prSet/>
      <dgm:spPr/>
      <dgm:t>
        <a:bodyPr/>
        <a:lstStyle/>
        <a:p>
          <a:endParaRPr lang="ru-RU"/>
        </a:p>
      </dgm:t>
    </dgm:pt>
    <dgm:pt modelId="{6E4D291A-4FA0-4DD2-B822-B8525E5AB42B}" type="sibTrans" cxnId="{31AEAFBB-3E59-4B3F-B421-3E661D082720}">
      <dgm:prSet/>
      <dgm:spPr/>
      <dgm:t>
        <a:bodyPr/>
        <a:lstStyle/>
        <a:p>
          <a:endParaRPr lang="ru-RU"/>
        </a:p>
      </dgm:t>
    </dgm:pt>
    <dgm:pt modelId="{CD637FB7-B96F-4263-89CE-8B1C08010256}" type="pres">
      <dgm:prSet presAssocID="{E6F898B3-0F74-40FE-89F1-6A379F93BCC1}" presName="Name0" presStyleCnt="0">
        <dgm:presLayoutVars>
          <dgm:dir/>
          <dgm:animLvl val="lvl"/>
          <dgm:resizeHandles/>
        </dgm:presLayoutVars>
      </dgm:prSet>
      <dgm:spPr/>
    </dgm:pt>
    <dgm:pt modelId="{FA6C925E-FF95-4C00-B9E4-F3895E4C553E}" type="pres">
      <dgm:prSet presAssocID="{74CB2680-F8AD-41DC-AEF6-0FFB4B3E90D5}" presName="linNode" presStyleCnt="0"/>
      <dgm:spPr/>
    </dgm:pt>
    <dgm:pt modelId="{5567D262-D5BD-47CB-B2CD-7DF160F318E1}" type="pres">
      <dgm:prSet presAssocID="{74CB2680-F8AD-41DC-AEF6-0FFB4B3E90D5}" presName="parentShp" presStyleLbl="node1" presStyleIdx="0" presStyleCnt="2" custScaleX="764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2B0768-5C39-45ED-BCBA-741FC971D471}" type="pres">
      <dgm:prSet presAssocID="{74CB2680-F8AD-41DC-AEF6-0FFB4B3E90D5}" presName="childShp" presStyleLbl="bgAccFollowNode1" presStyleIdx="0" presStyleCnt="2" custScaleX="1184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B61BC0-E4EE-415A-9A18-A9803870826C}" type="pres">
      <dgm:prSet presAssocID="{A6106AF5-50E7-4F55-BA53-847D792D70D8}" presName="spacing" presStyleCnt="0"/>
      <dgm:spPr/>
    </dgm:pt>
    <dgm:pt modelId="{E385368B-0695-47D3-BBD5-804D7E9C6E1F}" type="pres">
      <dgm:prSet presAssocID="{3FC28508-FB1A-40E5-A525-5A7A490F783E}" presName="linNode" presStyleCnt="0"/>
      <dgm:spPr/>
    </dgm:pt>
    <dgm:pt modelId="{E5AE9531-45D3-4DA6-9B59-4210A392E884}" type="pres">
      <dgm:prSet presAssocID="{3FC28508-FB1A-40E5-A525-5A7A490F783E}" presName="parentShp" presStyleLbl="node1" presStyleIdx="1" presStyleCnt="2" custScaleX="72269" custLinFactNeighborX="17" custLinFactNeighborY="2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A52288-F2F4-47FD-9529-B0857EE21B7F}" type="pres">
      <dgm:prSet presAssocID="{3FC28508-FB1A-40E5-A525-5A7A490F783E}" presName="childShp" presStyleLbl="bgAccFollowNode1" presStyleIdx="1" presStyleCnt="2" custScaleX="1156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1AEAFBB-3E59-4B3F-B421-3E661D082720}" srcId="{3FC28508-FB1A-40E5-A525-5A7A490F783E}" destId="{71B2974D-D6BB-4F70-8DB2-FEE3063E4434}" srcOrd="2" destOrd="0" parTransId="{8A6408D1-F900-4D2A-B2A6-BC707168E86E}" sibTransId="{6E4D291A-4FA0-4DD2-B822-B8525E5AB42B}"/>
    <dgm:cxn modelId="{9B9A9CF2-E3EE-428A-8A77-BBEA826440B4}" type="presOf" srcId="{3FC28508-FB1A-40E5-A525-5A7A490F783E}" destId="{E5AE9531-45D3-4DA6-9B59-4210A392E884}" srcOrd="0" destOrd="0" presId="urn:microsoft.com/office/officeart/2005/8/layout/vList6"/>
    <dgm:cxn modelId="{AFAC9A4F-C95A-452E-A2CF-3576CF78F086}" type="presOf" srcId="{ECEBA8EF-6399-4BA5-B512-1CE0BCE6FD98}" destId="{EBA52288-F2F4-47FD-9529-B0857EE21B7F}" srcOrd="0" destOrd="0" presId="urn:microsoft.com/office/officeart/2005/8/layout/vList6"/>
    <dgm:cxn modelId="{BBD369F6-E6A4-43EB-820E-0BC1E127A6D6}" type="presOf" srcId="{8760FA0B-6876-4918-8926-824B06DF5AE9}" destId="{542B0768-5C39-45ED-BCBA-741FC971D471}" srcOrd="0" destOrd="0" presId="urn:microsoft.com/office/officeart/2005/8/layout/vList6"/>
    <dgm:cxn modelId="{13F8E434-A96D-439C-9FA6-FE41FFE95FCB}" srcId="{3FC28508-FB1A-40E5-A525-5A7A490F783E}" destId="{C4143871-7BC9-4F9B-935C-C084A1DF17B2}" srcOrd="1" destOrd="0" parTransId="{3E068E64-F8B2-43F9-B534-A558309A0170}" sibTransId="{A1A31AEA-9047-4B55-8D7A-922BE6D4785A}"/>
    <dgm:cxn modelId="{F7E9101D-A2D3-47AC-BBAD-8025E6263290}" type="presOf" srcId="{E6F898B3-0F74-40FE-89F1-6A379F93BCC1}" destId="{CD637FB7-B96F-4263-89CE-8B1C08010256}" srcOrd="0" destOrd="0" presId="urn:microsoft.com/office/officeart/2005/8/layout/vList6"/>
    <dgm:cxn modelId="{A8D19C61-2D80-4CA3-BF7F-36A7EFED0591}" type="presOf" srcId="{74CB2680-F8AD-41DC-AEF6-0FFB4B3E90D5}" destId="{5567D262-D5BD-47CB-B2CD-7DF160F318E1}" srcOrd="0" destOrd="0" presId="urn:microsoft.com/office/officeart/2005/8/layout/vList6"/>
    <dgm:cxn modelId="{CFB87049-0C78-4027-8833-63B3FE6C6829}" srcId="{3FC28508-FB1A-40E5-A525-5A7A490F783E}" destId="{ECEBA8EF-6399-4BA5-B512-1CE0BCE6FD98}" srcOrd="0" destOrd="0" parTransId="{DF619BD4-5DD3-4A42-A7E8-CF8F926E3F22}" sibTransId="{77068176-23FD-4D53-ABAE-25ECE20268AE}"/>
    <dgm:cxn modelId="{6E17FB7C-5FE5-45FD-B5F8-A9EB6D4E29E8}" type="presOf" srcId="{C4143871-7BC9-4F9B-935C-C084A1DF17B2}" destId="{EBA52288-F2F4-47FD-9529-B0857EE21B7F}" srcOrd="0" destOrd="1" presId="urn:microsoft.com/office/officeart/2005/8/layout/vList6"/>
    <dgm:cxn modelId="{6065CCFA-E75C-40CC-ACE5-A98262804927}" srcId="{E6F898B3-0F74-40FE-89F1-6A379F93BCC1}" destId="{3FC28508-FB1A-40E5-A525-5A7A490F783E}" srcOrd="1" destOrd="0" parTransId="{A30A30A4-47A5-402A-BE52-4A45822BF553}" sibTransId="{07507FBC-8CCD-4B18-854D-F4E8B8371ABE}"/>
    <dgm:cxn modelId="{8F98EA80-B06E-461A-A5DD-BA5E8D02A716}" type="presOf" srcId="{71B2974D-D6BB-4F70-8DB2-FEE3063E4434}" destId="{EBA52288-F2F4-47FD-9529-B0857EE21B7F}" srcOrd="0" destOrd="2" presId="urn:microsoft.com/office/officeart/2005/8/layout/vList6"/>
    <dgm:cxn modelId="{E2B52BD2-74DE-4320-BE01-8E7C9AE74EF4}" srcId="{E6F898B3-0F74-40FE-89F1-6A379F93BCC1}" destId="{74CB2680-F8AD-41DC-AEF6-0FFB4B3E90D5}" srcOrd="0" destOrd="0" parTransId="{F93560DD-B0DD-4AF4-A404-A389B0A37C65}" sibTransId="{A6106AF5-50E7-4F55-BA53-847D792D70D8}"/>
    <dgm:cxn modelId="{A5999740-B6BE-4D6F-BAD1-E0624939B4AE}" srcId="{74CB2680-F8AD-41DC-AEF6-0FFB4B3E90D5}" destId="{8760FA0B-6876-4918-8926-824B06DF5AE9}" srcOrd="0" destOrd="0" parTransId="{307D3C96-057F-486C-A070-4CB31BA34DE0}" sibTransId="{2C9D1E5C-0054-4AB1-8B28-3BA20B87F3A4}"/>
    <dgm:cxn modelId="{CEE86452-3D21-49D1-AB6F-8E729E89BACD}" type="presParOf" srcId="{CD637FB7-B96F-4263-89CE-8B1C08010256}" destId="{FA6C925E-FF95-4C00-B9E4-F3895E4C553E}" srcOrd="0" destOrd="0" presId="urn:microsoft.com/office/officeart/2005/8/layout/vList6"/>
    <dgm:cxn modelId="{7D4D5214-FF9E-498E-8908-18470F54203D}" type="presParOf" srcId="{FA6C925E-FF95-4C00-B9E4-F3895E4C553E}" destId="{5567D262-D5BD-47CB-B2CD-7DF160F318E1}" srcOrd="0" destOrd="0" presId="urn:microsoft.com/office/officeart/2005/8/layout/vList6"/>
    <dgm:cxn modelId="{F76968A3-E5F1-4370-A69C-1646B0D46D0F}" type="presParOf" srcId="{FA6C925E-FF95-4C00-B9E4-F3895E4C553E}" destId="{542B0768-5C39-45ED-BCBA-741FC971D471}" srcOrd="1" destOrd="0" presId="urn:microsoft.com/office/officeart/2005/8/layout/vList6"/>
    <dgm:cxn modelId="{268A8D1F-743D-461B-B807-8D194AAEC715}" type="presParOf" srcId="{CD637FB7-B96F-4263-89CE-8B1C08010256}" destId="{75B61BC0-E4EE-415A-9A18-A9803870826C}" srcOrd="1" destOrd="0" presId="urn:microsoft.com/office/officeart/2005/8/layout/vList6"/>
    <dgm:cxn modelId="{48258E2B-65C1-456B-8BCE-201519BDBABE}" type="presParOf" srcId="{CD637FB7-B96F-4263-89CE-8B1C08010256}" destId="{E385368B-0695-47D3-BBD5-804D7E9C6E1F}" srcOrd="2" destOrd="0" presId="urn:microsoft.com/office/officeart/2005/8/layout/vList6"/>
    <dgm:cxn modelId="{83FC3F87-FCDB-44FD-9BA0-8420969B75BA}" type="presParOf" srcId="{E385368B-0695-47D3-BBD5-804D7E9C6E1F}" destId="{E5AE9531-45D3-4DA6-9B59-4210A392E884}" srcOrd="0" destOrd="0" presId="urn:microsoft.com/office/officeart/2005/8/layout/vList6"/>
    <dgm:cxn modelId="{3FFDBAB7-58BA-40CC-9122-4B04349D5025}" type="presParOf" srcId="{E385368B-0695-47D3-BBD5-804D7E9C6E1F}" destId="{EBA52288-F2F4-47FD-9529-B0857EE21B7F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12E636-5A5A-4871-AFC4-63506BA8CB3A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EB3994BA-1BE1-43A7-AD93-68BEE6D95E9A}">
      <dgm:prSet phldrT="[Текст]" custT="1"/>
      <dgm:spPr/>
      <dgm:t>
        <a:bodyPr/>
        <a:lstStyle/>
        <a:p>
          <a:r>
            <a:rPr lang="ru-RU" sz="2800" b="1" dirty="0" smtClean="0">
              <a:solidFill>
                <a:srgbClr val="0070C0"/>
              </a:solidFill>
            </a:rPr>
            <a:t>МОЙ РЕСУРС</a:t>
          </a:r>
          <a:endParaRPr lang="ru-RU" sz="2800" b="1" dirty="0">
            <a:solidFill>
              <a:srgbClr val="0070C0"/>
            </a:solidFill>
          </a:endParaRPr>
        </a:p>
      </dgm:t>
    </dgm:pt>
    <dgm:pt modelId="{16D86093-CE97-4529-8372-D3768A6ECE26}" type="parTrans" cxnId="{79F2CDAD-0DA7-4BD1-9AD8-B4A3A4562FDF}">
      <dgm:prSet/>
      <dgm:spPr/>
      <dgm:t>
        <a:bodyPr/>
        <a:lstStyle/>
        <a:p>
          <a:endParaRPr lang="ru-RU"/>
        </a:p>
      </dgm:t>
    </dgm:pt>
    <dgm:pt modelId="{B3AC880C-4E9F-4FC8-A0B3-E8BC0B2E5F5E}" type="sibTrans" cxnId="{79F2CDAD-0DA7-4BD1-9AD8-B4A3A4562FDF}">
      <dgm:prSet/>
      <dgm:spPr/>
      <dgm:t>
        <a:bodyPr/>
        <a:lstStyle/>
        <a:p>
          <a:endParaRPr lang="ru-RU"/>
        </a:p>
      </dgm:t>
    </dgm:pt>
    <dgm:pt modelId="{76AE017B-6EC9-438A-B921-29296E1AD154}">
      <dgm:prSet phldrT="[Текст]" custT="1"/>
      <dgm:spPr/>
      <dgm:t>
        <a:bodyPr/>
        <a:lstStyle/>
        <a:p>
          <a:r>
            <a:rPr lang="ru-RU" sz="2800" b="1" dirty="0" smtClean="0">
              <a:solidFill>
                <a:srgbClr val="7030A0"/>
              </a:solidFill>
            </a:rPr>
            <a:t>МОЯ ЦЕЛЬ</a:t>
          </a:r>
          <a:endParaRPr lang="ru-RU" sz="2800" b="1" dirty="0">
            <a:solidFill>
              <a:srgbClr val="7030A0"/>
            </a:solidFill>
          </a:endParaRPr>
        </a:p>
      </dgm:t>
    </dgm:pt>
    <dgm:pt modelId="{ECFEE8A1-E800-4ACD-AE47-CABB86B6A201}" type="parTrans" cxnId="{B2ECA055-818D-4877-9769-6EB53FB04125}">
      <dgm:prSet/>
      <dgm:spPr/>
      <dgm:t>
        <a:bodyPr/>
        <a:lstStyle/>
        <a:p>
          <a:endParaRPr lang="ru-RU"/>
        </a:p>
      </dgm:t>
    </dgm:pt>
    <dgm:pt modelId="{B2B3D722-BB32-4CF3-8E50-9647FC458EC3}" type="sibTrans" cxnId="{B2ECA055-818D-4877-9769-6EB53FB04125}">
      <dgm:prSet/>
      <dgm:spPr/>
      <dgm:t>
        <a:bodyPr/>
        <a:lstStyle/>
        <a:p>
          <a:endParaRPr lang="ru-RU"/>
        </a:p>
      </dgm:t>
    </dgm:pt>
    <dgm:pt modelId="{87397A0E-2B80-4593-BB44-E1DAAAF2919F}">
      <dgm:prSet phldrT="[Текст]" custT="1"/>
      <dgm:spPr/>
      <dgm:t>
        <a:bodyPr/>
        <a:lstStyle/>
        <a:p>
          <a:r>
            <a:rPr lang="ru-RU" sz="3200" b="1" dirty="0" smtClean="0">
              <a:solidFill>
                <a:srgbClr val="FF0000"/>
              </a:solidFill>
            </a:rPr>
            <a:t>МОЕ БУДУЩЕЕ</a:t>
          </a:r>
          <a:endParaRPr lang="ru-RU" sz="2400" b="1" dirty="0">
            <a:solidFill>
              <a:srgbClr val="FF0000"/>
            </a:solidFill>
          </a:endParaRPr>
        </a:p>
      </dgm:t>
    </dgm:pt>
    <dgm:pt modelId="{3572B54C-A3CF-470C-B388-9783C71E78DF}" type="parTrans" cxnId="{87EF7916-1F8C-4B3B-AD9D-FCEFEC4F74B2}">
      <dgm:prSet/>
      <dgm:spPr/>
      <dgm:t>
        <a:bodyPr/>
        <a:lstStyle/>
        <a:p>
          <a:endParaRPr lang="ru-RU"/>
        </a:p>
      </dgm:t>
    </dgm:pt>
    <dgm:pt modelId="{F032EE00-8FA2-4B01-B39F-C9565AA240C4}" type="sibTrans" cxnId="{87EF7916-1F8C-4B3B-AD9D-FCEFEC4F74B2}">
      <dgm:prSet/>
      <dgm:spPr/>
      <dgm:t>
        <a:bodyPr/>
        <a:lstStyle/>
        <a:p>
          <a:endParaRPr lang="ru-RU"/>
        </a:p>
      </dgm:t>
    </dgm:pt>
    <dgm:pt modelId="{6EB58E7C-41CF-4C55-9FF8-9689CB3E9BD1}" type="pres">
      <dgm:prSet presAssocID="{4212E636-5A5A-4871-AFC4-63506BA8CB3A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8B0713BC-1355-432F-8FA3-F48761D7439E}" type="pres">
      <dgm:prSet presAssocID="{EB3994BA-1BE1-43A7-AD93-68BEE6D95E9A}" presName="Accent1" presStyleCnt="0"/>
      <dgm:spPr/>
    </dgm:pt>
    <dgm:pt modelId="{91147363-3683-4080-81C2-2D811B36F7E9}" type="pres">
      <dgm:prSet presAssocID="{EB3994BA-1BE1-43A7-AD93-68BEE6D95E9A}" presName="Accent" presStyleLbl="node1" presStyleIdx="0" presStyleCnt="3"/>
      <dgm:spPr/>
    </dgm:pt>
    <dgm:pt modelId="{6757E7E3-E677-458B-A7B9-4722BC9CAD62}" type="pres">
      <dgm:prSet presAssocID="{EB3994BA-1BE1-43A7-AD93-68BEE6D95E9A}" presName="Parent1" presStyleLbl="revTx" presStyleIdx="0" presStyleCnt="3" custLinFactNeighborX="-1287" custLinFactNeighborY="-781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E5A3D2-EAFC-4C08-ADA4-F2955EF0ADAD}" type="pres">
      <dgm:prSet presAssocID="{76AE017B-6EC9-438A-B921-29296E1AD154}" presName="Accent2" presStyleCnt="0"/>
      <dgm:spPr/>
    </dgm:pt>
    <dgm:pt modelId="{C0F755C8-5A9A-4CC0-B158-E6A6901FDB29}" type="pres">
      <dgm:prSet presAssocID="{76AE017B-6EC9-438A-B921-29296E1AD154}" presName="Accent" presStyleLbl="node1" presStyleIdx="1" presStyleCnt="3"/>
      <dgm:spPr/>
    </dgm:pt>
    <dgm:pt modelId="{026A630A-1E96-448D-80A4-8A38385A7DC0}" type="pres">
      <dgm:prSet presAssocID="{76AE017B-6EC9-438A-B921-29296E1AD154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151FB923-A5F5-4ECB-9DC9-C7AAE71E8AEB}" type="pres">
      <dgm:prSet presAssocID="{87397A0E-2B80-4593-BB44-E1DAAAF2919F}" presName="Accent3" presStyleCnt="0"/>
      <dgm:spPr/>
    </dgm:pt>
    <dgm:pt modelId="{9ED0EBB3-70A0-4A4F-BEEE-8D5AF78AA5E1}" type="pres">
      <dgm:prSet presAssocID="{87397A0E-2B80-4593-BB44-E1DAAAF2919F}" presName="Accent" presStyleLbl="node1" presStyleIdx="2" presStyleCnt="3"/>
      <dgm:spPr/>
    </dgm:pt>
    <dgm:pt modelId="{3115669A-DF00-420A-A378-CE5443C35781}" type="pres">
      <dgm:prSet presAssocID="{87397A0E-2B80-4593-BB44-E1DAAAF2919F}" presName="Parent3" presStyleLbl="revTx" presStyleIdx="2" presStyleCnt="3" custScaleX="161938" custLinFactNeighborX="2947" custLinFactNeighborY="-2669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7EF7916-1F8C-4B3B-AD9D-FCEFEC4F74B2}" srcId="{4212E636-5A5A-4871-AFC4-63506BA8CB3A}" destId="{87397A0E-2B80-4593-BB44-E1DAAAF2919F}" srcOrd="2" destOrd="0" parTransId="{3572B54C-A3CF-470C-B388-9783C71E78DF}" sibTransId="{F032EE00-8FA2-4B01-B39F-C9565AA240C4}"/>
    <dgm:cxn modelId="{48CA7EC0-060C-4A02-9D80-DFCB4DABB7DC}" type="presOf" srcId="{4212E636-5A5A-4871-AFC4-63506BA8CB3A}" destId="{6EB58E7C-41CF-4C55-9FF8-9689CB3E9BD1}" srcOrd="0" destOrd="0" presId="urn:microsoft.com/office/officeart/2009/layout/CircleArrowProcess"/>
    <dgm:cxn modelId="{B2ECA055-818D-4877-9769-6EB53FB04125}" srcId="{4212E636-5A5A-4871-AFC4-63506BA8CB3A}" destId="{76AE017B-6EC9-438A-B921-29296E1AD154}" srcOrd="1" destOrd="0" parTransId="{ECFEE8A1-E800-4ACD-AE47-CABB86B6A201}" sibTransId="{B2B3D722-BB32-4CF3-8E50-9647FC458EC3}"/>
    <dgm:cxn modelId="{79F2CDAD-0DA7-4BD1-9AD8-B4A3A4562FDF}" srcId="{4212E636-5A5A-4871-AFC4-63506BA8CB3A}" destId="{EB3994BA-1BE1-43A7-AD93-68BEE6D95E9A}" srcOrd="0" destOrd="0" parTransId="{16D86093-CE97-4529-8372-D3768A6ECE26}" sibTransId="{B3AC880C-4E9F-4FC8-A0B3-E8BC0B2E5F5E}"/>
    <dgm:cxn modelId="{1C3D99E3-3633-43D7-99B7-E877509DFAFF}" type="presOf" srcId="{76AE017B-6EC9-438A-B921-29296E1AD154}" destId="{026A630A-1E96-448D-80A4-8A38385A7DC0}" srcOrd="0" destOrd="0" presId="urn:microsoft.com/office/officeart/2009/layout/CircleArrowProcess"/>
    <dgm:cxn modelId="{59EA6638-4E8D-49C9-BFAD-8CD1D2B59518}" type="presOf" srcId="{87397A0E-2B80-4593-BB44-E1DAAAF2919F}" destId="{3115669A-DF00-420A-A378-CE5443C35781}" srcOrd="0" destOrd="0" presId="urn:microsoft.com/office/officeart/2009/layout/CircleArrowProcess"/>
    <dgm:cxn modelId="{8F40171E-5278-4D77-9BB7-C890EEE8C18E}" type="presOf" srcId="{EB3994BA-1BE1-43A7-AD93-68BEE6D95E9A}" destId="{6757E7E3-E677-458B-A7B9-4722BC9CAD62}" srcOrd="0" destOrd="0" presId="urn:microsoft.com/office/officeart/2009/layout/CircleArrowProcess"/>
    <dgm:cxn modelId="{5635F726-337A-4D1D-9229-CAF7C1F7BC15}" type="presParOf" srcId="{6EB58E7C-41CF-4C55-9FF8-9689CB3E9BD1}" destId="{8B0713BC-1355-432F-8FA3-F48761D7439E}" srcOrd="0" destOrd="0" presId="urn:microsoft.com/office/officeart/2009/layout/CircleArrowProcess"/>
    <dgm:cxn modelId="{43479F50-DA34-4499-A268-9CFAABB336CF}" type="presParOf" srcId="{8B0713BC-1355-432F-8FA3-F48761D7439E}" destId="{91147363-3683-4080-81C2-2D811B36F7E9}" srcOrd="0" destOrd="0" presId="urn:microsoft.com/office/officeart/2009/layout/CircleArrowProcess"/>
    <dgm:cxn modelId="{38F3030D-3412-433F-AFEE-8035BA633319}" type="presParOf" srcId="{6EB58E7C-41CF-4C55-9FF8-9689CB3E9BD1}" destId="{6757E7E3-E677-458B-A7B9-4722BC9CAD62}" srcOrd="1" destOrd="0" presId="urn:microsoft.com/office/officeart/2009/layout/CircleArrowProcess"/>
    <dgm:cxn modelId="{EF6F6200-49ED-47F7-9FC4-FC562C64286E}" type="presParOf" srcId="{6EB58E7C-41CF-4C55-9FF8-9689CB3E9BD1}" destId="{14E5A3D2-EAFC-4C08-ADA4-F2955EF0ADAD}" srcOrd="2" destOrd="0" presId="urn:microsoft.com/office/officeart/2009/layout/CircleArrowProcess"/>
    <dgm:cxn modelId="{91104170-CC02-4DC0-9B3D-DE1E5B44331B}" type="presParOf" srcId="{14E5A3D2-EAFC-4C08-ADA4-F2955EF0ADAD}" destId="{C0F755C8-5A9A-4CC0-B158-E6A6901FDB29}" srcOrd="0" destOrd="0" presId="urn:microsoft.com/office/officeart/2009/layout/CircleArrowProcess"/>
    <dgm:cxn modelId="{2CEC0443-8C67-4135-A9E3-9938CC6F26B3}" type="presParOf" srcId="{6EB58E7C-41CF-4C55-9FF8-9689CB3E9BD1}" destId="{026A630A-1E96-448D-80A4-8A38385A7DC0}" srcOrd="3" destOrd="0" presId="urn:microsoft.com/office/officeart/2009/layout/CircleArrowProcess"/>
    <dgm:cxn modelId="{CE30D3FC-7E8D-451E-ABBD-E9AD24DF9C14}" type="presParOf" srcId="{6EB58E7C-41CF-4C55-9FF8-9689CB3E9BD1}" destId="{151FB923-A5F5-4ECB-9DC9-C7AAE71E8AEB}" srcOrd="4" destOrd="0" presId="urn:microsoft.com/office/officeart/2009/layout/CircleArrowProcess"/>
    <dgm:cxn modelId="{3ED1AA30-68FB-4951-8D41-34A52D48B0CF}" type="presParOf" srcId="{151FB923-A5F5-4ECB-9DC9-C7AAE71E8AEB}" destId="{9ED0EBB3-70A0-4A4F-BEEE-8D5AF78AA5E1}" srcOrd="0" destOrd="0" presId="urn:microsoft.com/office/officeart/2009/layout/CircleArrowProcess"/>
    <dgm:cxn modelId="{1329A958-619F-402D-A07B-1BF02BAEDB2B}" type="presParOf" srcId="{6EB58E7C-41CF-4C55-9FF8-9689CB3E9BD1}" destId="{3115669A-DF00-420A-A378-CE5443C35781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2B0768-5C39-45ED-BCBA-741FC971D471}">
      <dsp:nvSpPr>
        <dsp:cNvPr id="0" name=""/>
        <dsp:cNvSpPr/>
      </dsp:nvSpPr>
      <dsp:spPr>
        <a:xfrm>
          <a:off x="2577910" y="664"/>
          <a:ext cx="5990722" cy="2592330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2000" kern="1200" dirty="0" smtClean="0"/>
            <a:t> Создание условий для осознанного выбора старшеклассниками своего профессионального развития в соответствии с индивидуальными особенностями и потребностями в процессе интерактивных видов деятельности</a:t>
          </a:r>
        </a:p>
        <a:p>
          <a:pPr marL="285750" lvl="1" indent="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kern="1200" dirty="0"/>
        </a:p>
      </dsp:txBody>
      <dsp:txXfrm>
        <a:off x="2577910" y="324705"/>
        <a:ext cx="5018598" cy="1944248"/>
      </dsp:txXfrm>
    </dsp:sp>
    <dsp:sp modelId="{5567D262-D5BD-47CB-B2CD-7DF160F318E1}">
      <dsp:nvSpPr>
        <dsp:cNvPr id="0" name=""/>
        <dsp:cNvSpPr/>
      </dsp:nvSpPr>
      <dsp:spPr>
        <a:xfrm>
          <a:off x="319" y="664"/>
          <a:ext cx="2577590" cy="259233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Цель программы</a:t>
          </a:r>
          <a:endParaRPr lang="ru-RU" sz="3200" kern="1200" dirty="0"/>
        </a:p>
      </dsp:txBody>
      <dsp:txXfrm>
        <a:off x="126147" y="126492"/>
        <a:ext cx="2325934" cy="2340674"/>
      </dsp:txXfrm>
    </dsp:sp>
    <dsp:sp modelId="{EBA52288-F2F4-47FD-9529-B0857EE21B7F}">
      <dsp:nvSpPr>
        <dsp:cNvPr id="0" name=""/>
        <dsp:cNvSpPr/>
      </dsp:nvSpPr>
      <dsp:spPr>
        <a:xfrm>
          <a:off x="2549091" y="2852228"/>
          <a:ext cx="5947846" cy="2592330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формирование готовности  старшеклассников к осознанному профессиональному самоопределению в современных условиях;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определение обучающимися спектра профессий для успешного освоения и выполнения трудовых функций;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привлечение абитуриентов в среднее профессиональное образование для обучения по специальностям «педагогического» профиля.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</dsp:txBody>
      <dsp:txXfrm>
        <a:off x="2549091" y="3176269"/>
        <a:ext cx="4975722" cy="1944248"/>
      </dsp:txXfrm>
    </dsp:sp>
    <dsp:sp modelId="{E5AE9531-45D3-4DA6-9B59-4210A392E884}">
      <dsp:nvSpPr>
        <dsp:cNvPr id="0" name=""/>
        <dsp:cNvSpPr/>
      </dsp:nvSpPr>
      <dsp:spPr>
        <a:xfrm>
          <a:off x="72887" y="2852893"/>
          <a:ext cx="2477078" cy="259233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Задачи</a:t>
          </a:r>
          <a:endParaRPr lang="ru-RU" sz="3600" kern="1200" dirty="0"/>
        </a:p>
      </dsp:txBody>
      <dsp:txXfrm>
        <a:off x="193808" y="2973814"/>
        <a:ext cx="2235236" cy="23504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147363-3683-4080-81C2-2D811B36F7E9}">
      <dsp:nvSpPr>
        <dsp:cNvPr id="0" name=""/>
        <dsp:cNvSpPr/>
      </dsp:nvSpPr>
      <dsp:spPr>
        <a:xfrm>
          <a:off x="1533375" y="0"/>
          <a:ext cx="2433749" cy="2434120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57E7E3-E677-458B-A7B9-4722BC9CAD62}">
      <dsp:nvSpPr>
        <dsp:cNvPr id="0" name=""/>
        <dsp:cNvSpPr/>
      </dsp:nvSpPr>
      <dsp:spPr>
        <a:xfrm>
          <a:off x="2053909" y="825945"/>
          <a:ext cx="1352387" cy="6760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70C0"/>
              </a:solidFill>
            </a:rPr>
            <a:t>МОЙ РЕСУРС</a:t>
          </a:r>
          <a:endParaRPr lang="ru-RU" sz="2800" b="1" kern="1200" dirty="0">
            <a:solidFill>
              <a:srgbClr val="0070C0"/>
            </a:solidFill>
          </a:endParaRPr>
        </a:p>
      </dsp:txBody>
      <dsp:txXfrm>
        <a:off x="2053909" y="825945"/>
        <a:ext cx="1352387" cy="676032"/>
      </dsp:txXfrm>
    </dsp:sp>
    <dsp:sp modelId="{C0F755C8-5A9A-4CC0-B158-E6A6901FDB29}">
      <dsp:nvSpPr>
        <dsp:cNvPr id="0" name=""/>
        <dsp:cNvSpPr/>
      </dsp:nvSpPr>
      <dsp:spPr>
        <a:xfrm>
          <a:off x="857410" y="1398582"/>
          <a:ext cx="2433749" cy="2434120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6A630A-1E96-448D-80A4-8A38385A7DC0}">
      <dsp:nvSpPr>
        <dsp:cNvPr id="0" name=""/>
        <dsp:cNvSpPr/>
      </dsp:nvSpPr>
      <dsp:spPr>
        <a:xfrm>
          <a:off x="1398091" y="2285463"/>
          <a:ext cx="1352387" cy="6760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7030A0"/>
              </a:solidFill>
            </a:rPr>
            <a:t>МОЯ ЦЕЛЬ</a:t>
          </a:r>
          <a:endParaRPr lang="ru-RU" sz="2800" b="1" kern="1200" dirty="0">
            <a:solidFill>
              <a:srgbClr val="7030A0"/>
            </a:solidFill>
          </a:endParaRPr>
        </a:p>
      </dsp:txBody>
      <dsp:txXfrm>
        <a:off x="1398091" y="2285463"/>
        <a:ext cx="1352387" cy="676032"/>
      </dsp:txXfrm>
    </dsp:sp>
    <dsp:sp modelId="{9ED0EBB3-70A0-4A4F-BEEE-8D5AF78AA5E1}">
      <dsp:nvSpPr>
        <dsp:cNvPr id="0" name=""/>
        <dsp:cNvSpPr/>
      </dsp:nvSpPr>
      <dsp:spPr>
        <a:xfrm>
          <a:off x="1706594" y="2964529"/>
          <a:ext cx="2090968" cy="2091806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15669A-DF00-420A-A378-CE5443C35781}">
      <dsp:nvSpPr>
        <dsp:cNvPr id="0" name=""/>
        <dsp:cNvSpPr/>
      </dsp:nvSpPr>
      <dsp:spPr>
        <a:xfrm>
          <a:off x="1695547" y="3513665"/>
          <a:ext cx="2190029" cy="6760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FF0000"/>
              </a:solidFill>
            </a:rPr>
            <a:t>МОЕ БУДУЩЕЕ</a:t>
          </a:r>
          <a:endParaRPr lang="ru-RU" sz="2400" b="1" kern="1200" dirty="0">
            <a:solidFill>
              <a:srgbClr val="FF0000"/>
            </a:solidFill>
          </a:endParaRPr>
        </a:p>
      </dsp:txBody>
      <dsp:txXfrm>
        <a:off x="1695547" y="3513665"/>
        <a:ext cx="2190029" cy="6760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2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2852936"/>
            <a:ext cx="8784976" cy="1470025"/>
          </a:xfrm>
        </p:spPr>
        <p:txBody>
          <a:bodyPr>
            <a:normAutofit fontScale="90000"/>
          </a:bodyPr>
          <a:lstStyle/>
          <a:p>
            <a:r>
              <a:rPr lang="ru-RU" sz="6000" b="1" dirty="0">
                <a:solidFill>
                  <a:srgbClr val="C00000"/>
                </a:solidFill>
              </a:rPr>
              <a:t>«Профи-</a:t>
            </a:r>
            <a:r>
              <a:rPr lang="en-US" sz="6000" b="1" dirty="0">
                <a:solidFill>
                  <a:srgbClr val="C00000"/>
                </a:solidFill>
              </a:rPr>
              <a:t>World</a:t>
            </a:r>
            <a:r>
              <a:rPr lang="ru-RU" sz="6000" b="1" dirty="0">
                <a:solidFill>
                  <a:srgbClr val="C00000"/>
                </a:solidFill>
              </a:rPr>
              <a:t>»</a:t>
            </a:r>
            <a:br>
              <a:rPr lang="ru-RU" sz="6000" b="1" dirty="0">
                <a:solidFill>
                  <a:srgbClr val="C00000"/>
                </a:solidFill>
              </a:rPr>
            </a:br>
            <a:r>
              <a:rPr lang="ru-RU" sz="4000" dirty="0" err="1" smtClean="0">
                <a:solidFill>
                  <a:srgbClr val="C00000"/>
                </a:solidFill>
              </a:rPr>
              <a:t>Профориентационная</a:t>
            </a:r>
            <a:r>
              <a:rPr lang="ru-RU" sz="4000" dirty="0" smtClean="0">
                <a:solidFill>
                  <a:srgbClr val="C00000"/>
                </a:solidFill>
              </a:rPr>
              <a:t> образовательная программа для </a:t>
            </a:r>
            <a:r>
              <a:rPr lang="ru-RU" sz="4000" dirty="0">
                <a:solidFill>
                  <a:srgbClr val="C00000"/>
                </a:solidFill>
              </a:rPr>
              <a:t>старшеклассников Свердловской области</a:t>
            </a:r>
            <a:r>
              <a:rPr lang="ru-RU" dirty="0">
                <a:solidFill>
                  <a:srgbClr val="C00000"/>
                </a:solidFill>
              </a:rPr>
              <a:t/>
            </a:r>
            <a:br>
              <a:rPr lang="ru-RU" dirty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16632"/>
            <a:ext cx="8712968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/>
              <a:t>МИНИСТЕРСТВО ОБЩЕГО И ПРОФЕССИОНАЛЬНОГО ОБРАЗОВАНИЯ СВЕРДЛОВСКОЙ ОБЛАСТИ</a:t>
            </a:r>
          </a:p>
          <a:p>
            <a:pPr algn="ctr"/>
            <a:r>
              <a:rPr lang="ru-RU" sz="1600" dirty="0"/>
              <a:t>Государственное бюджетное образовательное учреждение </a:t>
            </a:r>
          </a:p>
          <a:p>
            <a:pPr algn="ctr"/>
            <a:r>
              <a:rPr lang="ru-RU" sz="1600" dirty="0"/>
              <a:t>среднего профессионального образования Свердловской области</a:t>
            </a:r>
          </a:p>
          <a:p>
            <a:pPr algn="ctr"/>
            <a:r>
              <a:rPr lang="ru-RU" sz="1600" b="1" dirty="0"/>
              <a:t>«Свердловский областной педагогический колледж»</a:t>
            </a:r>
            <a:endParaRPr lang="ru-RU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3419872" y="6014747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Екатеринбург, 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2016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86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Картинки по запросу человечк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989239"/>
            <a:ext cx="1871434" cy="186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>
                <a:solidFill>
                  <a:srgbClr val="FF0000"/>
                </a:solidFill>
              </a:rPr>
              <a:t>Модуль 3. МОЕ БУДУЩЕЕ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00200"/>
            <a:ext cx="864096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Цель модуля – погружение в профессиональный контент, «профессиональные пробы»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solidFill>
                  <a:srgbClr val="00B050"/>
                </a:solidFill>
              </a:rPr>
              <a:t>Деятельность </a:t>
            </a:r>
            <a:r>
              <a:rPr lang="ru-RU" sz="2800" b="1" dirty="0">
                <a:solidFill>
                  <a:srgbClr val="00B050"/>
                </a:solidFill>
              </a:rPr>
              <a:t>службы </a:t>
            </a:r>
            <a:r>
              <a:rPr lang="ru-RU" sz="2800" b="1" dirty="0" smtClean="0">
                <a:solidFill>
                  <a:srgbClr val="00B050"/>
                </a:solidFill>
              </a:rPr>
              <a:t>занятости</a:t>
            </a:r>
          </a:p>
          <a:p>
            <a:pPr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00B050"/>
                </a:solidFill>
              </a:rPr>
              <a:t>Фестиваль </a:t>
            </a:r>
            <a:r>
              <a:rPr lang="ru-RU" sz="2800" dirty="0"/>
              <a:t>услуг профессиональных </a:t>
            </a:r>
            <a:r>
              <a:rPr lang="ru-RU" sz="2800" dirty="0" smtClean="0"/>
              <a:t>сообществ</a:t>
            </a:r>
          </a:p>
          <a:p>
            <a:pPr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00B050"/>
                </a:solidFill>
              </a:rPr>
              <a:t>Конференция</a:t>
            </a:r>
            <a:r>
              <a:rPr lang="ru-RU" sz="2800" dirty="0" smtClean="0"/>
              <a:t> </a:t>
            </a:r>
            <a:r>
              <a:rPr lang="ru-RU" sz="2800" dirty="0"/>
              <a:t>«Будущее начинается </a:t>
            </a:r>
            <a:r>
              <a:rPr lang="ru-RU" sz="2800" dirty="0" smtClean="0"/>
              <a:t>сегодня»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solidFill>
                  <a:srgbClr val="00B050"/>
                </a:solidFill>
              </a:rPr>
              <a:t>Работа </a:t>
            </a:r>
            <a:r>
              <a:rPr lang="ru-RU" sz="2800" dirty="0">
                <a:solidFill>
                  <a:srgbClr val="00B050"/>
                </a:solidFill>
              </a:rPr>
              <a:t>ярмарок</a:t>
            </a:r>
            <a:r>
              <a:rPr lang="ru-RU" sz="2800" dirty="0"/>
              <a:t>, мастер-классы, обучающие семинары, выставки, реализация туристических предложений</a:t>
            </a:r>
          </a:p>
          <a:p>
            <a:endParaRPr lang="ru-RU" sz="2800" dirty="0"/>
          </a:p>
          <a:p>
            <a:pPr marL="0" indent="0">
              <a:buNone/>
            </a:pP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4" name="AutoShape 2" descr="Картинки по запросу человеч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7888" y="6583246"/>
            <a:ext cx="5614392" cy="26558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ru-RU" dirty="0" smtClean="0"/>
              <a:t>©Новикова С.Г., Кузнецова М.Ф., ГБПОУ СО «СОПК», Екатеринбург, 2016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708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>
                <a:solidFill>
                  <a:srgbClr val="00B050"/>
                </a:solidFill>
              </a:rPr>
              <a:t>Наша работа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4098" name="Picture 2" descr="Z:\Заместитель по ВР\от приемной комиссии\дод фото\DSC_01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95309"/>
            <a:ext cx="4608513" cy="3052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Z:\Заместитель по ВР\от приемной комиссии\дод фото\DSC_01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453191"/>
            <a:ext cx="4929414" cy="3264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7888" y="6583246"/>
            <a:ext cx="5614392" cy="26558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ru-RU" dirty="0" smtClean="0"/>
              <a:t>©Новикова С.Г., Кузнецова М.Ф., ГБПОУ СО «СОПК», Екатеринбург, 2016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377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>
                <a:solidFill>
                  <a:srgbClr val="00B050"/>
                </a:solidFill>
              </a:rPr>
              <a:t>Наша работа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9218" name="Picture 2" descr="Z:\Заместитель по ВР\от приемной комиссии\дод фото\DSC_02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68760"/>
            <a:ext cx="4788024" cy="3171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Z:\Заместитель по ВР\от приемной комиссии\дод фото\DSC_04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284984"/>
            <a:ext cx="5111552" cy="3385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7888" y="6583246"/>
            <a:ext cx="5614392" cy="26558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ru-RU" dirty="0" smtClean="0"/>
              <a:t>©Новикова С.Г., Кузнецова М.Ф., ГБПОУ СО «СОПК», Екатеринбург, 2016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659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>
                <a:solidFill>
                  <a:srgbClr val="00B050"/>
                </a:solidFill>
              </a:rPr>
              <a:t>Наша работа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10242" name="Picture 2" descr="Z:\Заместитель по ВР\от приемной комиссии\дод фото\DSC_04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4572000" cy="302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Z:\Заместитель по ВР\от приемной комиссии\дод фото\DSC_049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140968"/>
            <a:ext cx="5360050" cy="355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7888" y="6583246"/>
            <a:ext cx="5614392" cy="26558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ru-RU" dirty="0" smtClean="0"/>
              <a:t>©Новикова С.Г., Кузнецова М.Ф., ГБПОУ СО «СОПК», Екатеринбург, 2016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015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>
                <a:solidFill>
                  <a:srgbClr val="00B050"/>
                </a:solidFill>
              </a:rPr>
              <a:t>Планируемые результаты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84784"/>
            <a:ext cx="8424936" cy="5040560"/>
          </a:xfrm>
        </p:spPr>
        <p:txBody>
          <a:bodyPr>
            <a:normAutofit fontScale="70000" lnSpcReduction="20000"/>
          </a:bodyPr>
          <a:lstStyle/>
          <a:p>
            <a:pPr marL="11430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1.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готовность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участников программы к осознанному 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профессиональному самоопределению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в современных условиях;</a:t>
            </a:r>
          </a:p>
          <a:p>
            <a:pPr marL="11430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популяризация 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среднего профессионального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образования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marL="11430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3.обеспечение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набора для обучения по специальностям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педагогического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профиля в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колледж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с высоким 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уровнем </a:t>
            </a:r>
            <a:r>
              <a:rPr lang="ru-RU" sz="2600" b="1" dirty="0" err="1">
                <a:latin typeface="Times New Roman" pitchFamily="18" charset="0"/>
                <a:cs typeface="Times New Roman" pitchFamily="18" charset="0"/>
              </a:rPr>
              <a:t>мотивированности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 и образованности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11430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открытая 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информационная среда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профориентационной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работы;</a:t>
            </a:r>
          </a:p>
          <a:p>
            <a:pPr marL="11430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5.обеспечение 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информированности  обучающихся об областном и региональном рынках труда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и перспективах экономического развития области;</a:t>
            </a:r>
          </a:p>
          <a:p>
            <a:pPr marL="11430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6.увеличение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доли обучающихся, определившихся с выбором профессии (специальности) к окончанию школы, до 100 % участников программы;</a:t>
            </a:r>
          </a:p>
          <a:p>
            <a:pPr marL="11430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7.обеспечение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сбалансированности потребностей в кадрах и реального выбора обучающихся;</a:t>
            </a:r>
          </a:p>
          <a:p>
            <a:pPr marL="11430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8.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увеличение  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доли  школьников, удовлетворенных сделанным выбором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11430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9.увеличение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доли обучающихся, выбравших рекомендованные им профессии.</a:t>
            </a: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07504" y="6478163"/>
            <a:ext cx="5614392" cy="26558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ru-RU" dirty="0" smtClean="0"/>
              <a:t>©Новикова С.Г., Кузнецова М.Ф., ГБПОУ СО «СОПК», Екатеринбург, 2016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087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>
                <a:solidFill>
                  <a:srgbClr val="00B050"/>
                </a:solidFill>
              </a:rPr>
              <a:t>Стоит подумать!!!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Воспитывает не только или не столько сам воспитатель, сколько среда, которая организуется наиболее выгодным </a:t>
            </a:r>
            <a:r>
              <a:rPr lang="ru-RU" sz="4000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образом.</a:t>
            </a:r>
          </a:p>
          <a:p>
            <a:pPr marL="114300" indent="0" algn="r">
              <a:buNone/>
            </a:pPr>
            <a:r>
              <a:rPr lang="ru-RU" sz="4400" dirty="0">
                <a:solidFill>
                  <a:srgbClr val="002060"/>
                </a:solidFill>
              </a:rPr>
              <a:t> </a:t>
            </a:r>
            <a:r>
              <a:rPr lang="ru-RU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А.С. Макаренко</a:t>
            </a:r>
            <a:endParaRPr lang="ru-RU" sz="32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54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593901742"/>
              </p:ext>
            </p:extLst>
          </p:nvPr>
        </p:nvGraphicFramePr>
        <p:xfrm>
          <a:off x="395536" y="1268760"/>
          <a:ext cx="8568952" cy="5445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9512" y="188640"/>
            <a:ext cx="56166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00B050"/>
                </a:solidFill>
              </a:rPr>
              <a:t>Для чего?</a:t>
            </a:r>
            <a:endParaRPr lang="ru-RU" sz="5400" b="1" dirty="0">
              <a:solidFill>
                <a:srgbClr val="00B050"/>
              </a:solidFill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7888" y="6583246"/>
            <a:ext cx="5614392" cy="26558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ru-RU" dirty="0" smtClean="0"/>
              <a:t>©Новикова С.Г., Кузнецова М.Ф., ГБПОУ СО «СОПК», Екатеринбург, 2016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295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640960" cy="1143000"/>
          </a:xfrm>
        </p:spPr>
        <p:txBody>
          <a:bodyPr>
            <a:noAutofit/>
          </a:bodyPr>
          <a:lstStyle/>
          <a:p>
            <a:pPr algn="l"/>
            <a:r>
              <a:rPr lang="ru-RU" b="1" i="1" dirty="0">
                <a:solidFill>
                  <a:srgbClr val="00B050"/>
                </a:solidFill>
              </a:rPr>
              <a:t>Основные принципы программы</a:t>
            </a:r>
            <a:r>
              <a:rPr lang="ru-RU" b="1" i="1" dirty="0" smtClean="0">
                <a:solidFill>
                  <a:srgbClr val="00B050"/>
                </a:solidFill>
              </a:rPr>
              <a:t>: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56792"/>
            <a:ext cx="8435280" cy="4785395"/>
          </a:xfrm>
        </p:spPr>
        <p:txBody>
          <a:bodyPr>
            <a:normAutofit fontScale="250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ru-RU" sz="8000" b="1" dirty="0" smtClean="0">
                <a:solidFill>
                  <a:srgbClr val="002060"/>
                </a:solidFill>
              </a:rPr>
              <a:t>принцип </a:t>
            </a:r>
            <a:r>
              <a:rPr lang="ru-RU" sz="8000" b="1" dirty="0">
                <a:solidFill>
                  <a:srgbClr val="002060"/>
                </a:solidFill>
              </a:rPr>
              <a:t>сознательности</a:t>
            </a:r>
            <a:r>
              <a:rPr lang="ru-RU" sz="8000" dirty="0">
                <a:solidFill>
                  <a:srgbClr val="002060"/>
                </a:solidFill>
              </a:rPr>
              <a:t> в выборе профессии обучающимися, что выражается в стремлении удовлетворить своим выбором не только личностные потребности в трудовой деятельности, но и принести как можно больше пользы </a:t>
            </a:r>
            <a:r>
              <a:rPr lang="ru-RU" sz="8000" dirty="0" smtClean="0">
                <a:solidFill>
                  <a:srgbClr val="002060"/>
                </a:solidFill>
              </a:rPr>
              <a:t>обществу;</a:t>
            </a:r>
          </a:p>
          <a:p>
            <a:pPr>
              <a:buFont typeface="Wingdings" pitchFamily="2" charset="2"/>
              <a:buChar char="q"/>
            </a:pPr>
            <a:r>
              <a:rPr lang="ru-RU" sz="8000" b="1" dirty="0" smtClean="0">
                <a:solidFill>
                  <a:srgbClr val="002060"/>
                </a:solidFill>
              </a:rPr>
              <a:t>связь </a:t>
            </a:r>
            <a:r>
              <a:rPr lang="ru-RU" sz="8000" b="1" dirty="0" err="1">
                <a:solidFill>
                  <a:srgbClr val="002060"/>
                </a:solidFill>
              </a:rPr>
              <a:t>профориентационной</a:t>
            </a:r>
            <a:r>
              <a:rPr lang="ru-RU" sz="8000" b="1" dirty="0">
                <a:solidFill>
                  <a:srgbClr val="002060"/>
                </a:solidFill>
              </a:rPr>
              <a:t> работы с жизнью</a:t>
            </a:r>
            <a:r>
              <a:rPr lang="ru-RU" sz="8000" dirty="0">
                <a:solidFill>
                  <a:srgbClr val="002060"/>
                </a:solidFill>
              </a:rPr>
              <a:t>, трудом, практикой, предусматривающей оказание помощи человеку в выборе его будущей профессии в органичном единстве с потребностями социума в квалифицированных </a:t>
            </a:r>
            <a:r>
              <a:rPr lang="ru-RU" sz="8000" dirty="0" smtClean="0">
                <a:solidFill>
                  <a:srgbClr val="002060"/>
                </a:solidFill>
              </a:rPr>
              <a:t>кадрах;</a:t>
            </a:r>
          </a:p>
          <a:p>
            <a:pPr>
              <a:buFont typeface="Wingdings" pitchFamily="2" charset="2"/>
              <a:buChar char="q"/>
            </a:pPr>
            <a:r>
              <a:rPr lang="ru-RU" sz="8000" b="1" dirty="0" smtClean="0">
                <a:solidFill>
                  <a:srgbClr val="002060"/>
                </a:solidFill>
              </a:rPr>
              <a:t>принцип </a:t>
            </a:r>
            <a:r>
              <a:rPr lang="ru-RU" sz="8000" b="1" dirty="0">
                <a:solidFill>
                  <a:srgbClr val="002060"/>
                </a:solidFill>
              </a:rPr>
              <a:t>систематичности и преемственности в </a:t>
            </a:r>
            <a:r>
              <a:rPr lang="ru-RU" sz="8000" b="1" dirty="0" smtClean="0">
                <a:solidFill>
                  <a:srgbClr val="002060"/>
                </a:solidFill>
              </a:rPr>
              <a:t>профориентации</a:t>
            </a:r>
            <a:endParaRPr lang="ru-RU" sz="8000" dirty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ru-RU" sz="8000" b="1" dirty="0" smtClean="0">
                <a:solidFill>
                  <a:srgbClr val="002060"/>
                </a:solidFill>
              </a:rPr>
              <a:t>принцип </a:t>
            </a:r>
            <a:r>
              <a:rPr lang="ru-RU" sz="8000" b="1" dirty="0">
                <a:solidFill>
                  <a:srgbClr val="002060"/>
                </a:solidFill>
              </a:rPr>
              <a:t>оптимального сочетания массовых, групповых и индивидуальных форм </a:t>
            </a:r>
            <a:r>
              <a:rPr lang="ru-RU" sz="8000" b="1" dirty="0" err="1">
                <a:solidFill>
                  <a:srgbClr val="002060"/>
                </a:solidFill>
              </a:rPr>
              <a:t>профориентационной</a:t>
            </a:r>
            <a:r>
              <a:rPr lang="ru-RU" sz="8000" b="1" dirty="0">
                <a:solidFill>
                  <a:srgbClr val="002060"/>
                </a:solidFill>
              </a:rPr>
              <a:t> работы</a:t>
            </a:r>
            <a:r>
              <a:rPr lang="ru-RU" sz="8000" dirty="0">
                <a:solidFill>
                  <a:srgbClr val="002060"/>
                </a:solidFill>
              </a:rPr>
              <a:t> с </a:t>
            </a:r>
            <a:r>
              <a:rPr lang="ru-RU" sz="8000" dirty="0" smtClean="0">
                <a:solidFill>
                  <a:srgbClr val="002060"/>
                </a:solidFill>
              </a:rPr>
              <a:t>обучающимися;</a:t>
            </a:r>
          </a:p>
          <a:p>
            <a:pPr>
              <a:buFont typeface="Wingdings" pitchFamily="2" charset="2"/>
              <a:buChar char="q"/>
            </a:pPr>
            <a:r>
              <a:rPr lang="ru-RU" sz="8000" b="1" dirty="0" smtClean="0">
                <a:solidFill>
                  <a:srgbClr val="002060"/>
                </a:solidFill>
              </a:rPr>
              <a:t>принцип </a:t>
            </a:r>
            <a:r>
              <a:rPr lang="ru-RU" sz="8000" b="1" dirty="0">
                <a:solidFill>
                  <a:srgbClr val="002060"/>
                </a:solidFill>
              </a:rPr>
              <a:t>индивидуализации</a:t>
            </a:r>
            <a:r>
              <a:rPr lang="ru-RU" sz="8000" dirty="0">
                <a:solidFill>
                  <a:srgbClr val="002060"/>
                </a:solidFill>
              </a:rPr>
              <a:t>, формирующий систему мероприятий, ориентированную на учет задатков и возможностей каждого школьника; </a:t>
            </a:r>
            <a:endParaRPr lang="ru-RU" sz="8000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ru-RU" sz="8000" b="1" dirty="0" smtClean="0">
                <a:solidFill>
                  <a:srgbClr val="002060"/>
                </a:solidFill>
              </a:rPr>
              <a:t>принцип </a:t>
            </a:r>
            <a:r>
              <a:rPr lang="ru-RU" sz="8000" b="1" dirty="0">
                <a:solidFill>
                  <a:srgbClr val="002060"/>
                </a:solidFill>
              </a:rPr>
              <a:t>формирования разного вида компетенций: </a:t>
            </a:r>
            <a:r>
              <a:rPr lang="ru-RU" sz="8000" dirty="0">
                <a:solidFill>
                  <a:srgbClr val="002060"/>
                </a:solidFill>
              </a:rPr>
              <a:t>базовых, дополнительных, прорывных.  </a:t>
            </a:r>
          </a:p>
          <a:p>
            <a:endParaRPr lang="ru-RU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7888" y="6583246"/>
            <a:ext cx="5614392" cy="26558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ru-RU" dirty="0" smtClean="0"/>
              <a:t>©Новикова С.Г., Кузнецова М.Ф., ГБПОУ СО «СОПК», Екатеринбург, 2016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794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D:\ВСЁ_с Рабочего стола\Новикова С.Г\Инновационная площадка\Профориентационный лагерь для школьников\рекламный букле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398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Картинки по запросу человечк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69"/>
          <a:stretch/>
        </p:blipFill>
        <p:spPr bwMode="auto">
          <a:xfrm>
            <a:off x="2195736" y="836712"/>
            <a:ext cx="4248472" cy="5303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7888" y="6583246"/>
            <a:ext cx="5614392" cy="26558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ru-RU" dirty="0" smtClean="0"/>
              <a:t>©Новикова С.Г., Кузнецова М.Ф., ГБПОУ СО «СОПК», Екатеринбург, 2016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063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Картинки по запросу обуч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92" y="2204864"/>
            <a:ext cx="1368152" cy="1710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артинки по запросу трудовая книжка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65" t="8607" r="34812" b="7818"/>
          <a:stretch/>
        </p:blipFill>
        <p:spPr bwMode="auto">
          <a:xfrm>
            <a:off x="3009165" y="4259836"/>
            <a:ext cx="1140643" cy="143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972" y="2331210"/>
            <a:ext cx="3871836" cy="1143000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rgbClr val="00B050"/>
                </a:solidFill>
              </a:rPr>
              <a:t>Как работает?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1026" name="Picture 2" descr="Картинки по запросу человечки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94" r="20520"/>
          <a:stretch/>
        </p:blipFill>
        <p:spPr bwMode="auto">
          <a:xfrm flipH="1">
            <a:off x="0" y="4847803"/>
            <a:ext cx="1893455" cy="2010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ртинки по запросу стрелк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9093" flipV="1">
            <a:off x="1668206" y="5601718"/>
            <a:ext cx="1399407" cy="541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ВСЁ_с Рабочего стола\Новикова С.Г\Инновационная площадка\Профориентационный лагерь для школьников\профик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532" y="404664"/>
            <a:ext cx="1603622" cy="1336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Картинки по запросу стрелка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68252">
            <a:off x="3621600" y="3077198"/>
            <a:ext cx="1611810" cy="803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211960" y="4259836"/>
            <a:ext cx="3744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</a:rPr>
              <a:t>Отмечаем «трудовой опыт»;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</a:rPr>
              <a:t>Повышение «квалификации»;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</a:rPr>
              <a:t>Участие в модулях программы.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60032" y="389170"/>
            <a:ext cx="2736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Награда за труд;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Мера стоимости бонусов в программе (мастер-класс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6710078" y="2459794"/>
            <a:ext cx="24339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</a:rPr>
              <a:t>Обучение по модулям программы;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err="1" smtClean="0">
                <a:solidFill>
                  <a:srgbClr val="002060"/>
                </a:solidFill>
              </a:rPr>
              <a:t>Самоисследование</a:t>
            </a:r>
            <a:r>
              <a:rPr lang="ru-RU" dirty="0" smtClean="0">
                <a:solidFill>
                  <a:srgbClr val="002060"/>
                </a:solidFill>
              </a:rPr>
              <a:t>;</a:t>
            </a:r>
          </a:p>
        </p:txBody>
      </p:sp>
      <p:pic>
        <p:nvPicPr>
          <p:cNvPr id="15" name="Picture 4" descr="Картинки по запросу стрелка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6018" y="559714"/>
            <a:ext cx="1147580" cy="513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Картинки по запросу человечки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455" y="116632"/>
            <a:ext cx="1679232" cy="223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Картинки по запросу стрелка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68252" flipV="1">
            <a:off x="6614520" y="1963910"/>
            <a:ext cx="1231804" cy="481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одзаголовок 2"/>
          <p:cNvSpPr txBox="1">
            <a:spLocks/>
          </p:cNvSpPr>
          <p:nvPr/>
        </p:nvSpPr>
        <p:spPr>
          <a:xfrm>
            <a:off x="7888" y="6583246"/>
            <a:ext cx="5614392" cy="26558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ru-RU" dirty="0" smtClean="0"/>
              <a:t>©Новикова С.Г., Кузнецова М.Ф., ГБПОУ СО «СОПК», Екатеринбург, 2016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3551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>
                <a:solidFill>
                  <a:srgbClr val="00B050"/>
                </a:solidFill>
              </a:rPr>
              <a:t>Модули программы</a:t>
            </a:r>
            <a:endParaRPr lang="ru-RU" b="1" dirty="0">
              <a:solidFill>
                <a:srgbClr val="00B050"/>
              </a:solidFill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440193885"/>
              </p:ext>
            </p:extLst>
          </p:nvPr>
        </p:nvGraphicFramePr>
        <p:xfrm>
          <a:off x="611560" y="1412776"/>
          <a:ext cx="4824536" cy="5056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220072" y="1484784"/>
            <a:ext cx="36724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cs typeface="Estrangelo Edessa" pitchFamily="66" charset="0"/>
              </a:rPr>
              <a:t>Используемые технологии: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FF0000"/>
                </a:solidFill>
                <a:cs typeface="Estrangelo Edessa" pitchFamily="66" charset="0"/>
              </a:rPr>
              <a:t>Деловые игры;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FF0000"/>
                </a:solidFill>
                <a:cs typeface="Estrangelo Edessa" pitchFamily="66" charset="0"/>
              </a:rPr>
              <a:t>Имитационные игры;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FF0000"/>
                </a:solidFill>
                <a:cs typeface="Estrangelo Edessa" pitchFamily="66" charset="0"/>
              </a:rPr>
              <a:t>Деление на «профессиональные» группы;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FF0000"/>
                </a:solidFill>
                <a:cs typeface="Estrangelo Edessa" pitchFamily="66" charset="0"/>
              </a:rPr>
              <a:t>….???? </a:t>
            </a:r>
          </a:p>
          <a:p>
            <a:endParaRPr lang="ru-RU" b="1" dirty="0">
              <a:solidFill>
                <a:srgbClr val="FF0000"/>
              </a:solidFill>
              <a:cs typeface="Estrangelo Edessa" pitchFamily="66" charset="0"/>
            </a:endParaRPr>
          </a:p>
        </p:txBody>
      </p:sp>
      <p:pic>
        <p:nvPicPr>
          <p:cNvPr id="2054" name="Picture 6" descr="Картинки по запросу человечки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365104"/>
            <a:ext cx="3333750" cy="210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одзаголовок 2"/>
          <p:cNvSpPr txBox="1">
            <a:spLocks/>
          </p:cNvSpPr>
          <p:nvPr/>
        </p:nvSpPr>
        <p:spPr>
          <a:xfrm>
            <a:off x="7888" y="6583246"/>
            <a:ext cx="5614392" cy="26558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ru-RU" dirty="0" smtClean="0"/>
              <a:t>©Новикова С.Г., Кузнецова М.Ф., ГБПОУ СО «СОПК», Екатеринбург, 2016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780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>
                <a:solidFill>
                  <a:srgbClr val="00B0F0"/>
                </a:solidFill>
              </a:rPr>
              <a:t>Модуль 1. МОЙ РЕСУРС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5146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Цель модуля – фокус участников на позитивные личностные ресурсы профессионального развития.</a:t>
            </a:r>
          </a:p>
          <a:p>
            <a:pPr marL="0" indent="0"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sz="3000" b="1" dirty="0" smtClean="0">
                <a:solidFill>
                  <a:srgbClr val="00B050"/>
                </a:solidFill>
              </a:rPr>
              <a:t>«</a:t>
            </a:r>
            <a:r>
              <a:rPr lang="ru-RU" sz="3000" b="1" dirty="0">
                <a:solidFill>
                  <a:srgbClr val="00B050"/>
                </a:solidFill>
              </a:rPr>
              <a:t>Я лидер?!..» </a:t>
            </a:r>
            <a:r>
              <a:rPr lang="ru-RU" sz="3000" b="1" dirty="0" smtClean="0">
                <a:solidFill>
                  <a:srgbClr val="002060"/>
                </a:solidFill>
              </a:rPr>
              <a:t>- </a:t>
            </a:r>
            <a:r>
              <a:rPr lang="ru-RU" sz="3000" dirty="0" smtClean="0">
                <a:solidFill>
                  <a:srgbClr val="002060"/>
                </a:solidFill>
              </a:rPr>
              <a:t>тренинг </a:t>
            </a:r>
            <a:r>
              <a:rPr lang="ru-RU" sz="3000" dirty="0">
                <a:solidFill>
                  <a:srgbClr val="002060"/>
                </a:solidFill>
              </a:rPr>
              <a:t>лидерских </a:t>
            </a:r>
            <a:r>
              <a:rPr lang="ru-RU" sz="3000" dirty="0" smtClean="0">
                <a:solidFill>
                  <a:srgbClr val="002060"/>
                </a:solidFill>
              </a:rPr>
              <a:t>качеств;</a:t>
            </a:r>
          </a:p>
          <a:p>
            <a:pPr>
              <a:buFont typeface="Wingdings" pitchFamily="2" charset="2"/>
              <a:buChar char="ü"/>
            </a:pPr>
            <a:r>
              <a:rPr lang="ru-RU" sz="3000" dirty="0">
                <a:solidFill>
                  <a:srgbClr val="00B050"/>
                </a:solidFill>
              </a:rPr>
              <a:t> </a:t>
            </a:r>
            <a:r>
              <a:rPr lang="ru-RU" sz="3000" b="1" dirty="0" smtClean="0">
                <a:solidFill>
                  <a:srgbClr val="00B050"/>
                </a:solidFill>
              </a:rPr>
              <a:t>«</a:t>
            </a:r>
            <a:r>
              <a:rPr lang="ru-RU" sz="3000" b="1" dirty="0">
                <a:solidFill>
                  <a:srgbClr val="00B050"/>
                </a:solidFill>
              </a:rPr>
              <a:t>Дело в шляпе</a:t>
            </a:r>
            <a:r>
              <a:rPr lang="ru-RU" sz="3000" b="1" dirty="0" smtClean="0">
                <a:solidFill>
                  <a:srgbClr val="00B050"/>
                </a:solidFill>
              </a:rPr>
              <a:t>» </a:t>
            </a:r>
            <a:r>
              <a:rPr lang="ru-RU" sz="3000" b="1" dirty="0" smtClean="0">
                <a:solidFill>
                  <a:srgbClr val="002060"/>
                </a:solidFill>
              </a:rPr>
              <a:t>- </a:t>
            </a:r>
            <a:r>
              <a:rPr lang="ru-RU" sz="3000" dirty="0" smtClean="0">
                <a:solidFill>
                  <a:srgbClr val="002060"/>
                </a:solidFill>
              </a:rPr>
              <a:t>тренинг </a:t>
            </a:r>
            <a:r>
              <a:rPr lang="ru-RU" sz="3000" dirty="0">
                <a:solidFill>
                  <a:srgbClr val="002060"/>
                </a:solidFill>
              </a:rPr>
              <a:t>на развитие </a:t>
            </a:r>
            <a:r>
              <a:rPr lang="ru-RU" sz="3000" dirty="0" smtClean="0">
                <a:solidFill>
                  <a:srgbClr val="002060"/>
                </a:solidFill>
              </a:rPr>
              <a:t>мышления;</a:t>
            </a:r>
          </a:p>
          <a:p>
            <a:pPr>
              <a:buFont typeface="Wingdings" pitchFamily="2" charset="2"/>
              <a:buChar char="ü"/>
            </a:pPr>
            <a:r>
              <a:rPr lang="ru-RU" sz="3000" dirty="0">
                <a:solidFill>
                  <a:srgbClr val="00B050"/>
                </a:solidFill>
              </a:rPr>
              <a:t> </a:t>
            </a:r>
            <a:r>
              <a:rPr lang="ru-RU" sz="3000" b="1" dirty="0" smtClean="0">
                <a:solidFill>
                  <a:srgbClr val="00B050"/>
                </a:solidFill>
              </a:rPr>
              <a:t>«Я </a:t>
            </a:r>
            <a:r>
              <a:rPr lang="ru-RU" sz="3000" b="1" dirty="0">
                <a:solidFill>
                  <a:srgbClr val="00B050"/>
                </a:solidFill>
              </a:rPr>
              <a:t>– творец своей жизни</a:t>
            </a:r>
            <a:r>
              <a:rPr lang="ru-RU" sz="3000" b="1" dirty="0" smtClean="0">
                <a:solidFill>
                  <a:srgbClr val="00B050"/>
                </a:solidFill>
              </a:rPr>
              <a:t>» </a:t>
            </a:r>
            <a:r>
              <a:rPr lang="ru-RU" sz="3000" dirty="0" smtClean="0">
                <a:solidFill>
                  <a:srgbClr val="002060"/>
                </a:solidFill>
              </a:rPr>
              <a:t>- тренинг</a:t>
            </a:r>
          </a:p>
          <a:p>
            <a:pPr marL="0" indent="0">
              <a:buNone/>
            </a:pPr>
            <a:r>
              <a:rPr lang="ru-RU" sz="3000" dirty="0">
                <a:solidFill>
                  <a:srgbClr val="002060"/>
                </a:solidFill>
              </a:rPr>
              <a:t>	</a:t>
            </a:r>
            <a:r>
              <a:rPr lang="ru-RU" sz="3000" dirty="0" smtClean="0">
                <a:solidFill>
                  <a:srgbClr val="002060"/>
                </a:solidFill>
              </a:rPr>
              <a:t>			 креативности;</a:t>
            </a:r>
            <a:endParaRPr lang="ru-RU" sz="3000" dirty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sz="3000" b="1" dirty="0">
                <a:solidFill>
                  <a:srgbClr val="00B050"/>
                </a:solidFill>
              </a:rPr>
              <a:t>«Свой против чужих</a:t>
            </a:r>
            <a:r>
              <a:rPr lang="ru-RU" sz="3000" b="1" dirty="0" smtClean="0">
                <a:solidFill>
                  <a:srgbClr val="00B050"/>
                </a:solidFill>
              </a:rPr>
              <a:t>?» </a:t>
            </a:r>
            <a:r>
              <a:rPr lang="ru-RU" sz="3000" dirty="0" smtClean="0">
                <a:solidFill>
                  <a:srgbClr val="00B050"/>
                </a:solidFill>
              </a:rPr>
              <a:t>- </a:t>
            </a:r>
            <a:r>
              <a:rPr lang="ru-RU" sz="3000" dirty="0" smtClean="0">
                <a:solidFill>
                  <a:srgbClr val="002060"/>
                </a:solidFill>
              </a:rPr>
              <a:t>тренинг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				толерантности;</a:t>
            </a:r>
          </a:p>
          <a:p>
            <a:pPr>
              <a:buFont typeface="Wingdings" pitchFamily="2" charset="2"/>
              <a:buChar char="ü"/>
            </a:pPr>
            <a:r>
              <a:rPr lang="ru-RU" b="1" dirty="0">
                <a:solidFill>
                  <a:srgbClr val="00B050"/>
                </a:solidFill>
              </a:rPr>
              <a:t> </a:t>
            </a:r>
            <a:r>
              <a:rPr lang="ru-RU" b="1" dirty="0" smtClean="0">
                <a:solidFill>
                  <a:srgbClr val="00B050"/>
                </a:solidFill>
              </a:rPr>
              <a:t>«Мой взгляд» </a:t>
            </a:r>
            <a:r>
              <a:rPr lang="ru-RU" dirty="0" smtClean="0">
                <a:solidFill>
                  <a:srgbClr val="002060"/>
                </a:solidFill>
              </a:rPr>
              <a:t>– тренинг уверенного 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	</a:t>
            </a:r>
            <a:r>
              <a:rPr lang="ru-RU" dirty="0" smtClean="0">
                <a:solidFill>
                  <a:srgbClr val="002060"/>
                </a:solidFill>
              </a:rPr>
              <a:t>				поведения.</a:t>
            </a:r>
            <a:endParaRPr lang="ru-RU" dirty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ü"/>
            </a:pP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3074" name="Picture 2" descr="Картинки по запросу человечк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077072"/>
            <a:ext cx="1852539" cy="2286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7888" y="6583246"/>
            <a:ext cx="5614392" cy="26558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ru-RU" dirty="0" smtClean="0"/>
              <a:t>©Новикова С.Г., Кузнецова М.Ф., ГБПОУ СО «СОПК», Екатеринбург, 2016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309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>
                <a:solidFill>
                  <a:srgbClr val="7030A0"/>
                </a:solidFill>
              </a:rPr>
              <a:t>Модуль 2. МОЯ ЦЕЛЬ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00200"/>
            <a:ext cx="8424936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Цель модуля – мотивация на успешность, формирование навыков планирования и целеполагания</a:t>
            </a:r>
          </a:p>
          <a:p>
            <a:pPr marL="0" indent="0"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00B050"/>
                </a:solidFill>
              </a:rPr>
              <a:t>«</a:t>
            </a:r>
            <a:r>
              <a:rPr lang="ru-RU" sz="2800" b="1" dirty="0">
                <a:solidFill>
                  <a:srgbClr val="00B050"/>
                </a:solidFill>
              </a:rPr>
              <a:t>Моя жизнь – мои </a:t>
            </a:r>
            <a:r>
              <a:rPr lang="ru-RU" sz="2800" b="1" dirty="0" smtClean="0">
                <a:solidFill>
                  <a:srgbClr val="00B050"/>
                </a:solidFill>
              </a:rPr>
              <a:t>правила» </a:t>
            </a:r>
            <a:r>
              <a:rPr lang="ru-RU" sz="2800" dirty="0" smtClean="0"/>
              <a:t>- тренинг </a:t>
            </a:r>
            <a:r>
              <a:rPr lang="ru-RU" sz="2800" dirty="0"/>
              <a:t>здорового образа </a:t>
            </a:r>
            <a:r>
              <a:rPr lang="ru-RU" sz="2800" dirty="0" smtClean="0"/>
              <a:t>жизни</a:t>
            </a:r>
            <a:endParaRPr lang="ru-RU" sz="2800" dirty="0"/>
          </a:p>
          <a:p>
            <a:pPr>
              <a:buFont typeface="Wingdings" pitchFamily="2" charset="2"/>
              <a:buChar char="ü"/>
            </a:pPr>
            <a:r>
              <a:rPr lang="ru-RU" sz="2800" b="1" dirty="0">
                <a:solidFill>
                  <a:srgbClr val="00B050"/>
                </a:solidFill>
              </a:rPr>
              <a:t>«Мое время – мой </a:t>
            </a:r>
            <a:r>
              <a:rPr lang="ru-RU" sz="2800" b="1" dirty="0" smtClean="0">
                <a:solidFill>
                  <a:srgbClr val="00B050"/>
                </a:solidFill>
              </a:rPr>
              <a:t>ресурс» </a:t>
            </a:r>
            <a:r>
              <a:rPr lang="ru-RU" sz="2800" dirty="0" smtClean="0"/>
              <a:t>-тренинг </a:t>
            </a:r>
            <a:r>
              <a:rPr lang="ru-RU" sz="2800" dirty="0"/>
              <a:t>по </a:t>
            </a:r>
            <a:endParaRPr lang="ru-RU" sz="2800" dirty="0" smtClean="0"/>
          </a:p>
          <a:p>
            <a:pPr marL="0" indent="0">
              <a:buNone/>
            </a:pPr>
            <a:r>
              <a:rPr lang="ru-RU" sz="2800" dirty="0"/>
              <a:t>	</a:t>
            </a:r>
            <a:r>
              <a:rPr lang="ru-RU" sz="2800" dirty="0" smtClean="0"/>
              <a:t>			тайм-менеджменту.</a:t>
            </a:r>
          </a:p>
          <a:p>
            <a:pPr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00B050"/>
                </a:solidFill>
              </a:rPr>
              <a:t>«Сам себе </a:t>
            </a:r>
            <a:r>
              <a:rPr lang="ru-RU" sz="2800" b="1" dirty="0" err="1" smtClean="0">
                <a:solidFill>
                  <a:srgbClr val="00B050"/>
                </a:solidFill>
              </a:rPr>
              <a:t>коуч</a:t>
            </a:r>
            <a:r>
              <a:rPr lang="ru-RU" sz="2800" b="1" dirty="0" smtClean="0">
                <a:solidFill>
                  <a:srgbClr val="00B050"/>
                </a:solidFill>
              </a:rPr>
              <a:t>» </a:t>
            </a:r>
            <a:r>
              <a:rPr lang="ru-RU" sz="2800" dirty="0" smtClean="0"/>
              <a:t>– мотивирующая «зарядка»</a:t>
            </a:r>
          </a:p>
          <a:p>
            <a:endParaRPr lang="ru-RU" sz="2800" dirty="0"/>
          </a:p>
          <a:p>
            <a:pPr>
              <a:buFont typeface="Wingdings" pitchFamily="2" charset="2"/>
              <a:buChar char="ü"/>
            </a:pP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7170" name="Picture 2" descr="Картинки по запросу человечки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73" r="17180" b="2823"/>
          <a:stretch/>
        </p:blipFill>
        <p:spPr bwMode="auto">
          <a:xfrm>
            <a:off x="7546108" y="4121696"/>
            <a:ext cx="1597892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7888" y="6583246"/>
            <a:ext cx="5614392" cy="26558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ru-RU" dirty="0" smtClean="0"/>
              <a:t>©Новикова С.Г., Кузнецова М.Ф., ГБПОУ СО «СОПК», Екатеринбург, 2016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685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607</Words>
  <Application>Microsoft Office PowerPoint</Application>
  <PresentationFormat>Экран (4:3)</PresentationFormat>
  <Paragraphs>90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«Профи-World» Профориентационная образовательная программа для старшеклассников Свердловской области </vt:lpstr>
      <vt:lpstr>Презентация PowerPoint</vt:lpstr>
      <vt:lpstr>Основные принципы программы:</vt:lpstr>
      <vt:lpstr>Презентация PowerPoint</vt:lpstr>
      <vt:lpstr>Презентация PowerPoint</vt:lpstr>
      <vt:lpstr>Как работает?</vt:lpstr>
      <vt:lpstr>Модули программы</vt:lpstr>
      <vt:lpstr>Модуль 1. МОЙ РЕСУРС</vt:lpstr>
      <vt:lpstr>Модуль 2. МОЯ ЦЕЛЬ</vt:lpstr>
      <vt:lpstr>Модуль 3. МОЕ БУДУЩЕЕ</vt:lpstr>
      <vt:lpstr>Наша работа</vt:lpstr>
      <vt:lpstr>Наша работа</vt:lpstr>
      <vt:lpstr>Наша работа</vt:lpstr>
      <vt:lpstr>Планируемые результаты</vt:lpstr>
      <vt:lpstr>Стоит подумать!!!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«Профи-World» Профориентационная образовательная программа для старшеклассников Свердловской области</dc:title>
  <dc:creator>zamvosprab</dc:creator>
  <cp:lastModifiedBy>zamvosprab</cp:lastModifiedBy>
  <cp:revision>9</cp:revision>
  <dcterms:created xsi:type="dcterms:W3CDTF">2016-11-03T10:39:10Z</dcterms:created>
  <dcterms:modified xsi:type="dcterms:W3CDTF">2016-11-03T12:22:31Z</dcterms:modified>
</cp:coreProperties>
</file>