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08430-6512-4249-896A-18692AF5E38E}" type="datetimeFigureOut">
              <a:rPr lang="ru-RU" smtClean="0"/>
              <a:pPr/>
              <a:t>02.12.2009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3444D3-6924-40B8-9229-36B189DD63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288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Изучение курса "История уральской металлургии" в условиях непрерывного образования: школа - колледж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001056" cy="464347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Необходимость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курса -   формирование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интереса и  осознанного  подхода к выбору профессии. 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Значение -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учащиеся знакомятся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ролью железа в истории цивилизации, технологическими, социальными, историческими, экологическими аспектами горно-металлургического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производства, что позволяет расширить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представление  о возможности выбора будущей профессии в НТГМК, способствует формированию социальной и информационной  компетентности выпускника.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общеучебных</a:t>
            </a:r>
            <a:r>
              <a:rPr lang="ru-RU" sz="2400" b="1" dirty="0" smtClean="0">
                <a:solidFill>
                  <a:srgbClr val="C00000"/>
                </a:solidFill>
              </a:rPr>
              <a:t> умений и навыков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Работа со схемами  а) древние металлургические технологии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14802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4888049" cy="365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б) устройство сыродутного горна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5429288" cy="535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Описание технологии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Технология углежжения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Роль лесов для развития металлургии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40789"/>
            <a:ext cx="4786346" cy="531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Контрольные вопросы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1. Согласно хронологической градации, предложенной </a:t>
            </a:r>
            <a:r>
              <a:rPr lang="ru-RU" b="1" dirty="0" err="1" smtClean="0"/>
              <a:t>Х.Ю.Томсеном</a:t>
            </a:r>
            <a:r>
              <a:rPr lang="ru-RU" b="1" dirty="0" smtClean="0"/>
              <a:t>, древняя история человечества подразделяется на «века», количество которых составляет:</a:t>
            </a:r>
          </a:p>
          <a:p>
            <a:r>
              <a:rPr lang="ru-RU" b="1" dirty="0" smtClean="0"/>
              <a:t>а) 3                         б) 4;                          в) 5;                 г) 6.</a:t>
            </a:r>
          </a:p>
          <a:p>
            <a:r>
              <a:rPr lang="ru-RU" b="1" dirty="0" smtClean="0"/>
              <a:t>      2. Первой бронзой, выплавка которой была широко и практически повсеместно освоена цивилизацией, являлась:</a:t>
            </a:r>
          </a:p>
          <a:p>
            <a:r>
              <a:rPr lang="ru-RU" b="1" dirty="0" smtClean="0"/>
              <a:t>а) оловянная;            б) мышьяковая;             в) висмутная;             г) никелевая.</a:t>
            </a:r>
          </a:p>
          <a:p>
            <a:r>
              <a:rPr lang="ru-RU" b="1" dirty="0" smtClean="0"/>
              <a:t>     3. Первыми самородными металлами, обработка которых была освоена человеком, являлись:</a:t>
            </a:r>
          </a:p>
          <a:p>
            <a:r>
              <a:rPr lang="ru-RU" b="1" dirty="0" smtClean="0"/>
              <a:t>а) золото и серебро;  б) золото и медь; в) золото и железо;   г) медь и железо.</a:t>
            </a:r>
          </a:p>
          <a:p>
            <a:r>
              <a:rPr lang="ru-RU" b="1" dirty="0" smtClean="0"/>
              <a:t>     4. Отличительной особенностью самородного железа является повышенное содержание примесей:</a:t>
            </a:r>
          </a:p>
          <a:p>
            <a:r>
              <a:rPr lang="ru-RU" b="1" dirty="0" smtClean="0"/>
              <a:t>в) кобальта и углерода;                             г) никеля и марганца.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Викторина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Autofit/>
          </a:bodyPr>
          <a:lstStyle/>
          <a:p>
            <a:r>
              <a:rPr lang="ru-RU" sz="2000" dirty="0" smtClean="0"/>
              <a:t>1</a:t>
            </a:r>
            <a:r>
              <a:rPr lang="ru-RU" sz="2000" b="1" dirty="0" smtClean="0"/>
              <a:t>. Форма разливки чугуна для последующей переработки в кричном горне.                              </a:t>
            </a:r>
            <a:r>
              <a:rPr lang="ru-RU" sz="2000" b="1" i="1" dirty="0" smtClean="0"/>
              <a:t>Штык</a:t>
            </a:r>
          </a:p>
          <a:p>
            <a:r>
              <a:rPr lang="ru-RU" sz="2000" b="1" dirty="0" smtClean="0"/>
              <a:t>2. Устройство для закрытия летки на доменной печи                   </a:t>
            </a:r>
            <a:r>
              <a:rPr lang="ru-RU" sz="2000" b="1" i="1" dirty="0" smtClean="0"/>
              <a:t>Пушка</a:t>
            </a:r>
          </a:p>
          <a:p>
            <a:r>
              <a:rPr lang="ru-RU" sz="2000" b="1" dirty="0" smtClean="0"/>
              <a:t>3. Выходец из Голландии, владелец первого в России железоделательного завода                                                                                       </a:t>
            </a:r>
            <a:r>
              <a:rPr lang="ru-RU" sz="2000" b="1" i="1" dirty="0" err="1" smtClean="0"/>
              <a:t>Виниус</a:t>
            </a:r>
            <a:endParaRPr lang="ru-RU" sz="2000" b="1" i="1" dirty="0" smtClean="0"/>
          </a:p>
          <a:p>
            <a:r>
              <a:rPr lang="ru-RU" sz="2000" b="1" dirty="0" smtClean="0"/>
              <a:t>4. Академик Петербургской АН, перевезший из Сибири знаменитый железный метеорит, впоследствии названный его именем.         </a:t>
            </a:r>
            <a:r>
              <a:rPr lang="ru-RU" sz="2000" b="1" i="1" dirty="0" smtClean="0"/>
              <a:t>Паллас</a:t>
            </a:r>
          </a:p>
          <a:p>
            <a:r>
              <a:rPr lang="ru-RU" sz="2000" b="1" dirty="0" smtClean="0"/>
              <a:t>5. Совокупность материалов, загружаемых в металлургический агрегат.     </a:t>
            </a:r>
            <a:r>
              <a:rPr lang="ru-RU" sz="2000" b="1" i="1" dirty="0" smtClean="0"/>
              <a:t>Шихта</a:t>
            </a:r>
          </a:p>
          <a:p>
            <a:r>
              <a:rPr lang="ru-RU" sz="2000" b="1" dirty="0" smtClean="0"/>
              <a:t>6. Воздух, подаваемый в металлургический агрегат.                       </a:t>
            </a:r>
            <a:r>
              <a:rPr lang="ru-RU" sz="2000" b="1" i="1" dirty="0" smtClean="0"/>
              <a:t>Дутье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Актуализация знаний по истории России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Темы: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 – экономическое развитие России в 18 веке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промышленности в 19 веке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Индустриализация в СССР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Тыл кует победу (Великая Отечественная война)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Экономическое развитие в послевоенное время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Горнозаводской Урал во второй половине </a:t>
            </a:r>
            <a:r>
              <a:rPr lang="en-US" sz="2400" b="1" dirty="0" smtClean="0">
                <a:solidFill>
                  <a:srgbClr val="C00000"/>
                </a:solidFill>
              </a:rPr>
              <a:t>XIX</a:t>
            </a:r>
            <a:r>
              <a:rPr lang="ru-RU" sz="2400" b="1" dirty="0" smtClean="0">
                <a:solidFill>
                  <a:srgbClr val="C00000"/>
                </a:solidFill>
              </a:rPr>
              <a:t> в.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Урок с использованием проблемной технологии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715172" cy="49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9286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Новый вид продукции уральских заводов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Какие технологические проблемы требовали своего решения?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90" y="1421459"/>
            <a:ext cx="6595648" cy="490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Павильон Нижнетагильских заводов на Урало-Сибирской промышленной выставке 1887г.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5830506" cy="476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Закрепление и проверка знаний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Вставьте в предложения пропущенные слова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Промышленный переворот в горнозаводском производстве:</a:t>
            </a:r>
          </a:p>
          <a:p>
            <a:r>
              <a:rPr lang="ru-RU" b="1" dirty="0" smtClean="0"/>
              <a:t>1. замена ................... колес ....................... машинами</a:t>
            </a:r>
          </a:p>
          <a:p>
            <a:r>
              <a:rPr lang="ru-RU" b="1" dirty="0" smtClean="0"/>
              <a:t>2. использование ................... молотов и ..................... станов</a:t>
            </a:r>
          </a:p>
          <a:p>
            <a:r>
              <a:rPr lang="ru-RU" b="1" dirty="0" smtClean="0"/>
              <a:t>3. применение .................. дутья в ......................производстве</a:t>
            </a:r>
          </a:p>
          <a:p>
            <a:r>
              <a:rPr lang="ru-RU" b="1" dirty="0" smtClean="0"/>
              <a:t>4. вытеснение кричной технологии   .............................. и .............................. способами плавки металла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 </a:t>
            </a:r>
            <a:r>
              <a:rPr lang="ru-RU" sz="2400" b="1" dirty="0" smtClean="0">
                <a:solidFill>
                  <a:srgbClr val="C00000"/>
                </a:solidFill>
              </a:rPr>
              <a:t>курса: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10"/>
            <a:ext cx="45501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114298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pPr algn="just"/>
            <a:r>
              <a:rPr lang="ru-RU" sz="2400" b="1" dirty="0" smtClean="0"/>
              <a:t>приобщить </a:t>
            </a:r>
            <a:r>
              <a:rPr lang="ru-RU" sz="2400" b="1" dirty="0"/>
              <a:t>учащихся к </a:t>
            </a:r>
            <a:r>
              <a:rPr lang="ru-RU" sz="2400" b="1" dirty="0" smtClean="0"/>
              <a:t>истории родного </a:t>
            </a:r>
            <a:r>
              <a:rPr lang="ru-RU" sz="2400" b="1" dirty="0"/>
              <a:t>края и </a:t>
            </a:r>
            <a:r>
              <a:rPr lang="ru-RU" sz="2400" b="1" dirty="0" smtClean="0"/>
              <a:t>будущей  </a:t>
            </a:r>
            <a:r>
              <a:rPr lang="ru-RU" sz="2400" b="1" dirty="0"/>
              <a:t>профессии через историю </a:t>
            </a:r>
            <a:r>
              <a:rPr lang="ru-RU" sz="2400" b="1" dirty="0" smtClean="0"/>
              <a:t>развития </a:t>
            </a:r>
            <a:r>
              <a:rPr lang="ru-RU" sz="2400" b="1" dirty="0"/>
              <a:t>металлургии как </a:t>
            </a:r>
            <a:r>
              <a:rPr lang="ru-RU" sz="2400" b="1" dirty="0" smtClean="0"/>
              <a:t>важнейшей </a:t>
            </a:r>
            <a:r>
              <a:rPr lang="ru-RU" sz="2400" b="1" dirty="0"/>
              <a:t>отрасли края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Содержание курса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72031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Введение. Металлургия железа в истории 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цивилизации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Первые уральские 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металлурги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Ранний железный век на 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Урале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металлургии в 11 - середине 15 вв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Зарождение металлургической промышленности 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Урала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Урал в 18 в. Создание крупной горнозаводской 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промышленности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Горнозаводской край в 19 в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Уральская горнозаводская </a:t>
            </a:r>
          </a:p>
          <a:p>
            <a:r>
              <a:rPr lang="ru-RU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промышленность в 20 в</a:t>
            </a:r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Металлургическая наука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Мотивация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42532" y="3571876"/>
            <a:ext cx="4191858" cy="305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9" y="1500175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бы цена вещей определялась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их полезности, ЖЕЛЕЗО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должно бы считаться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драгоценнейшим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из металлов.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В.Левшин. Словарь коммерческий.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Конец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XVIII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Формы познавательной деятельности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1. Экскурсионная работа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72132" y="1928802"/>
            <a:ext cx="298610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908534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2. Исследовательская и творческая работа учащихся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1902"/>
            <a:ext cx="3000396" cy="46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026" y="2571744"/>
            <a:ext cx="4643197" cy="381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88104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Презентация</a:t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Литье </a:t>
            </a:r>
            <a:r>
              <a:rPr lang="ru-RU" sz="2700" dirty="0">
                <a:solidFill>
                  <a:schemeClr val="accent6">
                    <a:lumMod val="50000"/>
                  </a:schemeClr>
                </a:solidFill>
              </a:rPr>
              <a:t>колоколов в России: страницы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истории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2056" name="Picture 8" descr="Litsevoi_sv_2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4195763" cy="5084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47813" y="428604"/>
            <a:ext cx="6127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sz="3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Презентация </a:t>
            </a:r>
          </a:p>
          <a:p>
            <a:pPr eaLnBrk="1" hangingPunct="1"/>
            <a:r>
              <a:rPr lang="ru-RU" sz="4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Дамасская </a:t>
            </a:r>
            <a:r>
              <a:rPr lang="ru-RU" sz="4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сталь</a:t>
            </a:r>
          </a:p>
        </p:txBody>
      </p:sp>
      <p:pic>
        <p:nvPicPr>
          <p:cNvPr id="2053" name="Picture 5" descr="damas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4284669" cy="41322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3. Групповая работа учащихся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Генералы от металлургии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Демидовы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История артиллерии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Рыцарские доспехи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Черепановы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История первого в России паровоза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535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Изучение курса "История уральской металлургии" в условиях непрерывного образования: школа - колледж </vt:lpstr>
      <vt:lpstr>Цель курса: </vt:lpstr>
      <vt:lpstr>Содержание курса </vt:lpstr>
      <vt:lpstr>Мотивация</vt:lpstr>
      <vt:lpstr>Формы познавательной деятельности   1. Экскурсионная работа</vt:lpstr>
      <vt:lpstr>2. Исследовательская и творческая работа учащихся</vt:lpstr>
      <vt:lpstr>Презентация Литье колоколов в России: страницы истории </vt:lpstr>
      <vt:lpstr>Слайд 8</vt:lpstr>
      <vt:lpstr>3. Групповая работа учащихся</vt:lpstr>
      <vt:lpstr>Формирование общеучебных умений и навыков Работа со схемами  а) древние металлургические технологии </vt:lpstr>
      <vt:lpstr>б) устройство сыродутного горна </vt:lpstr>
      <vt:lpstr>Описание технологии Технология углежжения Роль лесов для развития металлургии</vt:lpstr>
      <vt:lpstr>Контрольные вопросы</vt:lpstr>
      <vt:lpstr>Викторина</vt:lpstr>
      <vt:lpstr>Актуализация знаний по истории России</vt:lpstr>
      <vt:lpstr>Горнозаводской Урал во второй половине XIX в. Урок с использованием проблемной технологии</vt:lpstr>
      <vt:lpstr>Новый вид продукции уральских заводов  Какие технологические проблемы требовали своего решения?</vt:lpstr>
      <vt:lpstr>Павильон Нижнетагильских заводов на Урало-Сибирской промышленной выставке 1887г. </vt:lpstr>
      <vt:lpstr>Закрепление и проверка знаний Вставьте в предложения пропущенные слова </vt:lpstr>
    </vt:vector>
  </TitlesOfParts>
  <Company>МОУ ООШ №52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курса "История уральской металлургии" в условиях непрерывного образования: школа - колледж </dc:title>
  <dc:creator>Учитель</dc:creator>
  <cp:lastModifiedBy>директор</cp:lastModifiedBy>
  <cp:revision>19</cp:revision>
  <dcterms:created xsi:type="dcterms:W3CDTF">2009-12-01T11:06:01Z</dcterms:created>
  <dcterms:modified xsi:type="dcterms:W3CDTF">2009-12-02T06:24:20Z</dcterms:modified>
</cp:coreProperties>
</file>