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3"/>
  </p:sldMasterIdLst>
  <p:notesMasterIdLst>
    <p:notesMasterId r:id="rId21"/>
  </p:notesMasterIdLst>
  <p:handoutMasterIdLst>
    <p:handoutMasterId r:id="rId22"/>
  </p:handoutMasterIdLst>
  <p:sldIdLst>
    <p:sldId id="361" r:id="rId4"/>
    <p:sldId id="368" r:id="rId5"/>
    <p:sldId id="369" r:id="rId6"/>
    <p:sldId id="385" r:id="rId7"/>
    <p:sldId id="384" r:id="rId8"/>
    <p:sldId id="387" r:id="rId9"/>
    <p:sldId id="388" r:id="rId10"/>
    <p:sldId id="389" r:id="rId11"/>
    <p:sldId id="390" r:id="rId12"/>
    <p:sldId id="391" r:id="rId13"/>
    <p:sldId id="382" r:id="rId14"/>
    <p:sldId id="383" r:id="rId15"/>
    <p:sldId id="392" r:id="rId16"/>
    <p:sldId id="393" r:id="rId17"/>
    <p:sldId id="394" r:id="rId18"/>
    <p:sldId id="395" r:id="rId19"/>
    <p:sldId id="396" r:id="rId20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FFFFFF"/>
    <a:srgbClr val="003300"/>
    <a:srgbClr val="336600"/>
    <a:srgbClr val="3BA0C9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60"/>
  </p:normalViewPr>
  <p:slideViewPr>
    <p:cSldViewPr>
      <p:cViewPr varScale="1">
        <p:scale>
          <a:sx n="108" d="100"/>
          <a:sy n="108" d="100"/>
        </p:scale>
        <p:origin x="62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F3D1A3-B99B-41EE-AAE6-8A136BFD2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18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7F17DF-EB73-4ABB-80CA-BE3ED279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052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3FC835-DE87-46D4-A96B-4C1FBB4CE7B3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591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67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461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824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98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6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80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8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0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61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4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44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7DF-EB73-4ABB-80CA-BE3ED2796F80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67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-12700" y="2997201"/>
            <a:ext cx="2940051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930400" y="1782764"/>
            <a:ext cx="981286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4"/>
          <p:cNvSpPr>
            <a:spLocks/>
          </p:cNvSpPr>
          <p:nvPr/>
        </p:nvSpPr>
        <p:spPr bwMode="gray">
          <a:xfrm>
            <a:off x="757767" y="-9525"/>
            <a:ext cx="2379133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-16933" y="-9525"/>
            <a:ext cx="3189817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3409951" y="0"/>
            <a:ext cx="4030133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3945467" y="-14288"/>
            <a:ext cx="3615267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3331634" y="-9525"/>
            <a:ext cx="8140700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>
            <a:off x="-12699" y="185739"/>
            <a:ext cx="2995084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gray">
          <a:xfrm>
            <a:off x="3477684" y="642938"/>
            <a:ext cx="8720667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gray">
          <a:xfrm>
            <a:off x="3448051" y="-17463"/>
            <a:ext cx="8743949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gray">
          <a:xfrm>
            <a:off x="3695700" y="-26988"/>
            <a:ext cx="7681384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gray">
          <a:xfrm>
            <a:off x="3407834" y="2924175"/>
            <a:ext cx="4512733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gray">
          <a:xfrm>
            <a:off x="-25400" y="180976"/>
            <a:ext cx="3016251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gray">
          <a:xfrm>
            <a:off x="-16933" y="3105151"/>
            <a:ext cx="3103033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gray">
          <a:xfrm>
            <a:off x="-12700" y="1403350"/>
            <a:ext cx="3090333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" y="-19050"/>
            <a:ext cx="12204700" cy="6886575"/>
            <a:chOff x="0" y="0"/>
            <a:chExt cx="5760" cy="4326"/>
          </a:xfrm>
        </p:grpSpPr>
        <p:pic>
          <p:nvPicPr>
            <p:cNvPr id="20" name="Picture 18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9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pic>
        <p:nvPicPr>
          <p:cNvPr id="22" name="Picture 20" descr="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522385" y="4041776"/>
            <a:ext cx="55456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4"/>
          <p:cNvSpPr txBox="1">
            <a:spLocks noChangeArrowheads="1"/>
          </p:cNvSpPr>
          <p:nvPr/>
        </p:nvSpPr>
        <p:spPr bwMode="gray">
          <a:xfrm>
            <a:off x="10470270" y="5476876"/>
            <a:ext cx="1207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gray">
          <a:xfrm>
            <a:off x="9544759" y="5781675"/>
            <a:ext cx="21328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gray">
          <a:xfrm>
            <a:off x="455085" y="722313"/>
            <a:ext cx="11305116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965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1314451" y="3787776"/>
            <a:ext cx="103632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6172200" y="3505200"/>
            <a:ext cx="5505451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6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7A9C-FACE-4242-A4E1-5167704CB419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4F2B198-D850-4D5E-836E-71CDE922F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23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B0B75-6EC8-4142-B6BB-E2A423E80952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E5A79-CD14-4FF9-AC83-7E9F07AF2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366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98439"/>
            <a:ext cx="2743200" cy="5927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98439"/>
            <a:ext cx="8026400" cy="5927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BC9D-E76A-408A-BFE4-9D3725E4D61D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52DE8-3E5F-486A-A70E-76029797B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2589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0D69-A944-4963-A2D1-9F773FE70731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D50C3-118C-4C29-9824-F0DF56CA9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638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17AC-CA45-4029-9AB7-65C70A703D31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6F116-1853-4115-9B2C-8CEC1FD9E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8030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5123-DD7D-44AF-88A1-D1C912252E60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EA246-4A62-4311-B322-44734BF34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3783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F7B4E-2A58-428F-94EA-D534D03578BF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42B32-A16D-4E9C-824D-B6915D20D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0248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B66C-1488-42ED-A630-A374F6C1D53B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1968E-4EAA-4868-AD93-9F4F7D68A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314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BA3C-4684-41CD-98BC-F157FF5892C6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F1355-BE6C-419A-8A8C-540251075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444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C8FD-6DC8-4EBC-9696-369395AD2D04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08CFE-90E0-44E8-A7F8-25037D382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1737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D33D5-2099-4244-A136-D32A823B23D4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D37E5-18AF-47E1-8324-B2FCF0813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8905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/>
          <p:cNvSpPr>
            <a:spLocks/>
          </p:cNvSpPr>
          <p:nvPr/>
        </p:nvSpPr>
        <p:spPr bwMode="gray">
          <a:xfrm>
            <a:off x="10210800" y="1"/>
            <a:ext cx="14732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8611" name="Freeform 3"/>
          <p:cNvSpPr>
            <a:spLocks/>
          </p:cNvSpPr>
          <p:nvPr/>
        </p:nvSpPr>
        <p:spPr bwMode="gray">
          <a:xfrm>
            <a:off x="1422400" y="0"/>
            <a:ext cx="100584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8612" name="Freeform 4"/>
          <p:cNvSpPr>
            <a:spLocks/>
          </p:cNvSpPr>
          <p:nvPr/>
        </p:nvSpPr>
        <p:spPr bwMode="gray">
          <a:xfrm>
            <a:off x="7315200" y="1657350"/>
            <a:ext cx="398780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gray">
          <a:xfrm>
            <a:off x="4572001" y="0"/>
            <a:ext cx="68961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8614" name="Freeform 6"/>
          <p:cNvSpPr>
            <a:spLocks/>
          </p:cNvSpPr>
          <p:nvPr/>
        </p:nvSpPr>
        <p:spPr bwMode="gray">
          <a:xfrm>
            <a:off x="11176000" y="0"/>
            <a:ext cx="1016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11480800" y="228600"/>
            <a:ext cx="7112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7416801" y="0"/>
            <a:ext cx="4356100" cy="6858000"/>
            <a:chOff x="3504" y="0"/>
            <a:chExt cx="2058" cy="4320"/>
          </a:xfrm>
        </p:grpSpPr>
        <p:sp>
          <p:nvSpPr>
            <p:cNvPr id="68617" name="Freeform 9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618" name="Freeform 10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190500" y="765175"/>
            <a:ext cx="11811000" cy="5943600"/>
            <a:chOff x="90" y="480"/>
            <a:chExt cx="5580" cy="3744"/>
          </a:xfrm>
        </p:grpSpPr>
        <p:sp>
          <p:nvSpPr>
            <p:cNvPr id="68620" name="Rectangle 12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621" name="Rectangle 13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68622" name="Rectangle 14"/>
          <p:cNvSpPr>
            <a:spLocks noChangeArrowheads="1"/>
          </p:cNvSpPr>
          <p:nvPr/>
        </p:nvSpPr>
        <p:spPr bwMode="gray">
          <a:xfrm>
            <a:off x="508000" y="676275"/>
            <a:ext cx="83312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5" name="Picture 15" descr="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66751" y="577851"/>
            <a:ext cx="495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4" name="Rectangle 16"/>
          <p:cNvSpPr>
            <a:spLocks noGrp="1" noChangeArrowheads="1"/>
          </p:cNvSpPr>
          <p:nvPr>
            <p:ph type="title"/>
          </p:nvPr>
        </p:nvSpPr>
        <p:spPr bwMode="gray">
          <a:xfrm>
            <a:off x="1204385" y="198438"/>
            <a:ext cx="84031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Образец заголовка</a:t>
            </a:r>
          </a:p>
        </p:txBody>
      </p:sp>
      <p:sp>
        <p:nvSpPr>
          <p:cNvPr id="1037" name="Rectangle 17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Образец текста</a:t>
            </a:r>
          </a:p>
          <a:p>
            <a:pPr lvl="1"/>
            <a:r>
              <a:rPr lang="en-US" altLang="en-US"/>
              <a:t>Второй уровень</a:t>
            </a:r>
          </a:p>
          <a:p>
            <a:pPr lvl="2"/>
            <a:r>
              <a:rPr lang="en-US" altLang="en-US"/>
              <a:t>Третий уровень</a:t>
            </a:r>
          </a:p>
          <a:p>
            <a:pPr lvl="3"/>
            <a:r>
              <a:rPr lang="en-US" altLang="en-US"/>
              <a:t>Четвертый уровень</a:t>
            </a:r>
          </a:p>
          <a:p>
            <a:pPr lvl="4"/>
            <a:r>
              <a:rPr lang="en-US" altLang="en-US"/>
              <a:t>Пятый уровень</a:t>
            </a:r>
          </a:p>
        </p:txBody>
      </p:sp>
      <p:sp>
        <p:nvSpPr>
          <p:cNvPr id="68626" name="Rectangle 1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83325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A1A46DD2-B28D-44E6-95CA-31A6BCD7AC99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8627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83325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83325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74B690-0C60-4649-B5FD-50F788B379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1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1847851" y="2636838"/>
            <a:ext cx="8640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Социально-профессиональная практика</a:t>
            </a:r>
          </a:p>
        </p:txBody>
      </p:sp>
      <p:sp>
        <p:nvSpPr>
          <p:cNvPr id="3076" name="TextBox 13"/>
          <p:cNvSpPr txBox="1">
            <a:spLocks noChangeArrowheads="1"/>
          </p:cNvSpPr>
          <p:nvPr/>
        </p:nvSpPr>
        <p:spPr bwMode="auto">
          <a:xfrm>
            <a:off x="4619626" y="692150"/>
            <a:ext cx="6048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Муниципальное автономное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общеобразовательное учреждение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«Лицей № 21»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г. Первоуральск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03388" y="3789363"/>
            <a:ext cx="8640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МАТЕМАТИКО-ЭКОНОМИЧЕСКИЙ ПРОФИЛЬ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74826" y="4930309"/>
            <a:ext cx="8640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Тьютор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: Балабанова И.Г.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66765" y="5347768"/>
            <a:ext cx="8815409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Учащиеся: </a:t>
            </a:r>
            <a:r>
              <a:rPr lang="ru-RU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Гилева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С., </a:t>
            </a:r>
            <a:r>
              <a:rPr lang="ru-RU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Красковская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Е., </a:t>
            </a:r>
            <a:r>
              <a:rPr lang="ru-RU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Царевникова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М., </a:t>
            </a:r>
            <a:r>
              <a:rPr lang="ru-RU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Кунгурова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К., Маткова А., Петухов В., Фотеев А., Перминов М.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082" name="Picture 10" descr="http://futuren.ru/storage/fa5d8a2f2e2afe52ac5fcc833c3d8206.gif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260648"/>
            <a:ext cx="3056042" cy="230425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!!!!!!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277" y="1868306"/>
            <a:ext cx="7464136" cy="3621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288" y="198438"/>
            <a:ext cx="7998942" cy="1143000"/>
          </a:xfrm>
        </p:spPr>
        <p:txBody>
          <a:bodyPr/>
          <a:lstStyle/>
          <a:p>
            <a:r>
              <a:rPr lang="ru-RU" dirty="0">
                <a:solidFill>
                  <a:srgbClr val="326064"/>
                </a:solidFill>
              </a:rPr>
              <a:t>Итоги пассивной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6576" y="1600201"/>
            <a:ext cx="8704263" cy="82264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Всего: по 10 часов на каждого члена группы </a:t>
            </a:r>
          </a:p>
        </p:txBody>
      </p:sp>
      <p:pic>
        <p:nvPicPr>
          <p:cNvPr id="4" name="Рисунок 3" descr="ищдоьззгес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0"/>
          <a:stretch>
            <a:fillRect/>
          </a:stretch>
        </p:blipFill>
        <p:spPr>
          <a:xfrm>
            <a:off x="8393250" y="2423160"/>
            <a:ext cx="535885" cy="412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2175" y="3773901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6 чел.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2277" y="5636318"/>
            <a:ext cx="788035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solidFill>
                  <a:srgbClr val="326064"/>
                </a:solidFill>
              </a:rPr>
              <a:t>19 мая (четверг) состоится встреча с предпринимателем, где мы и пройдём оставшиеся 1-2 часа нашей пассивной практики.</a:t>
            </a:r>
          </a:p>
        </p:txBody>
      </p:sp>
      <p:pic>
        <p:nvPicPr>
          <p:cNvPr id="9" name="Рисунок 3" descr="ищдоьззгес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00"/>
          <a:stretch>
            <a:fillRect/>
          </a:stretch>
        </p:blipFill>
        <p:spPr>
          <a:xfrm>
            <a:off x="8767493" y="2423160"/>
            <a:ext cx="162011" cy="324908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7769511" y="262890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932277" y="5636318"/>
            <a:ext cx="7880350" cy="70788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ru-RU" sz="2000" dirty="0">
                <a:solidFill>
                  <a:srgbClr val="326064"/>
                </a:solidFill>
              </a:rPr>
              <a:t>19 мая (четверг) состоится встреча с предпринимателем, где мы и пройдём оставшиеся 1-2 часа нашей пассивной практики.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6244" y="269748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2 чел.</a:t>
            </a:r>
          </a:p>
        </p:txBody>
      </p:sp>
    </p:spTree>
    <p:extLst>
      <p:ext uri="{BB962C8B-B14F-4D97-AF65-F5344CB8AC3E}">
        <p14:creationId xmlns:p14="http://schemas.microsoft.com/office/powerpoint/2010/main" val="27328683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04813"/>
            <a:ext cx="7993062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Рекомендации по организации практики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64849"/>
              </p:ext>
            </p:extLst>
          </p:nvPr>
        </p:nvGraphicFramePr>
        <p:xfrm>
          <a:off x="1847851" y="1397000"/>
          <a:ext cx="8556393" cy="271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0969">
                <a:tc>
                  <a:txBody>
                    <a:bodyPr/>
                    <a:lstStyle/>
                    <a:p>
                      <a:pPr marR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</a:rPr>
                        <a:t>Место практики</a:t>
                      </a: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</a:rPr>
                        <a:t>Форма знакомства с работой организации</a:t>
                      </a: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</a:rPr>
                        <a:t>Форма  знакомства с содержанием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</a:rPr>
                        <a:t>профессиональной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</a:rPr>
                        <a:t>деятельности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</a:rPr>
                        <a:t>Содержание  профессиональных проб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</a:rPr>
                        <a:t>Содержание  социальных проб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8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93CD"/>
                          </a:solidFill>
                        </a:rPr>
                        <a:t>ОМВД РФ по </a:t>
                      </a:r>
                      <a:r>
                        <a:rPr lang="ru-RU" sz="1400" b="1" dirty="0" err="1">
                          <a:solidFill>
                            <a:srgbClr val="0093CD"/>
                          </a:solidFill>
                        </a:rPr>
                        <a:t>Первоуральс</a:t>
                      </a:r>
                      <a:r>
                        <a:rPr lang="ru-RU" sz="1400" b="1" dirty="0">
                          <a:solidFill>
                            <a:srgbClr val="0093CD"/>
                          </a:solidFill>
                        </a:rPr>
                        <a:t>-ку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93CD"/>
                          </a:solidFill>
                        </a:rPr>
                        <a:t>ГИБДД г. Первоуральск</a:t>
                      </a: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93CD"/>
                          </a:solidFill>
                        </a:rPr>
                        <a:t>Общение с непосредствен-</a:t>
                      </a:r>
                      <a:r>
                        <a:rPr lang="ru-RU" sz="1400" b="1" dirty="0" err="1">
                          <a:solidFill>
                            <a:srgbClr val="0093CD"/>
                          </a:solidFill>
                        </a:rPr>
                        <a:t>ным</a:t>
                      </a:r>
                      <a:r>
                        <a:rPr lang="ru-RU" sz="1400" b="1" dirty="0">
                          <a:solidFill>
                            <a:srgbClr val="0093CD"/>
                          </a:solidFill>
                        </a:rPr>
                        <a:t> работником той или иной организации</a:t>
                      </a: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93CD"/>
                          </a:solidFill>
                        </a:rPr>
                        <a:t>Рассказ специалиста о своей профессии и экскурсия по предприятию</a:t>
                      </a: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47528" y="5301208"/>
            <a:ext cx="504056" cy="923330"/>
          </a:xfrm>
          <a:prstGeom prst="rect">
            <a:avLst/>
          </a:prstGeom>
          <a:noFill/>
        </p:spPr>
        <p:txBody>
          <a:bodyPr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9165" y="5588144"/>
            <a:ext cx="7873549" cy="86504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4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62" y="3789364"/>
            <a:ext cx="1901648" cy="2867891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направле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-</a:t>
            </a:r>
          </a:p>
          <a:p>
            <a:pPr>
              <a:defRPr/>
            </a:pP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ние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0"/>
            <a:ext cx="0" cy="606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80706" y="4138296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3"/>
            <a:ext cx="2339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8"/>
            <a:ext cx="5040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Фамилия, имя: </a:t>
            </a:r>
            <a:r>
              <a:rPr lang="ru-RU" sz="2000" b="1" dirty="0" err="1">
                <a:solidFill>
                  <a:srgbClr val="326064"/>
                </a:solidFill>
                <a:latin typeface="Arial" charset="0"/>
              </a:rPr>
              <a:t>Царевникова</a:t>
            </a:r>
            <a:r>
              <a:rPr lang="ru-RU" sz="2000" b="1" dirty="0">
                <a:solidFill>
                  <a:srgbClr val="326064"/>
                </a:solidFill>
                <a:latin typeface="Arial" charset="0"/>
              </a:rPr>
              <a:t> Марина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94541" y="3249613"/>
            <a:ext cx="2140872" cy="176371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Целеустремлён-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 err="1">
                <a:solidFill>
                  <a:srgbClr val="326064"/>
                </a:solidFill>
                <a:sym typeface="Wingdings"/>
              </a:rPr>
              <a:t>ность</a:t>
            </a:r>
            <a:endParaRPr lang="ru-RU" sz="1400" b="1" dirty="0">
              <a:solidFill>
                <a:srgbClr val="326064"/>
              </a:solidFill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Ответственность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Инициативность</a:t>
            </a: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9875" y="2997200"/>
            <a:ext cx="1564610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Математика</a:t>
            </a:r>
          </a:p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Экономика</a:t>
            </a:r>
          </a:p>
          <a:p>
            <a:pPr algn="ctr">
              <a:defRPr/>
            </a:pPr>
            <a:endParaRPr lang="ru-RU" dirty="0">
              <a:solidFill>
                <a:srgbClr val="326064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28397" y="2554720"/>
            <a:ext cx="1439862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фитнес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319963" y="1916114"/>
            <a:ext cx="1506548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rgbClr val="326064"/>
                </a:solidFill>
              </a:rPr>
              <a:t>УрГЭУ</a:t>
            </a:r>
            <a:r>
              <a:rPr lang="ru-RU" sz="1400" b="1" dirty="0">
                <a:solidFill>
                  <a:srgbClr val="326064"/>
                </a:solidFill>
              </a:rPr>
              <a:t>,</a:t>
            </a:r>
          </a:p>
          <a:p>
            <a:pPr algn="ctr">
              <a:defRPr/>
            </a:pPr>
            <a:r>
              <a:rPr lang="ru-RU" sz="1400" b="1">
                <a:solidFill>
                  <a:srgbClr val="326064"/>
                </a:solidFill>
              </a:rPr>
              <a:t>Экономичес-</a:t>
            </a:r>
            <a:endParaRPr lang="ru-RU" sz="1400" b="1" dirty="0">
              <a:solidFill>
                <a:srgbClr val="326064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326064"/>
                </a:solidFill>
              </a:rPr>
              <a:t>кая безопасность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832851" y="981076"/>
            <a:ext cx="1711571" cy="146480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Специалист по </a:t>
            </a:r>
            <a:r>
              <a:rPr lang="ru-RU" sz="1600" b="1" dirty="0" err="1">
                <a:solidFill>
                  <a:srgbClr val="326064"/>
                </a:solidFill>
              </a:rPr>
              <a:t>экономичес</a:t>
            </a:r>
            <a:r>
              <a:rPr lang="ru-RU" sz="1600" b="1" dirty="0">
                <a:solidFill>
                  <a:srgbClr val="326064"/>
                </a:solidFill>
              </a:rPr>
              <a:t>-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кой безопасности,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МВД </a:t>
            </a: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880101" y="6524626"/>
            <a:ext cx="1420209" cy="88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/>
              <a:t>Социальная значимость профессии</a:t>
            </a:r>
            <a:r>
              <a:rPr lang="ru-RU" dirty="0"/>
              <a:t>: </a:t>
            </a:r>
          </a:p>
          <a:p>
            <a:pPr algn="just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24650" y="4422224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661154" y="4028495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558236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67775" y="2434060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174173" y="3499920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550692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08880" y="456801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124649" y="4363908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10353" y="4855741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652538" y="4115934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319963" y="3556099"/>
            <a:ext cx="0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693358" y="4028495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733681" y="4974646"/>
            <a:ext cx="2339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26565" y="1698367"/>
            <a:ext cx="5436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Фамилия, имя: </a:t>
            </a:r>
            <a:r>
              <a:rPr lang="ru-RU" sz="2400" b="1" dirty="0" err="1">
                <a:solidFill>
                  <a:srgbClr val="438086"/>
                </a:solidFill>
                <a:latin typeface="Arial" charset="0"/>
              </a:rPr>
              <a:t>Гилева</a:t>
            </a:r>
            <a:r>
              <a:rPr lang="ru-RU" sz="2400" b="1" dirty="0">
                <a:solidFill>
                  <a:srgbClr val="438086"/>
                </a:solidFill>
                <a:latin typeface="Arial" charset="0"/>
              </a:rPr>
              <a:t> София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63700" y="3183132"/>
            <a:ext cx="2400300" cy="143140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438086"/>
              </a:solidFill>
              <a:sym typeface="Wingdings"/>
            </a:endParaRPr>
          </a:p>
          <a:p>
            <a:pPr algn="ctr">
              <a:defRPr/>
            </a:pPr>
            <a:endParaRPr lang="ru-RU" sz="1600" b="1" dirty="0">
              <a:solidFill>
                <a:srgbClr val="438086"/>
              </a:solidFill>
              <a:sym typeface="Wingdings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438086"/>
                </a:solidFill>
                <a:sym typeface="Wingdings"/>
              </a:rPr>
              <a:t>Целеустремленность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438086"/>
                </a:solidFill>
                <a:sym typeface="Wingdings"/>
              </a:rPr>
              <a:t>Умение мотивировать себя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438086"/>
                </a:solidFill>
              </a:rPr>
              <a:t>Гибкость поведения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156594" y="2728040"/>
            <a:ext cx="1439863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38086"/>
                </a:solidFill>
              </a:rPr>
              <a:t>Математика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438086"/>
                </a:solidFill>
              </a:rPr>
              <a:t>Экономика</a:t>
            </a:r>
            <a:r>
              <a:rPr lang="ru-RU" sz="1600" dirty="0">
                <a:solidFill>
                  <a:srgbClr val="438086"/>
                </a:solidFill>
              </a:rPr>
              <a:t>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10853" y="2311594"/>
            <a:ext cx="1439862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38086"/>
                </a:solidFill>
              </a:rPr>
              <a:t>Английский язык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438086"/>
                </a:solidFill>
              </a:rPr>
              <a:t>Плавание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316626" y="1734264"/>
            <a:ext cx="1454170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38086"/>
                </a:solidFill>
              </a:rPr>
              <a:t>ВШЭ</a:t>
            </a:r>
          </a:p>
          <a:p>
            <a:pPr algn="ctr">
              <a:defRPr/>
            </a:pPr>
            <a:endParaRPr lang="ru-RU" b="1" dirty="0">
              <a:solidFill>
                <a:srgbClr val="438086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438086"/>
                </a:solidFill>
              </a:rPr>
              <a:t>Экономика и менеджмент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832850" y="981076"/>
            <a:ext cx="1549400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38086"/>
                </a:solidFill>
                <a:sym typeface="Wingdings"/>
              </a:rPr>
              <a:t>Профессия не выбрана</a:t>
            </a:r>
          </a:p>
        </p:txBody>
      </p:sp>
      <p:pic>
        <p:nvPicPr>
          <p:cNvPr id="2" name="Рисунок 1" descr="XVu4QwEuiN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492" y="4160062"/>
            <a:ext cx="2406114" cy="24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78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MG1lOaMh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553" y="3320387"/>
            <a:ext cx="2743200" cy="36576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1"/>
            <a:ext cx="0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3"/>
            <a:ext cx="2339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8"/>
            <a:ext cx="5040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Фамилия, имя: </a:t>
            </a:r>
            <a:r>
              <a:rPr lang="ru-RU" sz="2000" b="1" dirty="0">
                <a:solidFill>
                  <a:srgbClr val="326064"/>
                </a:solidFill>
                <a:latin typeface="Arial" charset="0"/>
              </a:rPr>
              <a:t>Фотеев Александр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14526" y="3796030"/>
            <a:ext cx="2016125" cy="127762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Отзывчивость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Креативность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Трудолюбие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Выносливость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9876" y="2997200"/>
            <a:ext cx="1439863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Математика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экономика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35638" y="2565400"/>
            <a:ext cx="1439862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Лёгкая атлетика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319964" y="1916114"/>
            <a:ext cx="1419225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326064"/>
                </a:solidFill>
              </a:rPr>
              <a:t>УрГЭУ</a:t>
            </a:r>
            <a:r>
              <a:rPr lang="ru-RU" sz="1600" b="1" dirty="0">
                <a:solidFill>
                  <a:srgbClr val="326064"/>
                </a:solidFill>
              </a:rPr>
              <a:t>,</a:t>
            </a:r>
          </a:p>
          <a:p>
            <a:pPr algn="ctr">
              <a:defRPr/>
            </a:pPr>
            <a:r>
              <a:rPr lang="ru-RU" sz="1600" b="1" dirty="0" err="1">
                <a:solidFill>
                  <a:srgbClr val="326064"/>
                </a:solidFill>
              </a:rPr>
              <a:t>Внешнеэко-номическая</a:t>
            </a:r>
            <a:r>
              <a:rPr lang="ru-RU" sz="1600" b="1" dirty="0">
                <a:solidFill>
                  <a:srgbClr val="326064"/>
                </a:solidFill>
              </a:rPr>
              <a:t> деятель-</a:t>
            </a:r>
            <a:r>
              <a:rPr lang="ru-RU" sz="1600" b="1" dirty="0" err="1">
                <a:solidFill>
                  <a:srgbClr val="326064"/>
                </a:solidFill>
              </a:rPr>
              <a:t>ность</a:t>
            </a:r>
            <a:endParaRPr lang="ru-RU" sz="1600" b="1" dirty="0">
              <a:solidFill>
                <a:srgbClr val="326064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32850" y="981076"/>
            <a:ext cx="1549400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Профессия не выбрана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07183" y="5687205"/>
            <a:ext cx="1657229" cy="697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/>
              <a:t>Социальная значимость профессии</a:t>
            </a:r>
            <a:r>
              <a:rPr lang="ru-RU" dirty="0"/>
              <a:t>: </a:t>
            </a:r>
          </a:p>
          <a:p>
            <a:pPr algn="just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0178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направле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-</a:t>
            </a:r>
          </a:p>
          <a:p>
            <a:pPr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0"/>
            <a:ext cx="0" cy="606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3"/>
            <a:ext cx="2339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8"/>
            <a:ext cx="5040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Фамилия, имя: </a:t>
            </a:r>
            <a:r>
              <a:rPr lang="ru-RU" sz="2000" b="1" dirty="0" err="1">
                <a:solidFill>
                  <a:srgbClr val="326064"/>
                </a:solidFill>
                <a:latin typeface="Arial" charset="0"/>
              </a:rPr>
              <a:t>Красковская</a:t>
            </a:r>
            <a:r>
              <a:rPr lang="ru-RU" sz="2000" b="1" dirty="0">
                <a:solidFill>
                  <a:srgbClr val="326064"/>
                </a:solidFill>
                <a:latin typeface="Arial" charset="0"/>
              </a:rPr>
              <a:t> Елизавета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76426" y="3620454"/>
            <a:ext cx="2054225" cy="145319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Целеустремлён-</a:t>
            </a:r>
            <a:r>
              <a:rPr lang="ru-RU" sz="1400" b="1" dirty="0" err="1">
                <a:solidFill>
                  <a:srgbClr val="326064"/>
                </a:solidFill>
                <a:sym typeface="Wingdings"/>
              </a:rPr>
              <a:t>ность</a:t>
            </a:r>
            <a:endParaRPr lang="ru-RU" sz="1400" b="1" dirty="0">
              <a:solidFill>
                <a:srgbClr val="326064"/>
              </a:solidFill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 err="1">
                <a:solidFill>
                  <a:srgbClr val="326064"/>
                </a:solidFill>
                <a:sym typeface="Wingdings"/>
              </a:rPr>
              <a:t>Коммуникабель-ность</a:t>
            </a:r>
            <a:endParaRPr lang="ru-RU" sz="1400" b="1" dirty="0">
              <a:solidFill>
                <a:srgbClr val="326064"/>
              </a:solidFill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Умение публично выступать</a:t>
            </a: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9876" y="2997200"/>
            <a:ext cx="1439863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Математика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экономика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35638" y="2565400"/>
            <a:ext cx="1439862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История</a:t>
            </a:r>
          </a:p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Фитнес</a:t>
            </a:r>
          </a:p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танцы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32640" y="1916114"/>
            <a:ext cx="1593860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326064"/>
                </a:solidFill>
              </a:rPr>
              <a:t>УрФУ</a:t>
            </a:r>
            <a:r>
              <a:rPr lang="ru-RU" sz="1600" b="1" dirty="0">
                <a:solidFill>
                  <a:srgbClr val="326064"/>
                </a:solidFill>
              </a:rPr>
              <a:t>,</a:t>
            </a:r>
          </a:p>
          <a:p>
            <a:pPr algn="ctr">
              <a:defRPr/>
            </a:pPr>
            <a:r>
              <a:rPr lang="ru-RU" sz="1600" b="1" dirty="0" err="1">
                <a:solidFill>
                  <a:srgbClr val="326064"/>
                </a:solidFill>
              </a:rPr>
              <a:t>Гуманитар-ное</a:t>
            </a:r>
            <a:r>
              <a:rPr lang="ru-RU" sz="1600" b="1" dirty="0">
                <a:solidFill>
                  <a:srgbClr val="326064"/>
                </a:solidFill>
              </a:rPr>
              <a:t> направление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832850" y="981076"/>
            <a:ext cx="1549400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Профессия не выбрана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77835" y="6151390"/>
            <a:ext cx="871319" cy="33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/>
              <a:t>Социальная значимость профессии</a:t>
            </a:r>
            <a:r>
              <a:rPr lang="ru-RU" dirty="0"/>
              <a:t>: </a:t>
            </a:r>
          </a:p>
          <a:p>
            <a:pPr algn="just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endParaRPr lang="ru-RU" dirty="0"/>
          </a:p>
        </p:txBody>
      </p:sp>
      <p:pic>
        <p:nvPicPr>
          <p:cNvPr id="2" name="Рисунок 1" descr="апролю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426" y="6450649"/>
            <a:ext cx="91201" cy="73199"/>
          </a:xfrm>
          <a:prstGeom prst="rect">
            <a:avLst/>
          </a:prstGeom>
        </p:spPr>
      </p:pic>
      <p:pic>
        <p:nvPicPr>
          <p:cNvPr id="3" name="Рисунок 2" descr="AjqFtExly8Q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008" y="3657573"/>
            <a:ext cx="1908875" cy="286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453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3" y="3789363"/>
            <a:ext cx="2710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1"/>
            <a:ext cx="0" cy="329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3"/>
            <a:ext cx="2339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8"/>
            <a:ext cx="5040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Фамилия, имя: </a:t>
            </a:r>
            <a:r>
              <a:rPr lang="ru-RU" sz="2000" b="1" dirty="0" err="1">
                <a:solidFill>
                  <a:srgbClr val="326064"/>
                </a:solidFill>
                <a:latin typeface="Arial" charset="0"/>
              </a:rPr>
              <a:t>Кунгурова</a:t>
            </a:r>
            <a:r>
              <a:rPr lang="ru-RU" sz="2000" b="1" dirty="0">
                <a:solidFill>
                  <a:srgbClr val="326064"/>
                </a:solidFill>
                <a:latin typeface="Arial" charset="0"/>
              </a:rPr>
              <a:t> Кристина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76426" y="3620454"/>
            <a:ext cx="2054225" cy="145319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Целеустремлён-</a:t>
            </a:r>
            <a:r>
              <a:rPr lang="ru-RU" sz="1400" b="1" dirty="0" err="1">
                <a:solidFill>
                  <a:srgbClr val="326064"/>
                </a:solidFill>
                <a:sym typeface="Wingdings"/>
              </a:rPr>
              <a:t>ная</a:t>
            </a:r>
            <a:endParaRPr lang="ru-RU" sz="1400" b="1" dirty="0">
              <a:solidFill>
                <a:srgbClr val="326064"/>
              </a:solidFill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Творческая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Нужда в постоянном саморазвитии</a:t>
            </a: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9876" y="2997200"/>
            <a:ext cx="1439863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Математика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экономика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11566" y="2565400"/>
            <a:ext cx="1663935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Художествен-</a:t>
            </a:r>
            <a:r>
              <a:rPr lang="ru-RU" sz="1600" b="1" dirty="0" err="1">
                <a:solidFill>
                  <a:srgbClr val="326064"/>
                </a:solidFill>
              </a:rPr>
              <a:t>ная</a:t>
            </a:r>
            <a:r>
              <a:rPr lang="ru-RU" sz="1600" b="1" dirty="0">
                <a:solidFill>
                  <a:srgbClr val="326064"/>
                </a:solidFill>
              </a:rPr>
              <a:t> и танцевальная студии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32640" y="1916114"/>
            <a:ext cx="1593860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326064"/>
                </a:solidFill>
              </a:rPr>
              <a:t>УрГАХУ</a:t>
            </a:r>
            <a:endParaRPr lang="ru-RU" sz="1600" b="1" dirty="0">
              <a:solidFill>
                <a:srgbClr val="326064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32850" y="981076"/>
            <a:ext cx="1549400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Дизайнер среды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77835" y="6151390"/>
            <a:ext cx="871319" cy="33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/>
              <a:t>Социальная значимость профессии</a:t>
            </a:r>
            <a:r>
              <a:rPr lang="ru-RU" dirty="0"/>
              <a:t>: </a:t>
            </a:r>
          </a:p>
          <a:p>
            <a:pPr algn="just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endParaRPr lang="ru-RU" dirty="0"/>
          </a:p>
        </p:txBody>
      </p:sp>
      <p:pic>
        <p:nvPicPr>
          <p:cNvPr id="2" name="Рисунок 1" descr="апролю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426" y="6450649"/>
            <a:ext cx="91201" cy="73199"/>
          </a:xfrm>
          <a:prstGeom prst="rect">
            <a:avLst/>
          </a:prstGeom>
        </p:spPr>
      </p:pic>
      <p:pic>
        <p:nvPicPr>
          <p:cNvPr id="3" name="Рисунок 2" descr="AjqFtExly8Q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2524" y="5810106"/>
            <a:ext cx="189645" cy="205698"/>
          </a:xfrm>
          <a:prstGeom prst="rect">
            <a:avLst/>
          </a:prstGeom>
        </p:spPr>
      </p:pic>
      <p:pic>
        <p:nvPicPr>
          <p:cNvPr id="4" name="Рисунок 3" descr="Dsjm8LlApy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278" y="4195418"/>
            <a:ext cx="3155660" cy="24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022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jqFtExly8Q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2371" y="6107748"/>
            <a:ext cx="189645" cy="205698"/>
          </a:xfrm>
          <a:prstGeom prst="rect">
            <a:avLst/>
          </a:prstGeom>
        </p:spPr>
      </p:pic>
      <p:pic>
        <p:nvPicPr>
          <p:cNvPr id="5" name="Рисунок 4" descr="vOfWcVj51a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560" y="3707246"/>
            <a:ext cx="3030119" cy="3029989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3" y="3789363"/>
            <a:ext cx="2710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1"/>
            <a:ext cx="0" cy="329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3"/>
            <a:ext cx="2339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8"/>
            <a:ext cx="5040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Фамилия, имя: </a:t>
            </a:r>
            <a:r>
              <a:rPr lang="ru-RU" sz="2000" b="1" dirty="0">
                <a:solidFill>
                  <a:srgbClr val="326064"/>
                </a:solidFill>
                <a:latin typeface="Arial" charset="0"/>
              </a:rPr>
              <a:t>Маткова Алиса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76426" y="3620454"/>
            <a:ext cx="2054225" cy="145319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Ответственность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Умение держаться на публике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26064"/>
                </a:solidFill>
                <a:sym typeface="Wingdings"/>
              </a:rPr>
              <a:t>Коммуникабельность </a:t>
            </a: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9876" y="2997200"/>
            <a:ext cx="1439863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Математика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экономика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11566" y="2565400"/>
            <a:ext cx="1663935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Английский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26064"/>
                </a:solidFill>
              </a:rPr>
              <a:t>Эстрадное дело\вокал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32640" y="1916114"/>
            <a:ext cx="1593860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326064"/>
                </a:solidFill>
              </a:rPr>
              <a:t>УрФУ</a:t>
            </a:r>
            <a:endParaRPr lang="ru-RU" sz="1600" b="1" dirty="0">
              <a:solidFill>
                <a:srgbClr val="326064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32850" y="981076"/>
            <a:ext cx="1549400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  <a:p>
            <a:pPr algn="ctr">
              <a:defRPr/>
            </a:pPr>
            <a:r>
              <a:rPr lang="ru-RU" b="1" dirty="0">
                <a:solidFill>
                  <a:srgbClr val="326064"/>
                </a:solidFill>
              </a:rPr>
              <a:t>переводчик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77835" y="6151390"/>
            <a:ext cx="871319" cy="33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/>
              <a:t>Социальная значимость профессии</a:t>
            </a:r>
            <a:r>
              <a:rPr lang="ru-RU" dirty="0"/>
              <a:t>: </a:t>
            </a:r>
          </a:p>
          <a:p>
            <a:pPr algn="just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endParaRPr lang="ru-RU" dirty="0"/>
          </a:p>
        </p:txBody>
      </p:sp>
      <p:pic>
        <p:nvPicPr>
          <p:cNvPr id="2" name="Рисунок 1" descr="апролю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426" y="6450649"/>
            <a:ext cx="91201" cy="73199"/>
          </a:xfrm>
          <a:prstGeom prst="rect">
            <a:avLst/>
          </a:prstGeom>
        </p:spPr>
      </p:pic>
      <p:pic>
        <p:nvPicPr>
          <p:cNvPr id="4" name="Рисунок 3" descr="Dsjm8LlApyc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13"/>
          <a:stretch>
            <a:fillRect/>
          </a:stretch>
        </p:blipFill>
        <p:spPr>
          <a:xfrm flipH="1">
            <a:off x="9444113" y="6151390"/>
            <a:ext cx="81208" cy="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29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413" y="404813"/>
            <a:ext cx="6481762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Место прохождения активной практики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sp>
        <p:nvSpPr>
          <p:cNvPr id="4100" name="TextBox 23"/>
          <p:cNvSpPr txBox="1">
            <a:spLocks noChangeArrowheads="1"/>
          </p:cNvSpPr>
          <p:nvPr/>
        </p:nvSpPr>
        <p:spPr bwMode="auto">
          <a:xfrm>
            <a:off x="4224338" y="1700214"/>
            <a:ext cx="554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dirty="0"/>
              <a:t> </a:t>
            </a:r>
          </a:p>
        </p:txBody>
      </p:sp>
      <p:sp>
        <p:nvSpPr>
          <p:cNvPr id="4101" name="TextBox 25"/>
          <p:cNvSpPr txBox="1">
            <a:spLocks noChangeArrowheads="1"/>
          </p:cNvSpPr>
          <p:nvPr/>
        </p:nvSpPr>
        <p:spPr bwMode="auto">
          <a:xfrm>
            <a:off x="4224338" y="2205039"/>
            <a:ext cx="554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en-US" b="1" dirty="0"/>
          </a:p>
        </p:txBody>
      </p:sp>
      <p:sp>
        <p:nvSpPr>
          <p:cNvPr id="4102" name="TextBox 27"/>
          <p:cNvSpPr txBox="1">
            <a:spLocks noChangeArrowheads="1"/>
          </p:cNvSpPr>
          <p:nvPr/>
        </p:nvSpPr>
        <p:spPr bwMode="auto">
          <a:xfrm>
            <a:off x="2452173" y="1743683"/>
            <a:ext cx="7752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 dirty="0"/>
              <a:t>Название: Первоуральский центр занятости</a:t>
            </a:r>
          </a:p>
        </p:txBody>
      </p:sp>
      <p:graphicFrame>
        <p:nvGraphicFramePr>
          <p:cNvPr id="2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423"/>
              </p:ext>
            </p:extLst>
          </p:nvPr>
        </p:nvGraphicFramePr>
        <p:xfrm>
          <a:off x="1992313" y="2781300"/>
          <a:ext cx="8280400" cy="3657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Профессии</a:t>
                      </a: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Содержание работы</a:t>
                      </a: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Требования к индивидуальным</a:t>
                      </a:r>
                      <a:r>
                        <a:rPr lang="ru-RU" sz="1200" baseline="0" dirty="0"/>
                        <a:t> особенностям</a:t>
                      </a:r>
                      <a:endParaRPr lang="ru-RU" sz="1200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Требования к профессиональной подготовке</a:t>
                      </a: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Медицинские</a:t>
                      </a:r>
                      <a:r>
                        <a:rPr lang="ru-RU" sz="1200" baseline="0" dirty="0"/>
                        <a:t> противопоказания</a:t>
                      </a:r>
                      <a:endParaRPr lang="ru-RU" sz="1200" dirty="0"/>
                    </a:p>
                  </a:txBody>
                  <a:tcPr marL="91434" marR="91434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37">
                <a:tc>
                  <a:txBody>
                    <a:bodyPr/>
                    <a:lstStyle/>
                    <a:p>
                      <a:r>
                        <a:rPr lang="ru-RU" sz="1600" dirty="0"/>
                        <a:t>менеджер по подбору персонала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психолог</a:t>
                      </a: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информирование клиентов на рынке труда;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помощь с написанием резюме;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подбор подходящей работы.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800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умение работать с людьми;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внимательность;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ответственность;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аккуратность в введении документации</a:t>
                      </a:r>
                      <a:r>
                        <a:rPr lang="ru-RU" sz="1400" dirty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усидчивость.</a:t>
                      </a: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наличие среднего профессионального образования или высшего, затем обучение проходит непосредственно в ЦЗ.</a:t>
                      </a: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проблемы со зрением;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проблемы с позвоночником.</a:t>
                      </a:r>
                    </a:p>
                  </a:txBody>
                  <a:tcPr marL="91434" marR="91434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6" descr="http://www.pervo.ru/uploads/posts/2011-05/1306719832_p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16632"/>
            <a:ext cx="1915414" cy="14401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36191" y="404813"/>
            <a:ext cx="6736523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Результаты активной практики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25004" y="2098358"/>
            <a:ext cx="2016125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фото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99651" y="4115176"/>
            <a:ext cx="2016125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фото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12126" y="4367617"/>
            <a:ext cx="2016125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фото</a:t>
            </a:r>
          </a:p>
        </p:txBody>
      </p:sp>
      <p:pic>
        <p:nvPicPr>
          <p:cNvPr id="5126" name="Picture 4" descr="http://blogs.managementconcepts.com/wp-content/uploads/2014/10/Knowledge-Transf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2852739"/>
            <a:ext cx="936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http://image005.flaticon.com/19/png/512/15/1563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1557339"/>
            <a:ext cx="8651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http://www.pubzi.com/f/th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9" y="4292601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216276" y="1268414"/>
            <a:ext cx="4175125" cy="11525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rgbClr val="FF0000"/>
                </a:solidFill>
                <a:sym typeface="Wingdings"/>
              </a:rPr>
              <a:t>Мы увидели как ведётся работа каждого из отделов ЦЗ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16276" y="2852739"/>
            <a:ext cx="4175125" cy="9366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FF0000"/>
              </a:solidFill>
              <a:sym typeface="Wingdings"/>
            </a:endParaRPr>
          </a:p>
          <a:p>
            <a:pPr algn="just">
              <a:defRPr/>
            </a:pPr>
            <a:r>
              <a:rPr lang="ru-RU" dirty="0">
                <a:solidFill>
                  <a:srgbClr val="FF0000"/>
                </a:solidFill>
                <a:sym typeface="Wingdings"/>
              </a:rPr>
              <a:t>Узнали чем конкретно занимается тот или иной отдел центра занятости населения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6276" y="4221163"/>
            <a:ext cx="4175125" cy="10080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FF0000"/>
              </a:solidFill>
              <a:sym typeface="Wingdings"/>
            </a:endParaRPr>
          </a:p>
          <a:p>
            <a:pPr algn="just">
              <a:defRPr/>
            </a:pPr>
            <a:r>
              <a:rPr lang="ru-RU" dirty="0">
                <a:solidFill>
                  <a:srgbClr val="FF0000"/>
                </a:solidFill>
                <a:sym typeface="Wingdings"/>
              </a:rPr>
              <a:t>Нам понравилось быть в роли помощников у сотрудников ЦЗ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16276" y="5589588"/>
            <a:ext cx="4175125" cy="10080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FF0000"/>
              </a:solidFill>
              <a:sym typeface="Wingdings"/>
            </a:endParaRPr>
          </a:p>
          <a:p>
            <a:pPr algn="just">
              <a:defRPr/>
            </a:pPr>
            <a:r>
              <a:rPr lang="ru-RU" dirty="0">
                <a:solidFill>
                  <a:srgbClr val="FF0000"/>
                </a:solidFill>
                <a:sym typeface="Wingdings"/>
              </a:rPr>
              <a:t>Но хотелось бы попробовать себя в разных направлениях работы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5133" name="Picture 7" descr="http://www.pubzi.com/f/th-Thu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9" y="5661026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www.pervo.ru/uploads/posts/2011-05/1306719832_pc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3512" y="116632"/>
            <a:ext cx="1915414" cy="14401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 descr="вапролджэждорпавсмджэждлорпитьб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1541278"/>
            <a:ext cx="2979566" cy="2236973"/>
          </a:xfrm>
          <a:prstGeom prst="rect">
            <a:avLst/>
          </a:prstGeom>
        </p:spPr>
      </p:pic>
      <p:pic>
        <p:nvPicPr>
          <p:cNvPr id="3" name="Рисунок 2" descr="XDa9FX2oDX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6" y="4071534"/>
            <a:ext cx="3008791" cy="17006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289" y="198438"/>
            <a:ext cx="7487477" cy="1143000"/>
          </a:xfrm>
        </p:spPr>
        <p:txBody>
          <a:bodyPr/>
          <a:lstStyle/>
          <a:p>
            <a:r>
              <a:rPr lang="ru-RU" sz="4000" dirty="0">
                <a:solidFill>
                  <a:srgbClr val="326064"/>
                </a:solidFill>
              </a:rPr>
              <a:t>Итоги активной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1" y="1600201"/>
            <a:ext cx="8529403" cy="7477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Всего: по 7 часов на каждого члена группы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вапролдж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84" y="2589214"/>
            <a:ext cx="7779047" cy="3967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9050" y="3328988"/>
            <a:ext cx="219382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1 чел.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0170" y="465819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7 чел.</a:t>
            </a:r>
          </a:p>
        </p:txBody>
      </p:sp>
      <p:pic>
        <p:nvPicPr>
          <p:cNvPr id="9" name="Рисунок 5" descr="вапролдж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84" y="2589214"/>
            <a:ext cx="7779047" cy="3967734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5099050" y="3328988"/>
            <a:ext cx="219382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1 чел.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3550170" y="465819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7 чел.</a:t>
            </a:r>
          </a:p>
        </p:txBody>
      </p:sp>
    </p:spTree>
    <p:extLst>
      <p:ext uri="{BB962C8B-B14F-4D97-AF65-F5344CB8AC3E}">
        <p14:creationId xmlns:p14="http://schemas.microsoft.com/office/powerpoint/2010/main" val="18448935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139" y="897748"/>
            <a:ext cx="8059953" cy="4571191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326064"/>
                </a:solidFill>
              </a:rPr>
              <a:t>Места</a:t>
            </a:r>
            <a:br>
              <a:rPr lang="ru-RU" dirty="0">
                <a:solidFill>
                  <a:srgbClr val="326064"/>
                </a:solidFill>
              </a:rPr>
            </a:br>
            <a:r>
              <a:rPr lang="ru-RU" sz="5400" dirty="0">
                <a:solidFill>
                  <a:srgbClr val="326064"/>
                </a:solidFill>
                <a:latin typeface="Arial"/>
              </a:rPr>
              <a:t>прохождения</a:t>
            </a:r>
            <a:br>
              <a:rPr lang="ru-RU" dirty="0">
                <a:solidFill>
                  <a:srgbClr val="326064"/>
                </a:solidFill>
              </a:rPr>
            </a:br>
            <a:r>
              <a:rPr lang="ru-RU" sz="5400" dirty="0">
                <a:solidFill>
                  <a:srgbClr val="326064"/>
                </a:solidFill>
                <a:latin typeface="Arial"/>
              </a:rPr>
              <a:t>пассивной практики</a:t>
            </a:r>
            <a:endParaRPr lang="ru-RU" sz="5400" dirty="0">
              <a:solidFill>
                <a:srgbClr val="32606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461658" y="6126163"/>
            <a:ext cx="4749142" cy="3619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2415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289" y="198438"/>
            <a:ext cx="7986467" cy="1143000"/>
          </a:xfrm>
        </p:spPr>
        <p:txBody>
          <a:bodyPr/>
          <a:lstStyle/>
          <a:p>
            <a:r>
              <a:rPr lang="ru-RU" dirty="0">
                <a:solidFill>
                  <a:srgbClr val="326064"/>
                </a:solidFill>
              </a:rPr>
              <a:t>Экскурсия в областной суд</a:t>
            </a:r>
          </a:p>
        </p:txBody>
      </p:sp>
      <p:pic>
        <p:nvPicPr>
          <p:cNvPr id="4" name="Объект 3" descr="лорвапрборпамито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769" y="2941750"/>
            <a:ext cx="8297977" cy="3663258"/>
          </a:xfrm>
        </p:spPr>
      </p:pic>
      <p:pic>
        <p:nvPicPr>
          <p:cNvPr id="3" name="Рисунок 2" descr="Gnsmc5CN0-U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927" y="1345595"/>
            <a:ext cx="2493705" cy="2493819"/>
          </a:xfrm>
          <a:prstGeom prst="rect">
            <a:avLst/>
          </a:prstGeom>
        </p:spPr>
      </p:pic>
      <p:pic>
        <p:nvPicPr>
          <p:cNvPr id="5" name="Рисунок 4" descr="_Sudi_Hmelnichchini_otrimali_novih_ochilnikiv_1_2014_06_26_04_13_5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990" y="1345594"/>
            <a:ext cx="2743200" cy="1543050"/>
          </a:xfrm>
          <a:prstGeom prst="rect">
            <a:avLst/>
          </a:prstGeom>
        </p:spPr>
      </p:pic>
      <p:pic>
        <p:nvPicPr>
          <p:cNvPr id="6" name="Рисунок 5" descr="8df9a44d55055d213b2f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785" y="1258311"/>
            <a:ext cx="2319059" cy="16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16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914" y="373063"/>
            <a:ext cx="8073617" cy="15414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26064"/>
                </a:solidFill>
              </a:rPr>
              <a:t>Экскурсия в городской нарсуд</a:t>
            </a:r>
            <a:endParaRPr lang="ru-RU" dirty="0">
              <a:latin typeface="Arial"/>
            </a:endParaRPr>
          </a:p>
        </p:txBody>
      </p:sp>
      <p:pic>
        <p:nvPicPr>
          <p:cNvPr id="4" name="Объект 3" descr="95a452dcac11b3574446b03ff1fa3b07076f91cd_50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075" y="2206077"/>
            <a:ext cx="4277144" cy="4275686"/>
          </a:xfrm>
        </p:spPr>
      </p:pic>
      <p:pic>
        <p:nvPicPr>
          <p:cNvPr id="5" name="Рисунок 4" descr="qWFZHmTgJTQ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605" y="2219614"/>
            <a:ext cx="4265409" cy="42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10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232" y="529117"/>
            <a:ext cx="7113587" cy="177827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326064"/>
                </a:solidFill>
              </a:rPr>
              <a:t>Экскурсия в законодательное собрание Свердловской области</a:t>
            </a:r>
          </a:p>
        </p:txBody>
      </p:sp>
      <p:pic>
        <p:nvPicPr>
          <p:cNvPr id="3" name="Объект 2" descr="cur_-7mTcS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891" y="2536642"/>
            <a:ext cx="5223798" cy="3918239"/>
          </a:xfrm>
        </p:spPr>
      </p:pic>
      <p:pic>
        <p:nvPicPr>
          <p:cNvPr id="4" name="Рисунок 3" descr="xFmBGWgk_DU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438" y="2536641"/>
            <a:ext cx="2743200" cy="2057400"/>
          </a:xfrm>
          <a:prstGeom prst="rect">
            <a:avLst/>
          </a:prstGeom>
        </p:spPr>
      </p:pic>
      <p:pic>
        <p:nvPicPr>
          <p:cNvPr id="6" name="Рисунок 5" descr="RXlikGS2AA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439" y="4643983"/>
            <a:ext cx="3229715" cy="181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527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11" y="435350"/>
            <a:ext cx="7712064" cy="16919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326064"/>
                </a:solidFill>
              </a:rPr>
              <a:t>Лекция Аси Казанцевой в Ельцин центре</a:t>
            </a:r>
          </a:p>
        </p:txBody>
      </p:sp>
      <p:pic>
        <p:nvPicPr>
          <p:cNvPr id="4" name="Объект 3" descr="oDs8v4rmI1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88" y="2408239"/>
            <a:ext cx="4475162" cy="3254635"/>
          </a:xfrm>
        </p:spPr>
      </p:pic>
      <p:pic>
        <p:nvPicPr>
          <p:cNvPr id="5" name="Рисунок 4" descr="9VvsU-P3P4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902" y="2408759"/>
            <a:ext cx="4351960" cy="32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689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Другая 13">
      <a:dk1>
        <a:srgbClr val="0084B4"/>
      </a:dk1>
      <a:lt1>
        <a:sysClr val="window" lastClr="FFFFFF"/>
      </a:lt1>
      <a:dk2>
        <a:srgbClr val="424456"/>
      </a:dk2>
      <a:lt2>
        <a:srgbClr val="DEDEDE"/>
      </a:lt2>
      <a:accent1>
        <a:srgbClr val="428A98"/>
      </a:accent1>
      <a:accent2>
        <a:srgbClr val="C9F0FF"/>
      </a:accent2>
      <a:accent3>
        <a:srgbClr val="110852"/>
      </a:accent3>
      <a:accent4>
        <a:srgbClr val="9BE3FF"/>
      </a:accent4>
      <a:accent5>
        <a:srgbClr val="BDEDFF"/>
      </a:accent5>
      <a:accent6>
        <a:srgbClr val="438086"/>
      </a:accent6>
      <a:hlink>
        <a:srgbClr val="67AFBD"/>
      </a:hlink>
      <a:folHlink>
        <a:srgbClr val="E0EFF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2417BB224242C42A25C92BC695068C5" ma:contentTypeVersion="2" ma:contentTypeDescription="Создание документа." ma:contentTypeScope="" ma:versionID="4aa44709daa0913d8a58a2a9eb948d30">
  <xsd:schema xmlns:xsd="http://www.w3.org/2001/XMLSchema" xmlns:xs="http://www.w3.org/2001/XMLSchema" xmlns:p="http://schemas.microsoft.com/office/2006/metadata/properties" xmlns:ns2="eb5319c0-f5dc-49cb-bb87-c3936efb93eb" targetNamespace="http://schemas.microsoft.com/office/2006/metadata/properties" ma:root="true" ma:fieldsID="1a35c5ec3d2e7259559392276ffe63d0" ns2:_="">
    <xsd:import namespace="eb5319c0-f5dc-49cb-bb87-c3936efb93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319c0-f5dc-49cb-bb87-c3936efb93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C3DA06-4E11-46FF-B2E3-9F9EE1455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5319c0-f5dc-49cb-bb87-c3936efb9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E48F37-B53F-4019-BC67-6FF10DBB2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647</Words>
  <Application>Microsoft Office PowerPoint</Application>
  <PresentationFormat>Широкоэкранный</PresentationFormat>
  <Paragraphs>240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Impact</vt:lpstr>
      <vt:lpstr>Times New Roman</vt:lpstr>
      <vt:lpstr>Wingdings</vt:lpstr>
      <vt:lpstr>Default Design</vt:lpstr>
      <vt:lpstr>Презентация PowerPoint</vt:lpstr>
      <vt:lpstr>Место прохождения активной практики</vt:lpstr>
      <vt:lpstr>Результаты активной практики</vt:lpstr>
      <vt:lpstr>Итоги активной практики</vt:lpstr>
      <vt:lpstr>Места прохождения пассивной практики</vt:lpstr>
      <vt:lpstr>Экскурсия в областной суд</vt:lpstr>
      <vt:lpstr>Экскурсия в городской нарсуд</vt:lpstr>
      <vt:lpstr>Экскурсия в законодательное собрание Свердловской области</vt:lpstr>
      <vt:lpstr>Лекция Аси Казанцевой в Ельцин центре</vt:lpstr>
      <vt:lpstr>Итоги пассивной практики</vt:lpstr>
      <vt:lpstr>Рекомендации по организации практики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and Папа</dc:creator>
  <cp:lastModifiedBy>Михаил Малышев</cp:lastModifiedBy>
  <cp:revision>339</cp:revision>
  <dcterms:created xsi:type="dcterms:W3CDTF">2015-01-21T04:14:37Z</dcterms:created>
  <dcterms:modified xsi:type="dcterms:W3CDTF">2017-12-11T06:38:24Z</dcterms:modified>
</cp:coreProperties>
</file>