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71" r:id="rId9"/>
    <p:sldId id="267" r:id="rId10"/>
    <p:sldId id="263" r:id="rId11"/>
    <p:sldId id="264" r:id="rId12"/>
    <p:sldId id="265" r:id="rId13"/>
    <p:sldId id="272" r:id="rId14"/>
    <p:sldId id="268" r:id="rId15"/>
    <p:sldId id="269" r:id="rId16"/>
    <p:sldId id="270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C62B-312A-4433-8679-9DD28A4BCACF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7F50-7210-45BA-B687-0722B190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7D82-481D-4E8F-914C-AE0CA53070D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8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5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6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8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8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8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3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2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8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3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8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3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2CBBD6-3532-4F0A-9894-677686E51AE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E7A837-BF73-449F-9826-4DDC7674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5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ся\фото\фото лицея.jpg"/>
          <p:cNvPicPr>
            <a:picLocks noChangeAspect="1" noChangeArrowheads="1"/>
          </p:cNvPicPr>
          <p:nvPr/>
        </p:nvPicPr>
        <p:blipFill rotWithShape="1">
          <a:blip r:embed="rId3" cstate="print"/>
          <a:srcRect l="3657" t="5327" r="12623" b="9233"/>
          <a:stretch/>
        </p:blipFill>
        <p:spPr bwMode="auto">
          <a:xfrm>
            <a:off x="1516827" y="1319863"/>
            <a:ext cx="5473741" cy="502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2932" y="4581129"/>
            <a:ext cx="3905026" cy="1424815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г. Нижний Тагил,</a:t>
            </a:r>
          </a:p>
          <a:p>
            <a:pPr algn="l"/>
            <a:r>
              <a:rPr lang="ru-RU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ул. Энтузиастов, 15.</a:t>
            </a:r>
          </a:p>
          <a:p>
            <a:pPr algn="l"/>
            <a:r>
              <a:rPr lang="ru-RU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Телефон: 8(3435)331849</a:t>
            </a:r>
          </a:p>
          <a:p>
            <a:pPr algn="l"/>
            <a:r>
              <a:rPr lang="en-US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liceum@nm.ru</a:t>
            </a:r>
          </a:p>
          <a:p>
            <a:pPr algn="l"/>
            <a:r>
              <a:rPr lang="ru-RU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800" b="1" i="1" dirty="0">
                <a:solidFill>
                  <a:srgbClr val="542A00"/>
                </a:solidFill>
                <a:latin typeface="Arial" pitchFamily="34" charset="0"/>
                <a:cs typeface="Arial" pitchFamily="34" charset="0"/>
              </a:rPr>
              <a:t>www.lyceum-nt.ru</a:t>
            </a:r>
            <a:endParaRPr lang="ru-RU" sz="1800" b="1" i="1" dirty="0">
              <a:solidFill>
                <a:srgbClr val="542A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800" b="1" i="1" dirty="0">
              <a:solidFill>
                <a:srgbClr val="542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19536" y="365756"/>
            <a:ext cx="10387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99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Муниципальное бюджетное общеобразовательное учреждение лицей</a:t>
            </a:r>
          </a:p>
        </p:txBody>
      </p:sp>
    </p:spTree>
    <p:extLst>
      <p:ext uri="{BB962C8B-B14F-4D97-AF65-F5344CB8AC3E}">
        <p14:creationId xmlns:p14="http://schemas.microsoft.com/office/powerpoint/2010/main" val="28251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41974"/>
            <a:ext cx="7560840" cy="6195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>Изменения в образовании лицея:</a:t>
            </a:r>
            <a:r>
              <a:rPr lang="ru-RU" sz="3100" dirty="0">
                <a:solidFill>
                  <a:srgbClr val="C00000"/>
                </a:solidFill>
                <a:latin typeface="Arno Pro Smbd Display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Arno Pro Smbd Display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</a:br>
            <a:endParaRPr lang="ru-RU" sz="2700" dirty="0">
              <a:solidFill>
                <a:srgbClr val="C0000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3572" y="1061486"/>
            <a:ext cx="7488832" cy="3435210"/>
          </a:xfrm>
        </p:spPr>
        <p:txBody>
          <a:bodyPr>
            <a:no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latin typeface="Arial Black" pitchFamily="34" charset="0"/>
                <a:ea typeface="Times New Roman" pitchFamily="18" charset="0"/>
              </a:rPr>
              <a:t>от обучения «на всю жизнь» к обучению через всю жизнь;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latin typeface="Arial Black" pitchFamily="34" charset="0"/>
                <a:ea typeface="Times New Roman" pitchFamily="18" charset="0"/>
              </a:rPr>
              <a:t>от репродуктивных знаний к продуктивным;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latin typeface="Arial Black" pitchFamily="34" charset="0"/>
                <a:ea typeface="Times New Roman" pitchFamily="18" charset="0"/>
              </a:rPr>
              <a:t>увеличение доли самообразования в образовательном процессе;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latin typeface="Arial Black" pitchFamily="34" charset="0"/>
                <a:ea typeface="Times New Roman" pitchFamily="18" charset="0"/>
              </a:rPr>
              <a:t>практико-ориентированный характер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753" y="4035307"/>
            <a:ext cx="3023878" cy="2822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6" y="5583826"/>
            <a:ext cx="8724132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3472" y="3006080"/>
            <a:ext cx="9433048" cy="1143000"/>
          </a:xfrm>
        </p:spPr>
        <p:txBody>
          <a:bodyPr>
            <a:noAutofit/>
          </a:bodyPr>
          <a:lstStyle/>
          <a:p>
            <a:pPr algn="ctr"/>
            <a:r>
              <a:rPr lang="ru-RU" sz="3400" i="1" dirty="0">
                <a:solidFill>
                  <a:srgbClr val="C00000"/>
                </a:solidFill>
                <a:latin typeface="Arial Black" pitchFamily="34" charset="0"/>
              </a:rPr>
              <a:t>Развитие компетентности ученика </a:t>
            </a:r>
            <a:br>
              <a:rPr lang="ru-RU" sz="3400" i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400" i="1" dirty="0">
                <a:solidFill>
                  <a:srgbClr val="C00000"/>
                </a:solidFill>
                <a:latin typeface="Arial Black" pitchFamily="34" charset="0"/>
              </a:rPr>
              <a:t>в сфере </a:t>
            </a:r>
            <a:br>
              <a:rPr lang="ru-RU" sz="3400" i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400" i="1" dirty="0">
                <a:solidFill>
                  <a:srgbClr val="C00000"/>
                </a:solidFill>
                <a:latin typeface="Arial Black" pitchFamily="34" charset="0"/>
              </a:rPr>
              <a:t>социально-трудовой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5090" y="4437728"/>
            <a:ext cx="8407374" cy="192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5090" y="414611"/>
            <a:ext cx="8409628" cy="192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учитель\Рабочий стол\картинки 3д\tal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64" y="414611"/>
            <a:ext cx="3143251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33" y="4508403"/>
            <a:ext cx="1877731" cy="1883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42" y="4508403"/>
            <a:ext cx="1877731" cy="18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264" y="3938034"/>
            <a:ext cx="390177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75520" y="561458"/>
            <a:ext cx="3096344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Общечеловеческие ценности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43872" y="1700808"/>
            <a:ext cx="2304256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Креативность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98085" y="5478873"/>
            <a:ext cx="3721934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Чувство собственного достоинства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75520" y="3140968"/>
            <a:ext cx="1872208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Гуманизм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16280" y="3205537"/>
            <a:ext cx="1872208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Активность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28881" y="620688"/>
            <a:ext cx="3096344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Интеллигентность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38202" y="5445224"/>
            <a:ext cx="3721934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663300"/>
                </a:solidFill>
                <a:latin typeface="Arial Black" pitchFamily="34" charset="0"/>
              </a:rPr>
              <a:t>Независимость в суждениях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151784" y="1412776"/>
            <a:ext cx="576064" cy="149939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206974" y="1484784"/>
            <a:ext cx="576064" cy="149939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08168" y="4292309"/>
            <a:ext cx="504056" cy="118656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863752" y="4292308"/>
            <a:ext cx="582262" cy="11529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1"/>
          </p:cNvCxnSpPr>
          <p:nvPr/>
        </p:nvCxnSpPr>
        <p:spPr>
          <a:xfrm>
            <a:off x="8112224" y="3637585"/>
            <a:ext cx="50405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75720" y="3637585"/>
            <a:ext cx="50405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23992" y="2564904"/>
            <a:ext cx="0" cy="52350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82898" y="2960947"/>
            <a:ext cx="4248472" cy="19687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Основные параметры личностного развития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24037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7647" y="2890518"/>
            <a:ext cx="11722288" cy="349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2023" r="18365" b="7756"/>
          <a:stretch>
            <a:fillRect/>
          </a:stretch>
        </p:blipFill>
        <p:spPr bwMode="auto">
          <a:xfrm>
            <a:off x="1484311" y="96819"/>
            <a:ext cx="10230767" cy="64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9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Результаты реализации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5613" y="1829058"/>
            <a:ext cx="10601540" cy="4840303"/>
          </a:xfrm>
        </p:spPr>
        <p:txBody>
          <a:bodyPr>
            <a:normAutofit/>
          </a:bodyPr>
          <a:lstStyle/>
          <a:p>
            <a:pPr lvl="0" algn="just">
              <a:buClr>
                <a:srgbClr val="C00000"/>
              </a:buClr>
            </a:pPr>
            <a:r>
              <a:rPr lang="ru-RU" sz="2000" dirty="0">
                <a:solidFill>
                  <a:srgbClr val="542A00"/>
                </a:solidFill>
                <a:latin typeface="Arial Black" pitchFamily="34" charset="0"/>
              </a:rPr>
              <a:t>отработаны новые механизмы эффективного взаимодействия с социальными партнерами;</a:t>
            </a:r>
          </a:p>
          <a:p>
            <a:pPr lvl="0" algn="just">
              <a:buClr>
                <a:srgbClr val="C00000"/>
              </a:buClr>
            </a:pPr>
            <a:r>
              <a:rPr lang="ru-RU" sz="2000" dirty="0">
                <a:solidFill>
                  <a:srgbClr val="542A00"/>
                </a:solidFill>
                <a:latin typeface="Arial Black" pitchFamily="34" charset="0"/>
              </a:rPr>
              <a:t>создана система </a:t>
            </a:r>
            <a:r>
              <a:rPr lang="ru-RU" sz="2000" dirty="0" err="1">
                <a:solidFill>
                  <a:srgbClr val="542A00"/>
                </a:solidFill>
                <a:latin typeface="Arial Black" pitchFamily="34" charset="0"/>
              </a:rPr>
              <a:t>профориентационной</a:t>
            </a:r>
            <a:r>
              <a:rPr lang="ru-RU" sz="2000" dirty="0">
                <a:solidFill>
                  <a:srgbClr val="542A00"/>
                </a:solidFill>
                <a:latin typeface="Arial Black" pitchFamily="34" charset="0"/>
              </a:rPr>
              <a:t> работы  в лицее, позволяющая формировать у лицеистов устойчивую мотивацию на выбор технической профессии, в том числе  инженера;</a:t>
            </a:r>
          </a:p>
          <a:p>
            <a:pPr lvl="0" algn="just">
              <a:buClr>
                <a:srgbClr val="C00000"/>
              </a:buClr>
            </a:pPr>
            <a:r>
              <a:rPr lang="ru-RU" sz="2000" dirty="0">
                <a:solidFill>
                  <a:srgbClr val="542A00"/>
                </a:solidFill>
                <a:latin typeface="Arial Black" pitchFamily="34" charset="0"/>
              </a:rPr>
              <a:t>эффективна деятельность «Лицейского технического бюро», направленная на поддержание интереса к техническим профессиям, повышение престижа профессии инженера и развитие личностных качеств выпускников;</a:t>
            </a:r>
          </a:p>
          <a:p>
            <a:pPr lvl="0" algn="just">
              <a:buClr>
                <a:srgbClr val="C00000"/>
              </a:buClr>
            </a:pPr>
            <a:r>
              <a:rPr lang="ru-RU" sz="2000" dirty="0">
                <a:solidFill>
                  <a:srgbClr val="542A00"/>
                </a:solidFill>
                <a:latin typeface="Arial Black" pitchFamily="34" charset="0"/>
              </a:rPr>
              <a:t>выпускники лицея ежегодно заключают договоры с  ОАО «НПК «Уралвагонзавод»  о подготовке молодых специалистов из числа выпускников лицея.</a:t>
            </a:r>
          </a:p>
          <a:p>
            <a:pPr algn="just">
              <a:buClr>
                <a:srgbClr val="C00000"/>
              </a:buClr>
            </a:pPr>
            <a:endParaRPr lang="ru-RU" dirty="0">
              <a:solidFill>
                <a:srgbClr val="542A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29" y="-200643"/>
            <a:ext cx="8719024" cy="126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Ася\картинки\завод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408791"/>
            <a:ext cx="9455972" cy="60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764704"/>
            <a:ext cx="8183880" cy="5926552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2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17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Вся модернизация будет делаться только инженерами, представителями точных наук. Поэтому мы должны говорить о том, как обеспечить престиж инженерных профессий»</a:t>
            </a:r>
          </a:p>
          <a:p>
            <a:pPr marL="0" indent="0" algn="r">
              <a:buNone/>
            </a:pPr>
            <a:r>
              <a:rPr lang="ru-RU" sz="17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Д.А. Медведев</a:t>
            </a:r>
          </a:p>
        </p:txBody>
      </p:sp>
    </p:spTree>
    <p:extLst>
      <p:ext uri="{BB962C8B-B14F-4D97-AF65-F5344CB8AC3E}">
        <p14:creationId xmlns:p14="http://schemas.microsoft.com/office/powerpoint/2010/main" val="17010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6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Спасибо 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6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 внимание!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39616" y="5733256"/>
            <a:ext cx="7055076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28466" y="548680"/>
            <a:ext cx="7055076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Рисунок 3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21244" y="5346900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96492" y="-171400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учитель\Рабочий стол\616751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22" y="4945384"/>
            <a:ext cx="1881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624" y="1338152"/>
            <a:ext cx="897054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900" b="1" i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«</a:t>
            </a:r>
            <a:r>
              <a:rPr lang="ru-RU" sz="3900" b="1" dirty="0" err="1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Профориентационная</a:t>
            </a:r>
            <a:r>
              <a:rPr lang="ru-RU" sz="39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 работа </a:t>
            </a:r>
            <a:endParaRPr lang="ru-RU" sz="3900" dirty="0">
              <a:solidFill>
                <a:srgbClr val="6633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39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с учащимися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на основе взаимодействия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МБОУ Лицей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с ОАО НПК «Уралвагонзавод»</a:t>
            </a:r>
          </a:p>
          <a:p>
            <a:pPr marL="0" indent="0" algn="ctr">
              <a:buNone/>
            </a:pPr>
            <a:endParaRPr lang="ru-RU" sz="3000" b="1" i="1" dirty="0">
              <a:solidFill>
                <a:srgbClr val="6633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6633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  <a:ea typeface="Times New Roman"/>
                <a:cs typeface="Times New Roman"/>
              </a:rPr>
              <a:t>           Узкова О.М., директор МБОУ Лицей</a:t>
            </a:r>
            <a:endParaRPr lang="ru-RU" sz="2000" dirty="0">
              <a:solidFill>
                <a:srgbClr val="6633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25" y="-71100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1504" y="5229200"/>
            <a:ext cx="8719024" cy="126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3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1797" y="973207"/>
            <a:ext cx="8976218" cy="5406893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Сотрудничество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ОАО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«НПК </a:t>
            </a:r>
            <a:endParaRPr lang="ru-RU" sz="3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Уралвагонзавод» и лицея сегодня </a:t>
            </a:r>
          </a:p>
          <a:p>
            <a:pPr marL="841248" lvl="3" indent="0" algn="ctr">
              <a:buNone/>
            </a:pP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– это качество нашей жизни завтра!</a:t>
            </a:r>
          </a:p>
          <a:p>
            <a:pPr marL="0" indent="0">
              <a:buNone/>
            </a:pPr>
            <a:endParaRPr lang="ru-RU" sz="3400" i="1" dirty="0"/>
          </a:p>
        </p:txBody>
      </p:sp>
      <p:pic>
        <p:nvPicPr>
          <p:cNvPr id="4" name="Рисунок 3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48" y="-296621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9838" y="5864115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C:\Ася\фото\_DSC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90" y="908719"/>
            <a:ext cx="6194542" cy="356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43" y="5599223"/>
            <a:ext cx="8719024" cy="126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95472" y="6858000"/>
            <a:ext cx="8183880" cy="243408"/>
          </a:xfrm>
        </p:spPr>
        <p:txBody>
          <a:bodyPr>
            <a:normAutofit fontScale="90000"/>
          </a:bodyPr>
          <a:lstStyle/>
          <a:p>
            <a:pPr algn="r"/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"/>
            <a:ext cx="10018713" cy="5791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12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Миссия </a:t>
            </a:r>
            <a:r>
              <a:rPr lang="ru-RU" sz="11200" b="1" dirty="0">
                <a:solidFill>
                  <a:srgbClr val="C00000"/>
                </a:solidFill>
                <a:latin typeface="Arial Black" panose="020B0A04020102020204" pitchFamily="34" charset="0"/>
              </a:rPr>
              <a:t>лицея – </a:t>
            </a:r>
          </a:p>
          <a:p>
            <a:pPr algn="ctr">
              <a:buNone/>
            </a:pPr>
            <a:r>
              <a:rPr lang="ru-RU" sz="11200" b="1" dirty="0">
                <a:latin typeface="Arial Black" pitchFamily="34" charset="0"/>
              </a:rPr>
              <a:t>предоставление высокого качества </a:t>
            </a:r>
            <a:endParaRPr lang="ru-RU" sz="112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11200" b="1" dirty="0" smtClean="0">
                <a:latin typeface="Arial Black" pitchFamily="34" charset="0"/>
              </a:rPr>
              <a:t>образовательных  услуг</a:t>
            </a:r>
            <a:r>
              <a:rPr lang="ru-RU" sz="11200" b="1" dirty="0">
                <a:latin typeface="Arial Black" pitchFamily="34" charset="0"/>
              </a:rPr>
              <a:t>,  гарантирующих  </a:t>
            </a:r>
            <a:r>
              <a:rPr lang="ru-RU" sz="11200" b="1" dirty="0" err="1">
                <a:latin typeface="Arial Black" pitchFamily="34" charset="0"/>
              </a:rPr>
              <a:t>самоактуализацию</a:t>
            </a:r>
            <a:r>
              <a:rPr lang="ru-RU" sz="11200" b="1" dirty="0">
                <a:latin typeface="Arial Black" pitchFamily="34" charset="0"/>
              </a:rPr>
              <a:t> обучающихся в  направлении личностного роста, реализацию их способностей,   профессионального самоопределения и становление  высококультурной  технической элиты общества за счет высокого уровня социальной компетентности и образованности выпускников.</a:t>
            </a:r>
          </a:p>
          <a:p>
            <a:pPr algn="ctr">
              <a:buNone/>
            </a:pPr>
            <a:endParaRPr lang="ru-RU" sz="11200" b="1" dirty="0">
              <a:latin typeface="Arial Black" pitchFamily="34" charset="0"/>
            </a:endParaRPr>
          </a:p>
          <a:p>
            <a:pPr algn="ctr">
              <a:buNone/>
            </a:pPr>
            <a:endParaRPr lang="ru-RU" sz="7400" b="1" dirty="0">
              <a:latin typeface="Arial Black" pitchFamily="34" charset="0"/>
            </a:endParaRPr>
          </a:p>
          <a:p>
            <a:pPr algn="ctr">
              <a:buNone/>
            </a:pPr>
            <a:endParaRPr lang="ru-RU" sz="7400" b="1" dirty="0"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atin typeface="Arial Black" pitchFamily="34" charset="0"/>
              </a:rPr>
              <a:t/>
            </a:r>
            <a:br>
              <a:rPr lang="ru-RU" b="1" dirty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Рисунок 3" descr="C:\Documents and Settings\учитель\Рабочий стол\1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1" y="5689686"/>
            <a:ext cx="8719024" cy="12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7" y="3398266"/>
            <a:ext cx="390177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учитель\Рабочий стол\605px-Wikinews_collaborati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573">
            <a:off x="1853576" y="-275445"/>
            <a:ext cx="1737289" cy="11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9180614" cy="4675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Особые статусы МБОУ Лицей: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021976"/>
            <a:ext cx="9932096" cy="5311042"/>
          </a:xfrm>
        </p:spPr>
        <p:txBody>
          <a:bodyPr>
            <a:normAutofit fontScale="47500" lnSpcReduction="20000"/>
          </a:bodyPr>
          <a:lstStyle/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2006 г. – лицею  присвоен  статус «Ассоциированная школа ЮНЕСКО»;</a:t>
            </a:r>
          </a:p>
          <a:p>
            <a:pPr marL="342900" indent="-342900"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2009г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– лицей включен в состав Корпоративного университета «Уралвагонзавод»;</a:t>
            </a:r>
          </a:p>
          <a:p>
            <a:pPr marL="342900" indent="-342900"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2009-2013гг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– лицей является членом сети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инновационно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-активных школ Уральского региона Федеральной экспериментальной площадки АПК и ПРО Министерства образования и науки РФ;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2009-2011гг. – лицей работал как  базовая площадка НТФ по теме: «Развивающая среда как условие формирования базовых компетенций  обучающихся»;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2010-2012гг. - базовое учреждение проекта Всероссийского интернет -педсовета по теме «Организационно-педагогические условия корпоративного обучения в условиях  профильной школы»;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2012-2014гг. – областная базовая площадка 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работа с обучающимися на основе  взаимодействия лицея   с работодателями градообразующих предприятий»;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 2013 г. – лицей является муниципальным  ресурсным центром по организации профильного обучения и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работы;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2013 г. – лицей внесен  во Всероссийский Реестр «100 лучших школ России»;</a:t>
            </a:r>
          </a:p>
          <a:p>
            <a:pPr marL="342900" indent="-342900"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2014 г. – лицей внесен  во Всероссийский  Реестр «Книга Почета». </a:t>
            </a:r>
          </a:p>
          <a:p>
            <a:pPr marL="342900" indent="-342900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Documents and Settings\учитель\Рабочий стол\шестерн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5401">
            <a:off x="9018025" y="5643580"/>
            <a:ext cx="1603098" cy="13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9252" y="225911"/>
            <a:ext cx="10410570" cy="61964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Формы и основы взаимодействия:</a:t>
            </a:r>
            <a:endParaRPr lang="ru-RU" sz="1800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подготовка (8-9 классы) и  профильное обучение (10-11 классы), обеспечивающие реализацию индивидуальных образовательных запросов учащихся и социальных партнеров;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целевой набор выпускников лицея в высшие учебные заведения по договору  о сотрудничестве для подготовки молодых специалистов технического направления;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выплата стипендии лучшим учащимся, активно участвующим в совместных проектах с градообразующим предприятием;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повышение квалификации учителей физики на курсах, проводимых отделом подготовки кадров; 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сопровождение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работы в лицее инженером с базового предприятия;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первые профессиональные пробы в лабораториях предприятия;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совместные партнерские конференции и семинары;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материально-технической базы профильных кабинетов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( физика, информатика, математика);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корпоративный орган управления совместными проектами «Гильдия инженеров».</a:t>
            </a:r>
          </a:p>
          <a:p>
            <a:pPr marL="0" indent="0" algn="ctr">
              <a:buNone/>
            </a:pP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73" y="5884434"/>
            <a:ext cx="869364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56" t="15866" r="8980" b="5779"/>
          <a:stretch>
            <a:fillRect/>
          </a:stretch>
        </p:blipFill>
        <p:spPr bwMode="auto">
          <a:xfrm>
            <a:off x="1183341" y="357167"/>
            <a:ext cx="10800678" cy="62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09" y="322729"/>
            <a:ext cx="9940066" cy="6303982"/>
          </a:xfrm>
        </p:spPr>
      </p:pic>
    </p:spTree>
    <p:extLst>
      <p:ext uri="{BB962C8B-B14F-4D97-AF65-F5344CB8AC3E}">
        <p14:creationId xmlns:p14="http://schemas.microsoft.com/office/powerpoint/2010/main" val="372837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332656"/>
            <a:ext cx="8183880" cy="105156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Задачи проекта:</a:t>
            </a:r>
            <a:r>
              <a:rPr lang="ru-RU" sz="3600" dirty="0">
                <a:solidFill>
                  <a:srgbClr val="C00000"/>
                </a:solidFill>
                <a:latin typeface="Arno Pro Smbd Display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no Pro Smbd Display" pitchFamily="18" charset="0"/>
              </a:rPr>
            </a:br>
            <a:endParaRPr lang="ru-RU" sz="3600" dirty="0">
              <a:solidFill>
                <a:srgbClr val="C0000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5" y="639498"/>
            <a:ext cx="9644935" cy="566982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Clr>
                <a:srgbClr val="C00000"/>
              </a:buClr>
              <a:buNone/>
            </a:pPr>
            <a:endParaRPr lang="ru-RU" sz="1800" dirty="0">
              <a:solidFill>
                <a:srgbClr val="663300"/>
              </a:solidFill>
              <a:latin typeface="Arial Black" pitchFamily="34" charset="0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обеспечить условия для развития системы </a:t>
            </a:r>
            <a:r>
              <a:rPr lang="ru-RU" sz="1800" dirty="0" err="1">
                <a:solidFill>
                  <a:srgbClr val="663300"/>
                </a:solidFill>
                <a:latin typeface="Arial Black" pitchFamily="34" charset="0"/>
              </a:rPr>
              <a:t>профориентационной</a:t>
            </a: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 работы в лицее;</a:t>
            </a:r>
          </a:p>
          <a:p>
            <a:pPr lvl="0"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реализовать модель  корпоративной инженерно-технической школы в системе дополнительного образования лицея совместно с социальными партнерами;</a:t>
            </a:r>
          </a:p>
          <a:p>
            <a:pPr lvl="0"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663300"/>
                </a:solidFill>
                <a:latin typeface="Arial Black" pitchFamily="34" charset="0"/>
              </a:rPr>
              <a:t>внедрить новые элементы содержания образования и воспитания, педагогические технологии и учебно-лабораторные комплексы.</a:t>
            </a:r>
          </a:p>
        </p:txBody>
      </p:sp>
      <p:pic>
        <p:nvPicPr>
          <p:cNvPr id="3074" name="Picture 2" descr="C:\Documents and Settings\учитель\Рабочий стол\x_b2ee21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57" y="5076851"/>
            <a:ext cx="273630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23" y="152676"/>
            <a:ext cx="1877731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116</TotalTime>
  <Words>605</Words>
  <Application>Microsoft Office PowerPoint</Application>
  <PresentationFormat>Широкоэкранный</PresentationFormat>
  <Paragraphs>100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Arial Black</vt:lpstr>
      <vt:lpstr>Arno Pro Smbd Display</vt:lpstr>
      <vt:lpstr>Calibri</vt:lpstr>
      <vt:lpstr>Corbel</vt:lpstr>
      <vt:lpstr>Times New Roman</vt:lpstr>
      <vt:lpstr>Wingdings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статусы МБОУ Лицей:</vt:lpstr>
      <vt:lpstr>Презентация PowerPoint</vt:lpstr>
      <vt:lpstr>Презентация PowerPoint</vt:lpstr>
      <vt:lpstr>Презентация PowerPoint</vt:lpstr>
      <vt:lpstr>Задачи проекта: </vt:lpstr>
      <vt:lpstr>     Изменения в образовании лицея:    </vt:lpstr>
      <vt:lpstr>Развитие компетентности ученика  в сфере  социально-трудовой деятельности</vt:lpstr>
      <vt:lpstr>Основные параметры личностного развития учащегося</vt:lpstr>
      <vt:lpstr>Презентация PowerPoint</vt:lpstr>
      <vt:lpstr>Результаты реализации проекта: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Узкова</dc:creator>
  <cp:lastModifiedBy>ученик24</cp:lastModifiedBy>
  <cp:revision>8</cp:revision>
  <cp:lastPrinted>2014-10-29T09:55:09Z</cp:lastPrinted>
  <dcterms:created xsi:type="dcterms:W3CDTF">2014-10-29T07:59:48Z</dcterms:created>
  <dcterms:modified xsi:type="dcterms:W3CDTF">2017-09-25T11:07:09Z</dcterms:modified>
</cp:coreProperties>
</file>