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7" r:id="rId4"/>
    <p:sldId id="266" r:id="rId5"/>
    <p:sldId id="269" r:id="rId6"/>
    <p:sldId id="270" r:id="rId7"/>
    <p:sldId id="276" r:id="rId8"/>
    <p:sldId id="257" r:id="rId9"/>
    <p:sldId id="271" r:id="rId10"/>
    <p:sldId id="272" r:id="rId11"/>
    <p:sldId id="273" r:id="rId12"/>
    <p:sldId id="274" r:id="rId13"/>
    <p:sldId id="275" r:id="rId14"/>
    <p:sldId id="279" r:id="rId15"/>
    <p:sldId id="278" r:id="rId16"/>
    <p:sldId id="280" r:id="rId17"/>
    <p:sldId id="281" r:id="rId18"/>
    <p:sldId id="284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XVTwa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DOmxb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4portfolio.ru/" TargetMode="External"/><Relationship Id="rId2" Type="http://schemas.openxmlformats.org/officeDocument/2006/relationships/hyperlink" Target="http://uportfoli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" TargetMode="External"/><Relationship Id="rId4" Type="http://schemas.openxmlformats.org/officeDocument/2006/relationships/hyperlink" Target="https://www.ucoz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ebanketa.com/&amp;sa=D&amp;sntz=1&amp;usg=AFrqEzdz_D2djA2HJqg-xe38My0Lh4rrjg" TargetMode="External"/><Relationship Id="rId2" Type="http://schemas.openxmlformats.org/officeDocument/2006/relationships/hyperlink" Target="http://www.google.com/url?q=http://learningapps.org/&amp;sa=D&amp;sntz=1&amp;usg=AFrqEzfG6BO5c-RZEGpTQVy9-tjPRVw-M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ru-RU" sz="48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Информационно-образовательные ресурсы как средство оценивания предметных и </a:t>
            </a:r>
            <a:r>
              <a:rPr lang="ru-RU" sz="48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метапредметных</a:t>
            </a:r>
            <a:r>
              <a:rPr lang="ru-RU" sz="48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результатов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3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4" y="188640"/>
            <a:ext cx="9139380" cy="633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16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" y="548680"/>
            <a:ext cx="9144000" cy="60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7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937525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3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46" y="0"/>
            <a:ext cx="930324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05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atin typeface="Calibri"/>
                <a:ea typeface="Calibri"/>
                <a:cs typeface="Times New Roman"/>
              </a:rPr>
              <a:t>критерии </a:t>
            </a:r>
            <a:r>
              <a:rPr lang="ru-RU" sz="4000" b="1" dirty="0">
                <a:latin typeface="Calibri"/>
                <a:ea typeface="Calibri"/>
                <a:cs typeface="Times New Roman"/>
              </a:rPr>
              <a:t>оценивания плаката в виде ментальной карты </a:t>
            </a:r>
            <a:r>
              <a:rPr lang="ru-RU" sz="4000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</a:t>
            </a:r>
            <a:r>
              <a:rPr lang="ru-RU" sz="40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://</a:t>
            </a:r>
            <a:r>
              <a:rPr lang="ru-RU" sz="4000" b="1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goo.gl/XVTwa6</a:t>
            </a:r>
            <a:endParaRPr lang="ru-RU" sz="4000" b="1" dirty="0">
              <a:latin typeface="Calibri"/>
              <a:ea typeface="Calibri"/>
              <a:cs typeface="Times New Roman"/>
            </a:endParaRP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9836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992888" cy="65527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355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7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https://cacoo.com (</a:t>
            </a:r>
            <a:r>
              <a:rPr lang="ru-RU" dirty="0">
                <a:latin typeface="Calibri"/>
                <a:ea typeface="Calibri"/>
                <a:cs typeface="Times New Roman"/>
                <a:hlinkClick r:id="rId2"/>
              </a:rPr>
              <a:t>https://</a:t>
            </a:r>
            <a:r>
              <a:rPr lang="ru-RU" dirty="0" smtClean="0">
                <a:latin typeface="Calibri"/>
                <a:ea typeface="Calibri"/>
                <a:cs typeface="Times New Roman"/>
                <a:hlinkClick r:id="rId2"/>
              </a:rPr>
              <a:t>goo.gl/DOmxbm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424935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9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. 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http://uportfolio.ru/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https://4portfolio.ru/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https://www.ucoz.ru/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https://sites.google.com/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044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496943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7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ownloads\uchi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38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2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50710" cy="62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4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28" y="764704"/>
            <a:ext cx="9473706" cy="532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ownloads\1608812253_1-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519113"/>
            <a:ext cx="95250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7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59230" cy="51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08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ts val="1215"/>
              </a:lnSpc>
              <a:spcAft>
                <a:spcPts val="800"/>
              </a:spcAft>
              <a:buNone/>
            </a:pPr>
            <a:r>
              <a:rPr lang="ru-RU" sz="3600" b="1" dirty="0">
                <a:solidFill>
                  <a:srgbClr val="282828"/>
                </a:solidFill>
                <a:ea typeface="Times New Roman"/>
                <a:cs typeface="Times New Roman"/>
              </a:rPr>
              <a:t> </a:t>
            </a:r>
            <a:r>
              <a:rPr lang="ru-RU" sz="3600" b="1" dirty="0" err="1" smtClean="0">
                <a:solidFill>
                  <a:srgbClr val="282828"/>
                </a:solidFill>
                <a:ea typeface="Times New Roman"/>
                <a:cs typeface="Times New Roman"/>
              </a:rPr>
              <a:t>Quizalize</a:t>
            </a:r>
            <a:endParaRPr lang="ru-RU" sz="3600" b="1" dirty="0" smtClean="0">
              <a:solidFill>
                <a:srgbClr val="282828"/>
              </a:solidFill>
              <a:ea typeface="Times New Roman"/>
              <a:cs typeface="Times New Roman"/>
            </a:endParaRPr>
          </a:p>
          <a:p>
            <a:pPr indent="128905" algn="just">
              <a:lnSpc>
                <a:spcPts val="1215"/>
              </a:lnSpc>
              <a:spcAft>
                <a:spcPts val="800"/>
              </a:spcAft>
            </a:pPr>
            <a:endParaRPr lang="ru-RU" sz="3600" b="1" dirty="0" smtClean="0">
              <a:solidFill>
                <a:srgbClr val="282828"/>
              </a:solidFill>
              <a:ea typeface="Times New Roman"/>
              <a:cs typeface="Times New Roman"/>
            </a:endParaRPr>
          </a:p>
          <a:p>
            <a:pPr indent="0" algn="just">
              <a:lnSpc>
                <a:spcPts val="1215"/>
              </a:lnSpc>
              <a:spcAft>
                <a:spcPts val="800"/>
              </a:spcAft>
              <a:buNone/>
            </a:pPr>
            <a:r>
              <a:rPr lang="ru-RU" sz="3600" b="1" dirty="0">
                <a:solidFill>
                  <a:srgbClr val="333333"/>
                </a:solidFill>
                <a:ea typeface="Times New Roman"/>
              </a:rPr>
              <a:t> </a:t>
            </a:r>
            <a:r>
              <a:rPr lang="ru-RU" sz="3600" b="1" u="sng" dirty="0" smtClean="0">
                <a:solidFill>
                  <a:srgbClr val="000000"/>
                </a:solidFill>
                <a:ea typeface="Times New Roman"/>
                <a:cs typeface="Times New Roman"/>
                <a:hlinkClick r:id="rId2"/>
              </a:rPr>
              <a:t>LearningApps.org</a:t>
            </a:r>
            <a:endParaRPr lang="ru-RU" sz="3600" b="1" u="sng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128905" algn="just">
              <a:lnSpc>
                <a:spcPts val="1215"/>
              </a:lnSpc>
              <a:spcAft>
                <a:spcPts val="800"/>
              </a:spcAft>
            </a:pPr>
            <a:endParaRPr lang="ru-RU" sz="3600" b="1" u="sng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ts val="1215"/>
              </a:lnSpc>
              <a:spcAft>
                <a:spcPts val="800"/>
              </a:spcAft>
              <a:buNone/>
            </a:pPr>
            <a:r>
              <a:rPr lang="ru-RU" sz="3600" b="1" dirty="0" err="1">
                <a:solidFill>
                  <a:srgbClr val="000000"/>
                </a:solidFill>
                <a:ea typeface="Times New Roman"/>
              </a:rPr>
              <a:t>Webanketa</a:t>
            </a:r>
            <a:r>
              <a:rPr lang="ru-RU" sz="3600" b="1" dirty="0">
                <a:solidFill>
                  <a:srgbClr val="000000"/>
                </a:solidFill>
                <a:ea typeface="Times New Roman"/>
              </a:rPr>
              <a:t> ( </a:t>
            </a:r>
            <a:r>
              <a:rPr lang="ru-RU" sz="3600" b="1" i="1" u="sng" dirty="0">
                <a:solidFill>
                  <a:srgbClr val="003F5C"/>
                </a:solidFill>
                <a:ea typeface="Times New Roman"/>
                <a:cs typeface="Times New Roman"/>
                <a:hlinkClick r:id="rId3"/>
              </a:rPr>
              <a:t>http://webanketa.com/</a:t>
            </a:r>
            <a:r>
              <a:rPr lang="ru-RU" sz="3600" b="1" i="1" dirty="0">
                <a:solidFill>
                  <a:srgbClr val="000000"/>
                </a:solidFill>
                <a:ea typeface="Times New Roman"/>
              </a:rPr>
              <a:t>) </a:t>
            </a:r>
            <a:endParaRPr lang="ru-RU" sz="3600" b="1" i="1" dirty="0" smtClean="0">
              <a:solidFill>
                <a:srgbClr val="000000"/>
              </a:solidFill>
              <a:ea typeface="Times New Roman"/>
            </a:endParaRPr>
          </a:p>
          <a:p>
            <a:pPr indent="128905" algn="just">
              <a:lnSpc>
                <a:spcPts val="1215"/>
              </a:lnSpc>
              <a:spcAft>
                <a:spcPts val="800"/>
              </a:spcAft>
            </a:pPr>
            <a:endParaRPr lang="ru-RU" sz="3600" b="1" i="1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ts val="1215"/>
              </a:lnSpc>
              <a:spcAft>
                <a:spcPts val="800"/>
              </a:spcAft>
              <a:buNone/>
            </a:pPr>
            <a:r>
              <a:rPr lang="ru-RU" sz="3600" b="1" dirty="0" err="1" smtClean="0">
                <a:solidFill>
                  <a:srgbClr val="000000"/>
                </a:solidFill>
                <a:ea typeface="Times New Roman"/>
              </a:rPr>
              <a:t>Kahoot</a:t>
            </a:r>
            <a:r>
              <a:rPr lang="ru-RU" sz="3600" b="1" dirty="0">
                <a:solidFill>
                  <a:srgbClr val="424242"/>
                </a:solidFill>
                <a:ea typeface="Times New Roman"/>
              </a:rPr>
              <a:t> </a:t>
            </a:r>
            <a:endParaRPr lang="ru-RU" sz="3600" b="1" dirty="0" smtClean="0">
              <a:solidFill>
                <a:srgbClr val="424242"/>
              </a:solidFill>
              <a:ea typeface="Times New Roman"/>
            </a:endParaRPr>
          </a:p>
          <a:p>
            <a:pPr indent="128905" algn="just">
              <a:lnSpc>
                <a:spcPts val="1215"/>
              </a:lnSpc>
              <a:spcAft>
                <a:spcPts val="800"/>
              </a:spcAft>
            </a:pPr>
            <a:endParaRPr lang="ru-RU" sz="3600" b="1" dirty="0">
              <a:solidFill>
                <a:srgbClr val="424242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ts val="1215"/>
              </a:lnSpc>
              <a:spcAft>
                <a:spcPts val="800"/>
              </a:spcAft>
              <a:buNone/>
            </a:pPr>
            <a:r>
              <a:rPr lang="ru-RU" sz="3600" b="1" dirty="0" err="1" smtClean="0">
                <a:solidFill>
                  <a:srgbClr val="282828"/>
                </a:solidFill>
                <a:ea typeface="Times New Roman"/>
              </a:rPr>
              <a:t>Quizziz</a:t>
            </a:r>
            <a:endParaRPr lang="ru-RU" sz="3600" b="1" dirty="0" smtClean="0">
              <a:solidFill>
                <a:srgbClr val="282828"/>
              </a:solidFill>
              <a:ea typeface="Times New Roman"/>
            </a:endParaRPr>
          </a:p>
          <a:p>
            <a:pPr indent="128905" algn="just">
              <a:lnSpc>
                <a:spcPts val="1215"/>
              </a:lnSpc>
              <a:spcAft>
                <a:spcPts val="800"/>
              </a:spcAft>
            </a:pPr>
            <a:endParaRPr lang="ru-RU" sz="3600" b="1" dirty="0" smtClean="0">
              <a:solidFill>
                <a:srgbClr val="282828"/>
              </a:solidFill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282828"/>
                </a:solidFill>
                <a:ea typeface="Times New Roman"/>
              </a:rPr>
              <a:t>    </a:t>
            </a:r>
            <a:r>
              <a:rPr lang="ru-RU" sz="3600" b="1" dirty="0" err="1" smtClean="0">
                <a:solidFill>
                  <a:srgbClr val="282828"/>
                </a:solidFill>
                <a:ea typeface="Times New Roman"/>
              </a:rPr>
              <a:t>Formative</a:t>
            </a:r>
            <a:endParaRPr lang="ru-RU" sz="3600" b="1" dirty="0">
              <a:ea typeface="Times New Roman"/>
            </a:endParaRPr>
          </a:p>
          <a:p>
            <a:pPr indent="128905" algn="just">
              <a:lnSpc>
                <a:spcPts val="1215"/>
              </a:lnSpc>
              <a:spcAft>
                <a:spcPts val="800"/>
              </a:spcAft>
            </a:pPr>
            <a:endParaRPr lang="ru-RU" sz="3600" b="1" dirty="0">
              <a:solidFill>
                <a:srgbClr val="282828"/>
              </a:solidFill>
              <a:effectLst/>
              <a:latin typeface="Calibri"/>
              <a:ea typeface="Calibri"/>
              <a:cs typeface="Times New Roman"/>
            </a:endParaRPr>
          </a:p>
          <a:p>
            <a:pPr indent="128905" algn="just">
              <a:lnSpc>
                <a:spcPts val="1215"/>
              </a:lnSpc>
              <a:spcAft>
                <a:spcPts val="800"/>
              </a:spcAft>
            </a:pP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559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ownloads\3-fevralya-YAndeks.Uchebnik-provedet-kruglyy-stol-ob-inklyuzii-v-shkol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-690563"/>
            <a:ext cx="11906250" cy="82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0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95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33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1667</TotalTime>
  <Words>45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Интернет-ресурсы  изучении русского языка</dc:title>
  <dc:creator>пк</dc:creator>
  <cp:lastModifiedBy>пк</cp:lastModifiedBy>
  <cp:revision>11</cp:revision>
  <dcterms:created xsi:type="dcterms:W3CDTF">2023-03-08T13:36:01Z</dcterms:created>
  <dcterms:modified xsi:type="dcterms:W3CDTF">2023-03-27T16:58:13Z</dcterms:modified>
</cp:coreProperties>
</file>