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6" r:id="rId5"/>
    <p:sldId id="295" r:id="rId6"/>
    <p:sldId id="290" r:id="rId7"/>
    <p:sldId id="291" r:id="rId8"/>
    <p:sldId id="292" r:id="rId9"/>
    <p:sldId id="287" r:id="rId10"/>
    <p:sldId id="263" r:id="rId11"/>
    <p:sldId id="260" r:id="rId12"/>
    <p:sldId id="265" r:id="rId13"/>
    <p:sldId id="262" r:id="rId14"/>
    <p:sldId id="267" r:id="rId15"/>
    <p:sldId id="289" r:id="rId16"/>
    <p:sldId id="283" r:id="rId17"/>
    <p:sldId id="268" r:id="rId18"/>
    <p:sldId id="269" r:id="rId19"/>
    <p:sldId id="272" r:id="rId20"/>
    <p:sldId id="282" r:id="rId21"/>
    <p:sldId id="273" r:id="rId22"/>
    <p:sldId id="274" r:id="rId23"/>
    <p:sldId id="275" r:id="rId24"/>
    <p:sldId id="279" r:id="rId25"/>
    <p:sldId id="280" r:id="rId26"/>
    <p:sldId id="281" r:id="rId27"/>
    <p:sldId id="276" r:id="rId28"/>
    <p:sldId id="277" r:id="rId29"/>
    <p:sldId id="27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5D93-9C86-4F3D-85A2-D4BDEAC373E2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7CF3-B125-4D61-B881-E8887F0C6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38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5D93-9C86-4F3D-85A2-D4BDEAC373E2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7CF3-B125-4D61-B881-E8887F0C6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62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5D93-9C86-4F3D-85A2-D4BDEAC373E2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7CF3-B125-4D61-B881-E8887F0C6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94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5D93-9C86-4F3D-85A2-D4BDEAC373E2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7CF3-B125-4D61-B881-E8887F0C6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74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5D93-9C86-4F3D-85A2-D4BDEAC373E2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7CF3-B125-4D61-B881-E8887F0C6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515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5D93-9C86-4F3D-85A2-D4BDEAC373E2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7CF3-B125-4D61-B881-E8887F0C6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4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5D93-9C86-4F3D-85A2-D4BDEAC373E2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7CF3-B125-4D61-B881-E8887F0C6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24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5D93-9C86-4F3D-85A2-D4BDEAC373E2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7CF3-B125-4D61-B881-E8887F0C6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94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5D93-9C86-4F3D-85A2-D4BDEAC373E2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7CF3-B125-4D61-B881-E8887F0C6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255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5D93-9C86-4F3D-85A2-D4BDEAC373E2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7CF3-B125-4D61-B881-E8887F0C6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9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5D93-9C86-4F3D-85A2-D4BDEAC373E2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7CF3-B125-4D61-B881-E8887F0C6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95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D5D93-9C86-4F3D-85A2-D4BDEAC373E2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87CF3-B125-4D61-B881-E8887F0C6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26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068960"/>
            <a:ext cx="8278688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Мониторинг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УУД в 5-х классах в рамках курса </a:t>
            </a:r>
            <a:br>
              <a:rPr lang="ru-RU" dirty="0" smtClean="0"/>
            </a:br>
            <a:r>
              <a:rPr lang="ru-RU" dirty="0" smtClean="0"/>
              <a:t>«Мира деятельности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4581128"/>
            <a:ext cx="8229600" cy="13247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smtClean="0"/>
              <a:t>Разработка в рамках РИП</a:t>
            </a:r>
          </a:p>
          <a:p>
            <a:r>
              <a:rPr lang="ru-RU" sz="2000" smtClean="0"/>
              <a:t>«Механизмы формирования метапредметных результатов образования на ступени основного общего образования  в рамках реализации Федеральных государственных образовательных стандартов»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8"/>
          <a:stretch>
            <a:fillRect/>
          </a:stretch>
        </p:blipFill>
        <p:spPr bwMode="auto">
          <a:xfrm>
            <a:off x="515938" y="228600"/>
            <a:ext cx="8231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57200" y="1124744"/>
            <a:ext cx="8229600" cy="13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smtClean="0"/>
              <a:t>Муниципальное автономное общеобразовательное учреждение «Лицей №56»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982362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Проектная 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Под </a:t>
            </a:r>
            <a:r>
              <a:rPr lang="ru-RU" i="1" dirty="0" smtClean="0">
                <a:solidFill>
                  <a:srgbClr val="FF0000"/>
                </a:solidFill>
              </a:rPr>
              <a:t>проектной задачей </a:t>
            </a:r>
            <a:r>
              <a:rPr lang="ru-RU" dirty="0" smtClean="0"/>
              <a:t>понимается задача, в которой  через систему или набор  заданий целенаправленно стимулируется система детских действий, направленных на получение  ещё никогда не существовавшего в практике ребёнка результата(продукта), и в ходе решения которой происходит качественное </a:t>
            </a:r>
            <a:r>
              <a:rPr lang="ru-RU" dirty="0" err="1" smtClean="0"/>
              <a:t>самоизменение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rgbClr val="0070C0"/>
                </a:solidFill>
              </a:rPr>
              <a:t>группы</a:t>
            </a:r>
            <a:r>
              <a:rPr lang="ru-RU" dirty="0" smtClean="0"/>
              <a:t> детей </a:t>
            </a:r>
            <a:r>
              <a:rPr lang="ru-RU" sz="2400" i="1" dirty="0" smtClean="0"/>
              <a:t>(А.В.Воронцов и др.).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936010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/>
              <a:t/>
            </a:r>
            <a:br>
              <a:rPr lang="ru-RU" sz="4000"/>
            </a:br>
            <a:r>
              <a:rPr lang="ru-RU" sz="4000"/>
              <a:t>Структура задачи</a:t>
            </a:r>
            <a:br>
              <a:rPr lang="ru-RU" sz="4000"/>
            </a:br>
            <a:endParaRPr lang="ru-RU" sz="40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555875" y="1773238"/>
            <a:ext cx="3671888" cy="1150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Calibri" pitchFamily="34" charset="0"/>
              </a:rPr>
              <a:t>Описание квазижизненной, </a:t>
            </a:r>
          </a:p>
          <a:p>
            <a:pPr algn="ctr"/>
            <a:r>
              <a:rPr lang="ru-RU" b="1">
                <a:latin typeface="Calibri" pitchFamily="34" charset="0"/>
              </a:rPr>
              <a:t>модельной ситуации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827088" y="3357563"/>
            <a:ext cx="216058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Calibri" pitchFamily="34" charset="0"/>
              </a:rPr>
              <a:t>Задание 1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348038" y="3357563"/>
            <a:ext cx="1871662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Calibri" pitchFamily="34" charset="0"/>
              </a:rPr>
              <a:t>Задание 2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5724525" y="3357563"/>
            <a:ext cx="1871663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Calibri" pitchFamily="34" charset="0"/>
              </a:rPr>
              <a:t>Задание 3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3059113" y="4868863"/>
            <a:ext cx="273685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Calibri" pitchFamily="34" charset="0"/>
              </a:rPr>
              <a:t>Итоговое задание</a:t>
            </a: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2700338" y="29241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4284663" y="29241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5867400" y="29241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2411413" y="4149725"/>
            <a:ext cx="1439862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4284663" y="41497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H="1">
            <a:off x="5219700" y="4149725"/>
            <a:ext cx="1081088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5795963" y="5373688"/>
            <a:ext cx="2305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V="1">
            <a:off x="8101013" y="2420938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flipH="1">
            <a:off x="6227763" y="2420938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1476375" y="25654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V="1">
            <a:off x="1476375" y="2565400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V="1">
            <a:off x="2987675" y="37893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 flipH="1">
            <a:off x="2987675" y="35734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5219700" y="36449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flipH="1">
            <a:off x="5219700" y="378936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H="1" flipV="1">
            <a:off x="2124075" y="4149725"/>
            <a:ext cx="13684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 flipV="1">
            <a:off x="4427538" y="41497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V="1">
            <a:off x="5508625" y="4149725"/>
            <a:ext cx="1008063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769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Модель «проектной задачи»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6238" y="3716338"/>
            <a:ext cx="647700" cy="288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51275" y="3716338"/>
            <a:ext cx="649288" cy="288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16463" y="3716338"/>
            <a:ext cx="647700" cy="288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92500" y="2636838"/>
            <a:ext cx="1366838" cy="7921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</a:rPr>
              <a:t>Система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</a:rPr>
              <a:t>заданий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900113" y="4652963"/>
            <a:ext cx="1800225" cy="720725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 Учебная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ЗАДАЧА</a:t>
            </a:r>
          </a:p>
        </p:txBody>
      </p:sp>
      <p:sp>
        <p:nvSpPr>
          <p:cNvPr id="42" name="Овал 41"/>
          <p:cNvSpPr/>
          <p:nvPr/>
        </p:nvSpPr>
        <p:spPr>
          <a:xfrm>
            <a:off x="3059113" y="1557338"/>
            <a:ext cx="208915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Учитель</a:t>
            </a:r>
          </a:p>
        </p:txBody>
      </p:sp>
      <p:sp>
        <p:nvSpPr>
          <p:cNvPr id="43" name="Стрелка вниз 42"/>
          <p:cNvSpPr/>
          <p:nvPr/>
        </p:nvSpPr>
        <p:spPr>
          <a:xfrm>
            <a:off x="4067175" y="2276475"/>
            <a:ext cx="144463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827088" y="3068638"/>
            <a:ext cx="1873250" cy="11525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Учащиеся</a:t>
            </a:r>
          </a:p>
        </p:txBody>
      </p:sp>
      <p:cxnSp>
        <p:nvCxnSpPr>
          <p:cNvPr id="56" name="Прямая со стрелкой 55"/>
          <p:cNvCxnSpPr>
            <a:stCxn id="9" idx="2"/>
            <a:endCxn id="7" idx="0"/>
          </p:cNvCxnSpPr>
          <p:nvPr/>
        </p:nvCxnSpPr>
        <p:spPr>
          <a:xfrm rot="5400000">
            <a:off x="4032250" y="3573463"/>
            <a:ext cx="2873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10800000" flipV="1">
            <a:off x="3563938" y="3429000"/>
            <a:ext cx="539750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4284663" y="3429000"/>
            <a:ext cx="574675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2916238" y="4292600"/>
            <a:ext cx="647700" cy="288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643438" y="4292600"/>
            <a:ext cx="649287" cy="288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779838" y="4292600"/>
            <a:ext cx="647700" cy="288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492500" y="4868863"/>
            <a:ext cx="1439863" cy="720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Система действий</a:t>
            </a:r>
          </a:p>
        </p:txBody>
      </p:sp>
      <p:cxnSp>
        <p:nvCxnSpPr>
          <p:cNvPr id="68" name="Прямая со стрелкой 67"/>
          <p:cNvCxnSpPr>
            <a:stCxn id="66" idx="0"/>
            <a:endCxn id="64" idx="2"/>
          </p:cNvCxnSpPr>
          <p:nvPr/>
        </p:nvCxnSpPr>
        <p:spPr>
          <a:xfrm rot="5400000" flipH="1" flipV="1">
            <a:off x="4445794" y="4347369"/>
            <a:ext cx="287338" cy="755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66" idx="0"/>
          </p:cNvCxnSpPr>
          <p:nvPr/>
        </p:nvCxnSpPr>
        <p:spPr>
          <a:xfrm rot="5400000" flipH="1" flipV="1">
            <a:off x="4068763" y="4724400"/>
            <a:ext cx="28733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66" idx="0"/>
          </p:cNvCxnSpPr>
          <p:nvPr/>
        </p:nvCxnSpPr>
        <p:spPr>
          <a:xfrm rot="16200000" flipV="1">
            <a:off x="3708400" y="4365625"/>
            <a:ext cx="287338" cy="719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hape 74"/>
          <p:cNvCxnSpPr>
            <a:endCxn id="66" idx="1"/>
          </p:cNvCxnSpPr>
          <p:nvPr/>
        </p:nvCxnSpPr>
        <p:spPr>
          <a:xfrm>
            <a:off x="2051050" y="4221163"/>
            <a:ext cx="1441450" cy="1008062"/>
          </a:xfrm>
          <a:prstGeom prst="bentConnector3">
            <a:avLst>
              <a:gd name="adj1" fmla="val 2321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Стрелка вверх 75"/>
          <p:cNvSpPr/>
          <p:nvPr/>
        </p:nvSpPr>
        <p:spPr>
          <a:xfrm>
            <a:off x="4067175" y="4005263"/>
            <a:ext cx="217488" cy="287337"/>
          </a:xfrm>
          <a:prstGeom prst="up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Стрелка вверх 76"/>
          <p:cNvSpPr/>
          <p:nvPr/>
        </p:nvSpPr>
        <p:spPr>
          <a:xfrm flipH="1">
            <a:off x="4932363" y="4005263"/>
            <a:ext cx="215900" cy="287337"/>
          </a:xfrm>
          <a:prstGeom prst="up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Стрелка вверх 77"/>
          <p:cNvSpPr/>
          <p:nvPr/>
        </p:nvSpPr>
        <p:spPr>
          <a:xfrm>
            <a:off x="3203575" y="4005263"/>
            <a:ext cx="215900" cy="287337"/>
          </a:xfrm>
          <a:prstGeom prst="up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659563" y="3789363"/>
            <a:ext cx="1728787" cy="1079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Учащиеся</a:t>
            </a:r>
          </a:p>
        </p:txBody>
      </p:sp>
      <p:cxnSp>
        <p:nvCxnSpPr>
          <p:cNvPr id="82" name="Shape 81"/>
          <p:cNvCxnSpPr>
            <a:stCxn id="66" idx="3"/>
            <a:endCxn id="80" idx="4"/>
          </p:cNvCxnSpPr>
          <p:nvPr/>
        </p:nvCxnSpPr>
        <p:spPr>
          <a:xfrm flipV="1">
            <a:off x="4932363" y="4868863"/>
            <a:ext cx="2592387" cy="36036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Скругленный прямоугольник 91"/>
          <p:cNvSpPr/>
          <p:nvPr/>
        </p:nvSpPr>
        <p:spPr>
          <a:xfrm>
            <a:off x="5364163" y="4868863"/>
            <a:ext cx="1368425" cy="7207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Результат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(продукт)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724525" y="1989138"/>
            <a:ext cx="2016125" cy="863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Стратегия решения учебной  задачи</a:t>
            </a:r>
          </a:p>
        </p:txBody>
      </p:sp>
      <p:cxnSp>
        <p:nvCxnSpPr>
          <p:cNvPr id="96" name="Соединительная линия уступом 95"/>
          <p:cNvCxnSpPr>
            <a:stCxn id="94" idx="1"/>
            <a:endCxn id="9" idx="3"/>
          </p:cNvCxnSpPr>
          <p:nvPr/>
        </p:nvCxnSpPr>
        <p:spPr>
          <a:xfrm rot="10800000" flipV="1">
            <a:off x="4859338" y="2420938"/>
            <a:ext cx="865187" cy="6127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827088" y="1700213"/>
            <a:ext cx="2016125" cy="8651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</a:rPr>
              <a:t>Проблемная ситуация</a:t>
            </a:r>
          </a:p>
        </p:txBody>
      </p:sp>
      <p:sp>
        <p:nvSpPr>
          <p:cNvPr id="101" name="Стрелка влево 100"/>
          <p:cNvSpPr/>
          <p:nvPr/>
        </p:nvSpPr>
        <p:spPr>
          <a:xfrm>
            <a:off x="2555875" y="2060575"/>
            <a:ext cx="647700" cy="1444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Стрелка вниз 103"/>
          <p:cNvSpPr/>
          <p:nvPr/>
        </p:nvSpPr>
        <p:spPr>
          <a:xfrm>
            <a:off x="1692275" y="2565400"/>
            <a:ext cx="142875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004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642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/>
              <a:t>Отличия проектной задачи</a:t>
            </a:r>
            <a:r>
              <a:rPr lang="ru-RU" sz="4000"/>
              <a:t> </a:t>
            </a:r>
            <a:br>
              <a:rPr lang="ru-RU" sz="4000"/>
            </a:br>
            <a:r>
              <a:rPr lang="ru-RU" sz="2800"/>
              <a:t>от других типов задач (учебной, конкретно-практической)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916113"/>
            <a:ext cx="8785225" cy="46815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наличие  квазижизненной (модельной) ситуации, сочетающей в себе множество отдельных предметных заданий, которая побуждает учащегося на основе известных ему способов действия по существу конструировать собственный новый  способ действия;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  <a:p>
            <a:pPr>
              <a:lnSpc>
                <a:spcPct val="80000"/>
              </a:lnSpc>
            </a:pPr>
            <a:r>
              <a:rPr lang="ru-RU" sz="2000" smtClean="0"/>
              <a:t>неопределенность относительно способа решения и конечного результата (отсутствия  явной ориентации на определенную тему, область знания; результат, как правило, невыразимый конкретным числом, определенным, однозначным ответом и т.п.);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 </a:t>
            </a:r>
            <a:r>
              <a:rPr lang="ru-RU" sz="2000" smtClean="0"/>
              <a:t>значительный объем материал, включающий описание ситуации, которая может быть представлена как виде единого текста, так и отдельных отрывков зашумленных сведениями не относящимися к конкретной ситуации, отсутствие в описательной части всего объема необходимой информации, что требует  самостоятельного обращения к дополнительным источникам, либо содержится в сопровождающей справочной информации </a:t>
            </a:r>
          </a:p>
        </p:txBody>
      </p:sp>
    </p:spTree>
    <p:extLst>
      <p:ext uri="{BB962C8B-B14F-4D97-AF65-F5344CB8AC3E}">
        <p14:creationId xmlns:p14="http://schemas.microsoft.com/office/powerpoint/2010/main" val="3112639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Проектная задача формирует следующие умения у учащихся 1-7 классов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Учит способу проектирования </a:t>
            </a:r>
            <a:r>
              <a:rPr lang="ru-RU" dirty="0" smtClean="0"/>
              <a:t>(без указания на это);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Учит рефлексии </a:t>
            </a:r>
            <a:r>
              <a:rPr lang="ru-RU" dirty="0" smtClean="0"/>
              <a:t>( видение  причин успеха и поражения);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Целеполаганию </a:t>
            </a:r>
            <a:r>
              <a:rPr lang="ru-RU" dirty="0" smtClean="0"/>
              <a:t>(ставить и удерживать цели);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Планировать </a:t>
            </a:r>
            <a:r>
              <a:rPr lang="ru-RU" dirty="0" smtClean="0"/>
              <a:t>(составлять план своей деятельности);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Моделировать </a:t>
            </a:r>
            <a:r>
              <a:rPr lang="ru-RU" dirty="0" smtClean="0"/>
              <a:t>(представлять способ действия в виде схемы-модели);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Коммуникации </a:t>
            </a:r>
            <a:r>
              <a:rPr lang="ru-RU" dirty="0" smtClean="0"/>
              <a:t>(взаимодействие, аргументации своей позиции);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513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Структура </a:t>
            </a:r>
            <a:r>
              <a:rPr lang="ru-RU" sz="4000" dirty="0" smtClean="0"/>
              <a:t>задачи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555875" y="1773238"/>
            <a:ext cx="3671888" cy="1150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Calibri" pitchFamily="34" charset="0"/>
              </a:rPr>
              <a:t>Описание </a:t>
            </a:r>
            <a:r>
              <a:rPr lang="ru-RU" b="1" dirty="0" err="1">
                <a:latin typeface="Calibri" pitchFamily="34" charset="0"/>
              </a:rPr>
              <a:t>квазижизненной</a:t>
            </a:r>
            <a:r>
              <a:rPr lang="ru-RU" b="1" dirty="0">
                <a:latin typeface="Calibri" pitchFamily="34" charset="0"/>
              </a:rPr>
              <a:t>, </a:t>
            </a:r>
          </a:p>
          <a:p>
            <a:pPr algn="ctr"/>
            <a:r>
              <a:rPr lang="ru-RU" b="1" dirty="0">
                <a:latin typeface="Calibri" pitchFamily="34" charset="0"/>
              </a:rPr>
              <a:t>модельной ситуации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811860" y="3357563"/>
            <a:ext cx="216058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latin typeface="Calibri" pitchFamily="34" charset="0"/>
              </a:rPr>
              <a:t>Задание 1</a:t>
            </a:r>
          </a:p>
          <a:p>
            <a:pPr algn="ctr"/>
            <a:r>
              <a:rPr lang="ru-RU" b="1" dirty="0" smtClean="0">
                <a:latin typeface="Calibri" pitchFamily="34" charset="0"/>
              </a:rPr>
              <a:t>ПУУД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348038" y="3357563"/>
            <a:ext cx="1871662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Calibri" pitchFamily="34" charset="0"/>
              </a:rPr>
              <a:t>Задание </a:t>
            </a:r>
            <a:r>
              <a:rPr lang="ru-RU" b="1" dirty="0" smtClean="0">
                <a:latin typeface="Calibri" pitchFamily="34" charset="0"/>
              </a:rPr>
              <a:t>2</a:t>
            </a:r>
            <a:endParaRPr lang="ru-RU" b="1" dirty="0">
              <a:latin typeface="Calibri" pitchFamily="34" charset="0"/>
            </a:endParaRPr>
          </a:p>
          <a:p>
            <a:pPr algn="ctr"/>
            <a:r>
              <a:rPr lang="ru-RU" b="1" dirty="0">
                <a:latin typeface="Calibri" pitchFamily="34" charset="0"/>
              </a:rPr>
              <a:t>ПУУД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5710091" y="3357563"/>
            <a:ext cx="1871663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latin typeface="Calibri" pitchFamily="34" charset="0"/>
              </a:rPr>
              <a:t>Задание 3</a:t>
            </a:r>
          </a:p>
          <a:p>
            <a:pPr algn="ctr"/>
            <a:r>
              <a:rPr lang="ru-RU" b="1" dirty="0" smtClean="0">
                <a:latin typeface="Calibri" pitchFamily="34" charset="0"/>
              </a:rPr>
              <a:t>ПУУД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997212" y="5293066"/>
            <a:ext cx="2736850" cy="38374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Calibri" pitchFamily="34" charset="0"/>
              </a:rPr>
              <a:t>Итоговое задание</a:t>
            </a: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2700338" y="29241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4284663" y="29241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5867400" y="29241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2411413" y="4149725"/>
            <a:ext cx="1439862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4284663" y="41497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H="1">
            <a:off x="5219700" y="4149725"/>
            <a:ext cx="1081088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5795963" y="5373688"/>
            <a:ext cx="2305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V="1">
            <a:off x="8101013" y="2420938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flipH="1">
            <a:off x="6227763" y="2420938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 flipH="1">
            <a:off x="483335" y="3018912"/>
            <a:ext cx="0" cy="24660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V="1">
            <a:off x="2987675" y="37893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 flipH="1">
            <a:off x="2987675" y="35734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5219700" y="36449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flipH="1">
            <a:off x="5219700" y="378936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H="1" flipV="1">
            <a:off x="2124075" y="4149725"/>
            <a:ext cx="13684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 flipV="1">
            <a:off x="4427538" y="41497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V="1">
            <a:off x="5508625" y="4149725"/>
            <a:ext cx="1008063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2095868" y="4770550"/>
            <a:ext cx="4392613" cy="3960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latin typeface="Calibri" pitchFamily="34" charset="0"/>
              </a:rPr>
              <a:t>Взаимопроверка (Регулятивное УУД)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323527" y="2226749"/>
            <a:ext cx="2087885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latin typeface="Calibri" pitchFamily="34" charset="0"/>
              </a:rPr>
              <a:t>Совместное </a:t>
            </a:r>
          </a:p>
          <a:p>
            <a:pPr algn="ctr"/>
            <a:r>
              <a:rPr lang="ru-RU" b="1" dirty="0" smtClean="0">
                <a:latin typeface="Calibri" pitchFamily="34" charset="0"/>
              </a:rPr>
              <a:t>планирование</a:t>
            </a:r>
          </a:p>
          <a:p>
            <a:pPr algn="ctr"/>
            <a:r>
              <a:rPr lang="ru-RU" b="1" dirty="0" smtClean="0">
                <a:latin typeface="Calibri" pitchFamily="34" charset="0"/>
              </a:rPr>
              <a:t>действий РУУД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3013819" y="5767389"/>
            <a:ext cx="2736130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latin typeface="Calibri" pitchFamily="34" charset="0"/>
              </a:rPr>
              <a:t>Представление </a:t>
            </a:r>
          </a:p>
          <a:p>
            <a:pPr algn="ctr"/>
            <a:r>
              <a:rPr lang="ru-RU" b="1" dirty="0" smtClean="0">
                <a:latin typeface="Calibri" pitchFamily="34" charset="0"/>
              </a:rPr>
              <a:t>Результатов -КУУД</a:t>
            </a:r>
            <a:endParaRPr lang="ru-RU" b="1" dirty="0">
              <a:latin typeface="Calibri" pitchFamily="34" charset="0"/>
            </a:endParaRPr>
          </a:p>
        </p:txBody>
      </p:sp>
      <p:cxnSp>
        <p:nvCxnSpPr>
          <p:cNvPr id="3" name="Прямая со стрелкой 2"/>
          <p:cNvCxnSpPr>
            <a:endCxn id="27656" idx="1"/>
          </p:cNvCxnSpPr>
          <p:nvPr/>
        </p:nvCxnSpPr>
        <p:spPr>
          <a:xfrm flipV="1">
            <a:off x="483335" y="5484939"/>
            <a:ext cx="2513877" cy="322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endCxn id="27656" idx="0"/>
          </p:cNvCxnSpPr>
          <p:nvPr/>
        </p:nvCxnSpPr>
        <p:spPr>
          <a:xfrm flipH="1">
            <a:off x="4365637" y="5166631"/>
            <a:ext cx="61901" cy="126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27656" idx="2"/>
            <a:endCxn id="30" idx="0"/>
          </p:cNvCxnSpPr>
          <p:nvPr/>
        </p:nvCxnSpPr>
        <p:spPr>
          <a:xfrm>
            <a:off x="4365637" y="5676811"/>
            <a:ext cx="16247" cy="90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6808511" y="4329114"/>
            <a:ext cx="216058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latin typeface="Calibri" pitchFamily="34" charset="0"/>
              </a:rPr>
              <a:t>Обсуждение</a:t>
            </a:r>
          </a:p>
          <a:p>
            <a:pPr algn="ctr"/>
            <a:r>
              <a:rPr lang="ru-RU" b="1" dirty="0" smtClean="0">
                <a:latin typeface="Calibri" pitchFamily="34" charset="0"/>
              </a:rPr>
              <a:t>КУУД</a:t>
            </a:r>
            <a:endParaRPr lang="ru-RU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8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-108520" y="332656"/>
            <a:ext cx="9152313" cy="587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856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9700" y="1196975"/>
            <a:ext cx="8828088" cy="49911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2800" b="1" i="1">
                <a:solidFill>
                  <a:srgbClr val="AF1984"/>
                </a:solidFill>
                <a:latin typeface="Georgia" pitchFamily="18" charset="0"/>
              </a:rPr>
              <a:t>Структура проектной задачи </a:t>
            </a:r>
          </a:p>
          <a:p>
            <a:pPr algn="ctr" eaLnBrk="1" hangingPunct="1"/>
            <a:r>
              <a:rPr lang="ru-RU" sz="2800" b="1" i="1">
                <a:solidFill>
                  <a:srgbClr val="AF1984"/>
                </a:solidFill>
                <a:latin typeface="Georgia" pitchFamily="18" charset="0"/>
              </a:rPr>
              <a:t>«Город будущего» (5-6 кл.)</a:t>
            </a:r>
            <a:endParaRPr lang="ru-RU" sz="2400"/>
          </a:p>
        </p:txBody>
      </p:sp>
      <p:sp>
        <p:nvSpPr>
          <p:cNvPr id="6" name="Прямоугольник 5"/>
          <p:cNvSpPr/>
          <p:nvPr/>
        </p:nvSpPr>
        <p:spPr>
          <a:xfrm>
            <a:off x="2195513" y="1260475"/>
            <a:ext cx="4537075" cy="7826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Georgia" panose="02040502050405020303" pitchFamily="18" charset="0"/>
              </a:rPr>
              <a:t>Необходимо уже сегодня проектировать города будущего – безопасные, красивые, удобные.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9700" y="2352675"/>
            <a:ext cx="2144713" cy="13366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anose="02040502050405020303" pitchFamily="18" charset="0"/>
              </a:rPr>
              <a:t>Русский язык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Georgia" panose="02040502050405020303" pitchFamily="18" charset="0"/>
              </a:rPr>
              <a:t>Работа с понятиями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Georgia" panose="02040502050405020303" pitchFamily="18" charset="0"/>
              </a:rPr>
              <a:t>(Кроссворд,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Georgia" panose="02040502050405020303" pitchFamily="18" charset="0"/>
              </a:rPr>
              <a:t>ребусы)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41563" y="2374900"/>
            <a:ext cx="2057400" cy="8461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anose="02040502050405020303" pitchFamily="18" charset="0"/>
              </a:rPr>
              <a:t>Математика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Georgia" panose="02040502050405020303" pitchFamily="18" charset="0"/>
              </a:rPr>
              <a:t>Решение задач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9000" y="4570413"/>
            <a:ext cx="4752975" cy="647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anose="02040502050405020303" pitchFamily="18" charset="0"/>
              </a:rPr>
              <a:t>Создание макета города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535613"/>
            <a:ext cx="4529138" cy="5064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Georgia" panose="02040502050405020303" pitchFamily="18" charset="0"/>
              </a:rPr>
              <a:t>Примеры планов городов</a:t>
            </a:r>
          </a:p>
        </p:txBody>
      </p:sp>
      <p:cxnSp>
        <p:nvCxnSpPr>
          <p:cNvPr id="12" name="Прямая со стрелкой 11"/>
          <p:cNvCxnSpPr>
            <a:stCxn id="53" idx="0"/>
          </p:cNvCxnSpPr>
          <p:nvPr/>
        </p:nvCxnSpPr>
        <p:spPr>
          <a:xfrm flipH="1" flipV="1">
            <a:off x="6732588" y="1844675"/>
            <a:ext cx="1295400" cy="50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906463" y="1668463"/>
            <a:ext cx="1322387" cy="706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0"/>
          </p:cNvCxnSpPr>
          <p:nvPr/>
        </p:nvCxnSpPr>
        <p:spPr>
          <a:xfrm flipV="1">
            <a:off x="1212850" y="1831975"/>
            <a:ext cx="982663" cy="520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311525" y="2208213"/>
            <a:ext cx="36036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3527426" y="2235200"/>
            <a:ext cx="3603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435600" y="2565400"/>
            <a:ext cx="576263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695950" y="2082800"/>
            <a:ext cx="0" cy="298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436688" y="3690938"/>
            <a:ext cx="247650" cy="812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1512888" y="3627438"/>
            <a:ext cx="330200" cy="928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265488" y="3203575"/>
            <a:ext cx="42862" cy="1352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3640138" y="3257550"/>
            <a:ext cx="15875" cy="1344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464050" y="2339975"/>
            <a:ext cx="2413000" cy="8953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Georgia" panose="02040502050405020303" pitchFamily="18" charset="0"/>
              </a:rPr>
              <a:t>Обществознание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Georgia" panose="02040502050405020303" pitchFamily="18" charset="0"/>
              </a:rPr>
              <a:t>Права человека</a:t>
            </a:r>
          </a:p>
        </p:txBody>
      </p:sp>
      <p:cxnSp>
        <p:nvCxnSpPr>
          <p:cNvPr id="24" name="Прямая со стрелкой 23"/>
          <p:cNvCxnSpPr>
            <a:stCxn id="23" idx="2"/>
          </p:cNvCxnSpPr>
          <p:nvPr/>
        </p:nvCxnSpPr>
        <p:spPr>
          <a:xfrm flipH="1">
            <a:off x="5264150" y="3235325"/>
            <a:ext cx="406400" cy="134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5411788" y="3271838"/>
            <a:ext cx="496887" cy="1257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5646738" y="3679825"/>
            <a:ext cx="2201862" cy="1119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1755775" y="5341938"/>
            <a:ext cx="2873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2222500" y="5354638"/>
            <a:ext cx="2873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2698750" y="5354638"/>
            <a:ext cx="36036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3195638" y="5341938"/>
            <a:ext cx="2873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 flipH="1" flipV="1">
            <a:off x="3629025" y="5340350"/>
            <a:ext cx="2873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1141412" y="5354638"/>
            <a:ext cx="3603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4059238" y="5341938"/>
            <a:ext cx="2873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4491037" y="5341938"/>
            <a:ext cx="2889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 flipH="1" flipV="1">
            <a:off x="4924425" y="5341938"/>
            <a:ext cx="2873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5356225" y="5341938"/>
            <a:ext cx="2873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6942138" y="2352675"/>
            <a:ext cx="2173287" cy="13477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anose="02040502050405020303" pitchFamily="18" charset="0"/>
              </a:rPr>
              <a:t>ОБЖ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latin typeface="Georgia" panose="02040502050405020303" pitchFamily="18" charset="0"/>
              </a:rPr>
              <a:t>Критерии безопасности в городе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17653" y="3931719"/>
            <a:ext cx="2085613" cy="3465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Название города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446745" y="3421204"/>
            <a:ext cx="2024839" cy="7924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Количество жителей, домов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улиц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557660" y="3428593"/>
            <a:ext cx="2346217" cy="5345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Инфраструктура города</a:t>
            </a:r>
          </a:p>
        </p:txBody>
      </p:sp>
      <p:cxnSp>
        <p:nvCxnSpPr>
          <p:cNvPr id="70" name="Прямая со стрелкой 69"/>
          <p:cNvCxnSpPr>
            <a:endCxn id="53" idx="2"/>
          </p:cNvCxnSpPr>
          <p:nvPr/>
        </p:nvCxnSpPr>
        <p:spPr>
          <a:xfrm flipV="1">
            <a:off x="5695950" y="3700463"/>
            <a:ext cx="2332038" cy="118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6595378" y="3825553"/>
            <a:ext cx="2333980" cy="5153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Службы  ЧС и правопорядка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8027988" y="4602163"/>
            <a:ext cx="954087" cy="5953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anose="02040502050405020303" pitchFamily="18" charset="0"/>
              </a:rPr>
              <a:t>ИЗО</a:t>
            </a:r>
          </a:p>
        </p:txBody>
      </p:sp>
      <p:cxnSp>
        <p:nvCxnSpPr>
          <p:cNvPr id="74" name="Прямая со стрелкой 73"/>
          <p:cNvCxnSpPr/>
          <p:nvPr/>
        </p:nvCxnSpPr>
        <p:spPr>
          <a:xfrm flipH="1">
            <a:off x="5653088" y="4727575"/>
            <a:ext cx="2371725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endCxn id="73" idx="1"/>
          </p:cNvCxnSpPr>
          <p:nvPr/>
        </p:nvCxnSpPr>
        <p:spPr>
          <a:xfrm flipV="1">
            <a:off x="5676900" y="4900613"/>
            <a:ext cx="2351088" cy="179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6083515" y="4481322"/>
            <a:ext cx="1779995" cy="7346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Эстетика городской среды</a:t>
            </a:r>
          </a:p>
        </p:txBody>
      </p:sp>
      <p:cxnSp>
        <p:nvCxnSpPr>
          <p:cNvPr id="90" name="Прямая со стрелкой 89"/>
          <p:cNvCxnSpPr/>
          <p:nvPr/>
        </p:nvCxnSpPr>
        <p:spPr>
          <a:xfrm>
            <a:off x="5908675" y="2063750"/>
            <a:ext cx="0" cy="277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6746875" y="1690688"/>
            <a:ext cx="1635125" cy="650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1" name="Рисунок 3584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4531" y="5095222"/>
            <a:ext cx="2224399" cy="166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2" name="Рисунок 358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8889" b="2222"/>
          <a:stretch/>
        </p:blipFill>
        <p:spPr>
          <a:xfrm>
            <a:off x="6963963" y="5175375"/>
            <a:ext cx="2015931" cy="1427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6665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7325" y="1131888"/>
            <a:ext cx="8826500" cy="49911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2800" b="1" i="1">
                <a:solidFill>
                  <a:srgbClr val="AF1984"/>
                </a:solidFill>
                <a:latin typeface="Georgia" pitchFamily="18" charset="0"/>
              </a:rPr>
              <a:t>Структура проектной задачи </a:t>
            </a:r>
          </a:p>
          <a:p>
            <a:pPr algn="ctr" eaLnBrk="1" hangingPunct="1"/>
            <a:r>
              <a:rPr lang="ru-RU" sz="2800" b="1" i="1">
                <a:solidFill>
                  <a:srgbClr val="AF1984"/>
                </a:solidFill>
                <a:latin typeface="Georgia" pitchFamily="18" charset="0"/>
              </a:rPr>
              <a:t>«Коренная тайность» (6 кл.)</a:t>
            </a:r>
            <a:endParaRPr lang="ru-RU" sz="2400"/>
          </a:p>
        </p:txBody>
      </p:sp>
      <p:sp>
        <p:nvSpPr>
          <p:cNvPr id="6" name="Прямоугольник 5"/>
          <p:cNvSpPr/>
          <p:nvPr/>
        </p:nvSpPr>
        <p:spPr>
          <a:xfrm>
            <a:off x="2195513" y="1260475"/>
            <a:ext cx="4537075" cy="7826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Georgia" panose="02040502050405020303" pitchFamily="18" charset="0"/>
              </a:rPr>
              <a:t>Можно ли написать сказ как  </a:t>
            </a:r>
            <a:r>
              <a:rPr lang="ru-RU" sz="2400" dirty="0" err="1">
                <a:latin typeface="Georgia" panose="02040502050405020303" pitchFamily="18" charset="0"/>
              </a:rPr>
              <a:t>П.П.Бажов</a:t>
            </a:r>
            <a:r>
              <a:rPr lang="ru-RU" dirty="0"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7325" y="2352675"/>
            <a:ext cx="2097088" cy="13366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anose="02040502050405020303" pitchFamily="18" charset="0"/>
              </a:rPr>
              <a:t>Русский язык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Georgia" panose="02040502050405020303" pitchFamily="18" charset="0"/>
              </a:rPr>
              <a:t>Работа с понятиями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Georgia" panose="02040502050405020303" pitchFamily="18" charset="0"/>
              </a:rPr>
              <a:t>(Кроссворд)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41563" y="2374900"/>
            <a:ext cx="2357437" cy="13096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anose="02040502050405020303" pitchFamily="18" charset="0"/>
              </a:rPr>
              <a:t>Математика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Georgia" panose="02040502050405020303" pitchFamily="18" charset="0"/>
              </a:rPr>
              <a:t>Работа с дробями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Georgia" panose="02040502050405020303" pitchFamily="18" charset="0"/>
              </a:rPr>
              <a:t>(Перевод числового кода в буквенный)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9000" y="4570413"/>
            <a:ext cx="4752975" cy="647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anose="02040502050405020303" pitchFamily="18" charset="0"/>
              </a:rPr>
              <a:t>Написание сказа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06463" y="5522913"/>
            <a:ext cx="4529137" cy="5064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Georgia" panose="02040502050405020303" pitchFamily="18" charset="0"/>
              </a:rPr>
              <a:t>Легенды Урала</a:t>
            </a:r>
          </a:p>
        </p:txBody>
      </p:sp>
      <p:cxnSp>
        <p:nvCxnSpPr>
          <p:cNvPr id="12" name="Прямая со стрелкой 11"/>
          <p:cNvCxnSpPr>
            <a:stCxn id="53" idx="0"/>
          </p:cNvCxnSpPr>
          <p:nvPr/>
        </p:nvCxnSpPr>
        <p:spPr>
          <a:xfrm flipH="1" flipV="1">
            <a:off x="6732588" y="1844675"/>
            <a:ext cx="1295400" cy="50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906463" y="1668463"/>
            <a:ext cx="1322387" cy="706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0"/>
          </p:cNvCxnSpPr>
          <p:nvPr/>
        </p:nvCxnSpPr>
        <p:spPr>
          <a:xfrm flipV="1">
            <a:off x="1235075" y="1831975"/>
            <a:ext cx="960438" cy="520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311525" y="2208213"/>
            <a:ext cx="36036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3527426" y="2235200"/>
            <a:ext cx="3603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435600" y="2565400"/>
            <a:ext cx="576263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695950" y="2082800"/>
            <a:ext cx="0" cy="298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436688" y="3690938"/>
            <a:ext cx="247650" cy="812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1512888" y="3627438"/>
            <a:ext cx="330200" cy="928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490913" y="3689350"/>
            <a:ext cx="6350" cy="842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3627438" y="3687763"/>
            <a:ext cx="28575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749800" y="2352675"/>
            <a:ext cx="2141538" cy="14827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anose="02040502050405020303" pitchFamily="18" charset="0"/>
              </a:rPr>
              <a:t>География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Georgia" panose="02040502050405020303" pitchFamily="18" charset="0"/>
              </a:rPr>
              <a:t>Работа с картой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latin typeface="Georgia" panose="02040502050405020303" pitchFamily="18" charset="0"/>
              </a:rPr>
              <a:t>(Построение маршрута по словесному описанию)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5264150" y="3835400"/>
            <a:ext cx="530225" cy="74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5411788" y="3835400"/>
            <a:ext cx="592137" cy="693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5646738" y="3679825"/>
            <a:ext cx="2201862" cy="1119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1755775" y="5341938"/>
            <a:ext cx="2873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2222500" y="5354638"/>
            <a:ext cx="2873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2698750" y="5354638"/>
            <a:ext cx="36036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3195638" y="5341938"/>
            <a:ext cx="2873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 flipH="1" flipV="1">
            <a:off x="3629025" y="5340350"/>
            <a:ext cx="2873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1141412" y="5354638"/>
            <a:ext cx="3603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4059238" y="5341938"/>
            <a:ext cx="2873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4491037" y="5341938"/>
            <a:ext cx="2889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 flipH="1" flipV="1">
            <a:off x="4924425" y="5341938"/>
            <a:ext cx="2873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5356225" y="5341938"/>
            <a:ext cx="2873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6942138" y="2352675"/>
            <a:ext cx="2173287" cy="13477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anose="02040502050405020303" pitchFamily="18" charset="0"/>
              </a:rPr>
              <a:t>Литература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Georgia" panose="02040502050405020303" pitchFamily="18" charset="0"/>
              </a:rPr>
              <a:t>Определение общих принципов написания зачина и концовки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14707" y="3957876"/>
            <a:ext cx="2333980" cy="3465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Имя «тайной силы»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878459" y="3986652"/>
            <a:ext cx="2333980" cy="3465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Имя главного героя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5435600" y="3986499"/>
            <a:ext cx="946841" cy="3465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Место</a:t>
            </a:r>
          </a:p>
        </p:txBody>
      </p:sp>
      <p:cxnSp>
        <p:nvCxnSpPr>
          <p:cNvPr id="70" name="Прямая со стрелкой 69"/>
          <p:cNvCxnSpPr>
            <a:endCxn id="53" idx="2"/>
          </p:cNvCxnSpPr>
          <p:nvPr/>
        </p:nvCxnSpPr>
        <p:spPr>
          <a:xfrm flipV="1">
            <a:off x="5695950" y="3700463"/>
            <a:ext cx="2332038" cy="118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6595378" y="3994430"/>
            <a:ext cx="2333980" cy="3465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Зачин и конец сказа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8027988" y="4602163"/>
            <a:ext cx="954087" cy="5953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anose="02040502050405020303" pitchFamily="18" charset="0"/>
              </a:rPr>
              <a:t>ИЗО</a:t>
            </a:r>
          </a:p>
        </p:txBody>
      </p:sp>
      <p:cxnSp>
        <p:nvCxnSpPr>
          <p:cNvPr id="74" name="Прямая со стрелкой 73"/>
          <p:cNvCxnSpPr/>
          <p:nvPr/>
        </p:nvCxnSpPr>
        <p:spPr>
          <a:xfrm flipH="1">
            <a:off x="5653088" y="4727575"/>
            <a:ext cx="2371725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endCxn id="73" idx="1"/>
          </p:cNvCxnSpPr>
          <p:nvPr/>
        </p:nvCxnSpPr>
        <p:spPr>
          <a:xfrm flipV="1">
            <a:off x="5676900" y="4900613"/>
            <a:ext cx="2351088" cy="179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6068605" y="4635305"/>
            <a:ext cx="1814783" cy="549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Иллюстрация</a:t>
            </a:r>
          </a:p>
        </p:txBody>
      </p:sp>
      <p:cxnSp>
        <p:nvCxnSpPr>
          <p:cNvPr id="90" name="Прямая со стрелкой 89"/>
          <p:cNvCxnSpPr/>
          <p:nvPr/>
        </p:nvCxnSpPr>
        <p:spPr>
          <a:xfrm>
            <a:off x="5908675" y="2063750"/>
            <a:ext cx="0" cy="277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6746875" y="1690688"/>
            <a:ext cx="1635125" cy="650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293" y="5369999"/>
            <a:ext cx="2276704" cy="1517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589" y="5287970"/>
            <a:ext cx="2436005" cy="1624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2856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7325" y="1131888"/>
            <a:ext cx="8826500" cy="49911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2800" b="1" i="1" dirty="0">
                <a:solidFill>
                  <a:srgbClr val="AF1984"/>
                </a:solidFill>
                <a:latin typeface="Georgia" pitchFamily="18" charset="0"/>
              </a:rPr>
              <a:t>Структура проектной задачи </a:t>
            </a:r>
          </a:p>
          <a:p>
            <a:pPr algn="ctr" eaLnBrk="1" hangingPunct="1"/>
            <a:r>
              <a:rPr lang="ru-RU" sz="2800" b="1" i="1" dirty="0" smtClean="0">
                <a:solidFill>
                  <a:srgbClr val="AF1984"/>
                </a:solidFill>
                <a:latin typeface="Georgia" pitchFamily="18" charset="0"/>
              </a:rPr>
              <a:t>«Редакция газеты» </a:t>
            </a:r>
            <a:r>
              <a:rPr lang="ru-RU" sz="2800" b="1" i="1" dirty="0">
                <a:solidFill>
                  <a:srgbClr val="AF1984"/>
                </a:solidFill>
                <a:latin typeface="Georgia" pitchFamily="18" charset="0"/>
              </a:rPr>
              <a:t>(6 </a:t>
            </a:r>
            <a:r>
              <a:rPr lang="ru-RU" sz="2800" b="1" i="1" dirty="0" err="1">
                <a:solidFill>
                  <a:srgbClr val="AF1984"/>
                </a:solidFill>
                <a:latin typeface="Georgia" pitchFamily="18" charset="0"/>
              </a:rPr>
              <a:t>кл</a:t>
            </a:r>
            <a:r>
              <a:rPr lang="ru-RU" sz="2800" b="1" i="1" dirty="0">
                <a:solidFill>
                  <a:srgbClr val="AF1984"/>
                </a:solidFill>
                <a:latin typeface="Georgia" pitchFamily="18" charset="0"/>
              </a:rPr>
              <a:t>.)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5513" y="1260475"/>
            <a:ext cx="4537075" cy="7826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Georgia" panose="02040502050405020303" pitchFamily="18" charset="0"/>
              </a:rPr>
              <a:t>Создать газету о религии 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325" y="2352675"/>
            <a:ext cx="2097088" cy="13366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latin typeface="Georgia" panose="02040502050405020303" pitchFamily="18" charset="0"/>
              </a:rPr>
              <a:t>Священные сооружения</a:t>
            </a:r>
            <a:endParaRPr lang="ru-RU" i="1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41563" y="2374900"/>
            <a:ext cx="2122487" cy="9100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Georgia" panose="02040502050405020303" pitchFamily="18" charset="0"/>
              </a:rPr>
              <a:t>Праздники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9000" y="4570413"/>
            <a:ext cx="4752975" cy="647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Georgia" panose="02040502050405020303" pitchFamily="18" charset="0"/>
              </a:rPr>
              <a:t>Создание газеты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6463" y="5522913"/>
            <a:ext cx="4529137" cy="5064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latin typeface="Georgia" panose="02040502050405020303" pitchFamily="18" charset="0"/>
              </a:rPr>
              <a:t>Учебник ОМРК</a:t>
            </a:r>
            <a:endParaRPr lang="ru-RU" i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 стрелкой 11"/>
          <p:cNvCxnSpPr>
            <a:stCxn id="53" idx="0"/>
          </p:cNvCxnSpPr>
          <p:nvPr/>
        </p:nvCxnSpPr>
        <p:spPr>
          <a:xfrm flipH="1" flipV="1">
            <a:off x="6732588" y="1844675"/>
            <a:ext cx="1295400" cy="50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906463" y="1668463"/>
            <a:ext cx="1322387" cy="706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0"/>
          </p:cNvCxnSpPr>
          <p:nvPr/>
        </p:nvCxnSpPr>
        <p:spPr>
          <a:xfrm flipV="1">
            <a:off x="1235075" y="1831975"/>
            <a:ext cx="960438" cy="520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311525" y="2208213"/>
            <a:ext cx="36036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3527426" y="2235200"/>
            <a:ext cx="3603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435600" y="2565400"/>
            <a:ext cx="576263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695950" y="2082800"/>
            <a:ext cx="0" cy="298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436688" y="3690938"/>
            <a:ext cx="247650" cy="812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1512888" y="3627438"/>
            <a:ext cx="330200" cy="928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987824" y="3308762"/>
            <a:ext cx="6350" cy="1220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0"/>
          </p:cNvCxnSpPr>
          <p:nvPr/>
        </p:nvCxnSpPr>
        <p:spPr>
          <a:xfrm flipV="1">
            <a:off x="3265488" y="3326415"/>
            <a:ext cx="74613" cy="12439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749800" y="2352676"/>
            <a:ext cx="2089150" cy="6738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Georgia" panose="02040502050405020303" pitchFamily="18" charset="0"/>
              </a:rPr>
              <a:t>Ритуалы</a:t>
            </a:r>
            <a:endParaRPr lang="ru-RU" sz="1600" i="1" dirty="0">
              <a:latin typeface="Georgia" panose="02040502050405020303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4572000" y="3868737"/>
            <a:ext cx="530225" cy="74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5411788" y="3021012"/>
            <a:ext cx="592137" cy="1508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5646738" y="3679825"/>
            <a:ext cx="2201862" cy="1119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1755775" y="5341938"/>
            <a:ext cx="2873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2222500" y="5354638"/>
            <a:ext cx="2873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2698750" y="5354638"/>
            <a:ext cx="36036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3195638" y="5341938"/>
            <a:ext cx="2873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 flipH="1" flipV="1">
            <a:off x="3629025" y="5340350"/>
            <a:ext cx="2873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1141412" y="5354638"/>
            <a:ext cx="3603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4059238" y="5341938"/>
            <a:ext cx="2873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4491037" y="5341938"/>
            <a:ext cx="2889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 flipH="1" flipV="1">
            <a:off x="4924425" y="5341938"/>
            <a:ext cx="2873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5356225" y="5341938"/>
            <a:ext cx="2873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6942138" y="2352675"/>
            <a:ext cx="2173287" cy="13477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latin typeface="Georgia" panose="02040502050405020303" pitchFamily="18" charset="0"/>
              </a:rPr>
              <a:t>Служители религии</a:t>
            </a:r>
            <a:endParaRPr lang="ru-RU" i="1" dirty="0">
              <a:latin typeface="Georgia" panose="02040502050405020303" pitchFamily="18" charset="0"/>
            </a:endParaRPr>
          </a:p>
        </p:txBody>
      </p:sp>
      <p:cxnSp>
        <p:nvCxnSpPr>
          <p:cNvPr id="70" name="Прямая со стрелкой 69"/>
          <p:cNvCxnSpPr>
            <a:endCxn id="53" idx="2"/>
          </p:cNvCxnSpPr>
          <p:nvPr/>
        </p:nvCxnSpPr>
        <p:spPr>
          <a:xfrm flipV="1">
            <a:off x="5695950" y="3700463"/>
            <a:ext cx="2332038" cy="118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7066830" y="4549313"/>
            <a:ext cx="1961803" cy="5953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Georgia" panose="02040502050405020303" pitchFamily="18" charset="0"/>
              </a:rPr>
              <a:t>Искусство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 flipH="1">
            <a:off x="5653089" y="4727575"/>
            <a:ext cx="1367183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5676900" y="4881563"/>
            <a:ext cx="1343372" cy="198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5908675" y="2063750"/>
            <a:ext cx="0" cy="277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6746875" y="1690688"/>
            <a:ext cx="1635125" cy="650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293" y="5369999"/>
            <a:ext cx="2276704" cy="1517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589" y="5287970"/>
            <a:ext cx="2436005" cy="1624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Прямоугольник 49"/>
          <p:cNvSpPr/>
          <p:nvPr/>
        </p:nvSpPr>
        <p:spPr>
          <a:xfrm>
            <a:off x="3634581" y="3312605"/>
            <a:ext cx="2089150" cy="6738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Georgia" panose="02040502050405020303" pitchFamily="18" charset="0"/>
              </a:rPr>
              <a:t>Основатель религии</a:t>
            </a:r>
            <a:endParaRPr lang="ru-RU" sz="1600" i="1" dirty="0">
              <a:latin typeface="Georgia" panose="02040502050405020303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769545" y="3417887"/>
            <a:ext cx="2089150" cy="6738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latin typeface="Georgia" panose="02040502050405020303" pitchFamily="18" charset="0"/>
              </a:rPr>
              <a:t>Термины</a:t>
            </a:r>
            <a:endParaRPr lang="ru-RU" sz="16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63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Курс «Мир деятельности» дает знания о способе выполнения УУД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 содержательно-методические линии</a:t>
            </a:r>
          </a:p>
          <a:p>
            <a:pPr marL="0" indent="0">
              <a:buNone/>
            </a:pPr>
            <a:r>
              <a:rPr lang="ru-RU" dirty="0" smtClean="0"/>
              <a:t>-организационно рефлексивная </a:t>
            </a:r>
            <a:r>
              <a:rPr lang="ru-RU" sz="1700" dirty="0" smtClean="0"/>
              <a:t>(постановка целей, способы, планирование, самоконтроль, самопроверка, самооценка, основы проектной и исследовательской деятельности);</a:t>
            </a:r>
          </a:p>
          <a:p>
            <a:pPr marL="0" indent="0">
              <a:buNone/>
            </a:pPr>
            <a:r>
              <a:rPr lang="ru-RU" dirty="0" smtClean="0"/>
              <a:t>-коммуникативная </a:t>
            </a:r>
            <a:r>
              <a:rPr lang="ru-RU" sz="1700" dirty="0"/>
              <a:t>(правила работы в группе, согласование позиций, </a:t>
            </a:r>
            <a:r>
              <a:rPr lang="ru-RU" sz="1700" dirty="0" smtClean="0"/>
              <a:t>разрешение конфликтов</a:t>
            </a:r>
            <a:r>
              <a:rPr lang="ru-RU" sz="1700" dirty="0"/>
              <a:t>);</a:t>
            </a:r>
          </a:p>
          <a:p>
            <a:pPr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ознавательная </a:t>
            </a:r>
            <a:r>
              <a:rPr lang="ru-RU" sz="1700" dirty="0" smtClean="0"/>
              <a:t>(методы и средства познания, методы работы с информацией);</a:t>
            </a:r>
          </a:p>
          <a:p>
            <a:pPr>
              <a:buFontTx/>
              <a:buChar char="-"/>
            </a:pPr>
            <a:r>
              <a:rPr lang="ru-RU" dirty="0" smtClean="0"/>
              <a:t>ценностная </a:t>
            </a:r>
            <a:r>
              <a:rPr lang="ru-RU" sz="1700" dirty="0" smtClean="0"/>
              <a:t>(ценности, нормы самовоспитания, </a:t>
            </a:r>
            <a:r>
              <a:rPr lang="ru-RU" sz="1700" dirty="0" err="1" smtClean="0"/>
              <a:t>здоровьесбережения</a:t>
            </a:r>
            <a:r>
              <a:rPr lang="ru-RU" sz="1700" dirty="0" smtClean="0"/>
              <a:t>, устойчивой позитивной мотивации и интереса к обучению).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12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403647" y="1844824"/>
            <a:ext cx="626469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400" b="1" i="1" dirty="0" smtClean="0">
                <a:solidFill>
                  <a:srgbClr val="AF1984"/>
                </a:solidFill>
                <a:latin typeface="Georgia" pitchFamily="18" charset="0"/>
              </a:rPr>
              <a:t>Индивидуальный проект, как средство формирования </a:t>
            </a:r>
            <a:r>
              <a:rPr lang="ru-RU" sz="2400" b="1" i="1" dirty="0" err="1" smtClean="0">
                <a:solidFill>
                  <a:srgbClr val="AF1984"/>
                </a:solidFill>
                <a:latin typeface="Georgia" pitchFamily="18" charset="0"/>
              </a:rPr>
              <a:t>метапредметных</a:t>
            </a:r>
            <a:r>
              <a:rPr lang="ru-RU" sz="2400" b="1" i="1" dirty="0" smtClean="0">
                <a:solidFill>
                  <a:srgbClr val="AF1984"/>
                </a:solidFill>
                <a:latin typeface="Georgia" pitchFamily="18" charset="0"/>
              </a:rPr>
              <a:t> результатов</a:t>
            </a:r>
            <a:endParaRPr lang="ru-RU" sz="2400" b="1" i="1" dirty="0">
              <a:solidFill>
                <a:srgbClr val="AF1984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462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2400" y="1219200"/>
            <a:ext cx="8839200" cy="5181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Цель :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развитие у обучающихся исследовательской компетентности, через приобретение практического опыта проектной деятельности, учебного и научного исследования, в ходе освоения научных, социальных и духовно-нравственных основ общества.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Задачи:</a:t>
            </a:r>
            <a:endParaRPr lang="en-US" b="1" i="1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Сформировать исследовательскую компетентность обучающихся посредством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консолидации возможностей учебных предметов, а также через разнообразие форм внеурочной деятельности способствующих приобретению у школьников  практического опыта проектной и научно-исследовательской деятельности индивидуальной и коллективной.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Организовать сотрудничество учителей, учащихся и родителей в процессе ученического проектирования, включающего приоритетные задачи воспитания и обучения.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Вывести каждого  ученика на свой, личный, уровень развития через индивидуальный темп работы над проектом;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Выявить наиболее одаренных учащихся в разных областях науки и развивать их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      творческие возможности, создать условия для их самоопределения и    самореализации.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eaLnBrk="1" hangingPunct="1">
              <a:defRPr/>
            </a:pPr>
            <a:r>
              <a:rPr lang="ru-RU" dirty="0"/>
              <a:t> </a:t>
            </a:r>
            <a:endParaRPr lang="en-US" dirty="0"/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304800" y="65088"/>
            <a:ext cx="88233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2400" b="1" i="1" dirty="0">
                <a:solidFill>
                  <a:srgbClr val="AF1984"/>
                </a:solidFill>
                <a:latin typeface="Georgia" pitchFamily="18" charset="0"/>
              </a:rPr>
              <a:t>Междисциплинарная программа «Проектная и научно-исследовательская деятельность: от основ к совершенству»</a:t>
            </a:r>
          </a:p>
        </p:txBody>
      </p:sp>
    </p:spTree>
    <p:extLst>
      <p:ext uri="{BB962C8B-B14F-4D97-AF65-F5344CB8AC3E}">
        <p14:creationId xmlns:p14="http://schemas.microsoft.com/office/powerpoint/2010/main" val="1983748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"/>
          <p:cNvSpPr>
            <a:spLocks noChangeArrowheads="1"/>
          </p:cNvSpPr>
          <p:nvPr/>
        </p:nvSpPr>
        <p:spPr bwMode="auto">
          <a:xfrm>
            <a:off x="304800" y="736600"/>
            <a:ext cx="54864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ts val="150"/>
              </a:spcBef>
            </a:pPr>
            <a:r>
              <a:rPr lang="ru-RU" sz="2000" b="1" i="1">
                <a:solidFill>
                  <a:srgbClr val="75005F"/>
                </a:solidFill>
                <a:latin typeface="Georgia" pitchFamily="18" charset="0"/>
                <a:cs typeface="Times New Roman" pitchFamily="18" charset="0"/>
              </a:rPr>
              <a:t>Содержание курса объединено в 3 тематических модуля:</a:t>
            </a:r>
            <a:endParaRPr lang="en-US" sz="2000" b="1" i="1">
              <a:solidFill>
                <a:srgbClr val="75005F"/>
              </a:solidFill>
              <a:latin typeface="Georgia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"/>
            </a:pPr>
            <a:r>
              <a:rPr lang="ru-RU" sz="2000" i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структура учебно-исследовательской деятельности учащихся,</a:t>
            </a:r>
            <a:endParaRPr lang="en-US" sz="2000" i="1">
              <a:latin typeface="Georgia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"/>
            </a:pPr>
            <a:r>
              <a:rPr lang="ru-RU" sz="2000" i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этапы организации,</a:t>
            </a:r>
            <a:endParaRPr lang="en-US" sz="2000" i="1">
              <a:latin typeface="Georgia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"/>
            </a:pPr>
            <a:r>
              <a:rPr lang="ru-RU" sz="2000" i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презентация результатов.</a:t>
            </a:r>
            <a:endParaRPr lang="en-US" sz="2000" i="1">
              <a:latin typeface="Georgia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150"/>
              </a:spcBef>
            </a:pPr>
            <a:r>
              <a:rPr lang="ru-RU" sz="2000" b="1" i="1">
                <a:solidFill>
                  <a:srgbClr val="75005F"/>
                </a:solidFill>
                <a:latin typeface="Georgia" pitchFamily="18" charset="0"/>
                <a:cs typeface="Times New Roman" pitchFamily="18" charset="0"/>
              </a:rPr>
              <a:t>Овладение курсом позволит учащимся знать:</a:t>
            </a:r>
            <a:endParaRPr lang="en-US" sz="2000" b="1" i="1">
              <a:solidFill>
                <a:srgbClr val="75005F"/>
              </a:solidFill>
              <a:latin typeface="Georgia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"/>
            </a:pPr>
            <a:r>
              <a:rPr lang="ru-RU" sz="2000" i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структуру учебно-исследовательской деятельности,</a:t>
            </a:r>
            <a:endParaRPr lang="en-US" sz="2000" i="1">
              <a:latin typeface="Georgia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"/>
            </a:pPr>
            <a:r>
              <a:rPr lang="ru-RU" sz="2000" i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основное отличие цели и задач учебно-исследовательской деятельности, объекта и предмета исследования,</a:t>
            </a:r>
            <a:endParaRPr lang="en-US" sz="2000" i="1">
              <a:latin typeface="Georgia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"/>
            </a:pPr>
            <a:r>
              <a:rPr lang="ru-RU" sz="2000" i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основные информационные источники поиска необходимой информации.</a:t>
            </a:r>
          </a:p>
          <a:p>
            <a:pPr algn="just" eaLnBrk="1" hangingPunct="1"/>
            <a:r>
              <a:rPr lang="ru-RU" sz="2000" i="1">
                <a:solidFill>
                  <a:srgbClr val="75005F"/>
                </a:solidFill>
                <a:latin typeface="Georgia" pitchFamily="18" charset="0"/>
                <a:cs typeface="Times New Roman" pitchFamily="18" charset="0"/>
              </a:rPr>
              <a:t>Курс проводится ежегодно, в содержании отражается тот тип проекта, который предстоит выполнить обучающимся.</a:t>
            </a:r>
            <a:endParaRPr lang="en-US" sz="2000" i="1">
              <a:solidFill>
                <a:srgbClr val="75005F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3200" b="1" i="1">
                <a:solidFill>
                  <a:srgbClr val="AF1984"/>
                </a:solidFill>
                <a:latin typeface="Georgia" pitchFamily="18" charset="0"/>
              </a:rPr>
              <a:t>Содержание курса «Азбука проектов»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3" t="9999" r="4706"/>
          <a:stretch/>
        </p:blipFill>
        <p:spPr>
          <a:xfrm>
            <a:off x="5917504" y="1066800"/>
            <a:ext cx="30480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9062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304800" y="65088"/>
            <a:ext cx="8823325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2800" b="1" i="1">
                <a:solidFill>
                  <a:srgbClr val="AF1984"/>
                </a:solidFill>
                <a:latin typeface="Georgia" pitchFamily="18" charset="0"/>
              </a:rPr>
              <a:t>Этапы  программы «Проектная и научно-исследовательская деятельность: от основ к совершенству»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4800" y="1752600"/>
          <a:ext cx="8534400" cy="3303588"/>
        </p:xfrm>
        <a:graphic>
          <a:graphicData uri="http://schemas.openxmlformats.org/drawingml/2006/table">
            <a:tbl>
              <a:tblPr/>
              <a:tblGrid>
                <a:gridCol w="1706563"/>
                <a:gridCol w="6827837"/>
              </a:tblGrid>
              <a:tr h="371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C007F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8007F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 кл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F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C007F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8007F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Творческий проект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FD1"/>
                    </a:solidFill>
                  </a:tcPr>
                </a:tc>
              </a:tr>
              <a:tr h="7315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C007F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8007F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6 кл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EB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C007F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8007F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Реферативное исследование в рамках одного предмета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EBA"/>
                    </a:solidFill>
                  </a:tcPr>
                </a:tc>
              </a:tr>
              <a:tr h="10973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C007F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8007F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7 кл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EB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C007F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8007F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Учебное исследование на межпредметном уровне с применением отдельных научных исследований, проведением эксперимента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EBA"/>
                    </a:solidFill>
                  </a:tcPr>
                </a:tc>
              </a:tr>
              <a:tr h="7315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C007F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8007F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8 кл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EB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C007F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8007F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Участие в групповом или создание индивидуального социальный проекта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EBA"/>
                    </a:solidFill>
                  </a:tcPr>
                </a:tc>
              </a:tr>
              <a:tr h="371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C007F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8007F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9 кл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EB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C007F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8007F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Научно-исследовательский проект.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EB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730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Индивидуальный творческий проект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3528" y="1627664"/>
            <a:ext cx="2952328" cy="12961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6016" y="1556792"/>
            <a:ext cx="3096344" cy="5040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Целеполагание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65592" y="2273464"/>
            <a:ext cx="2592288" cy="13983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Определение материалов и инструментов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00192" y="2273464"/>
            <a:ext cx="2592288" cy="111035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Поиск способов действий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393096" y="3671848"/>
            <a:ext cx="3814192" cy="13960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7"/>
          <p:cNvSpPr txBox="1">
            <a:spLocks/>
          </p:cNvSpPr>
          <p:nvPr/>
        </p:nvSpPr>
        <p:spPr bwMode="auto">
          <a:xfrm>
            <a:off x="4139952" y="5373568"/>
            <a:ext cx="4643400" cy="1396008"/>
          </a:xfrm>
          <a:prstGeom prst="ellipse">
            <a:avLst/>
          </a:prstGeom>
          <a:solidFill>
            <a:srgbClr val="FFC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Представление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>
            <a:endCxn id="5" idx="1"/>
          </p:cNvCxnSpPr>
          <p:nvPr/>
        </p:nvCxnSpPr>
        <p:spPr>
          <a:xfrm>
            <a:off x="3059832" y="1808820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2"/>
            <a:endCxn id="6" idx="0"/>
          </p:cNvCxnSpPr>
          <p:nvPr/>
        </p:nvCxnSpPr>
        <p:spPr>
          <a:xfrm flipH="1">
            <a:off x="4561736" y="2060848"/>
            <a:ext cx="1702452" cy="212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  <a:endCxn id="7" idx="0"/>
          </p:cNvCxnSpPr>
          <p:nvPr/>
        </p:nvCxnSpPr>
        <p:spPr>
          <a:xfrm>
            <a:off x="6264188" y="2060848"/>
            <a:ext cx="1332148" cy="212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2"/>
            <a:endCxn id="8" idx="7"/>
          </p:cNvCxnSpPr>
          <p:nvPr/>
        </p:nvCxnSpPr>
        <p:spPr>
          <a:xfrm>
            <a:off x="7596336" y="3383816"/>
            <a:ext cx="52377" cy="492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2"/>
            <a:endCxn id="8" idx="1"/>
          </p:cNvCxnSpPr>
          <p:nvPr/>
        </p:nvCxnSpPr>
        <p:spPr>
          <a:xfrm>
            <a:off x="4561736" y="3671848"/>
            <a:ext cx="389935" cy="204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8" idx="4"/>
            <a:endCxn id="9" idx="0"/>
          </p:cNvCxnSpPr>
          <p:nvPr/>
        </p:nvCxnSpPr>
        <p:spPr>
          <a:xfrm>
            <a:off x="6300192" y="5067856"/>
            <a:ext cx="161460" cy="305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313968" y="5220712"/>
            <a:ext cx="3096344" cy="5040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Речь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34472" y="5949280"/>
            <a:ext cx="3096344" cy="8202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Портфолио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30" name="Прямая со стрелкой 29"/>
          <p:cNvCxnSpPr>
            <a:stCxn id="9" idx="2"/>
            <a:endCxn id="27" idx="3"/>
          </p:cNvCxnSpPr>
          <p:nvPr/>
        </p:nvCxnSpPr>
        <p:spPr>
          <a:xfrm flipH="1" flipV="1">
            <a:off x="3410312" y="5472740"/>
            <a:ext cx="729640" cy="598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9" idx="2"/>
            <a:endCxn id="28" idx="3"/>
          </p:cNvCxnSpPr>
          <p:nvPr/>
        </p:nvCxnSpPr>
        <p:spPr>
          <a:xfrm flipH="1">
            <a:off x="3430816" y="6071572"/>
            <a:ext cx="709136" cy="287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00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Индивидуальный творческий проект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28800"/>
            <a:ext cx="8153400" cy="5029200"/>
          </a:xfrm>
        </p:spPr>
        <p:txBody>
          <a:bodyPr/>
          <a:lstStyle/>
          <a:p>
            <a:r>
              <a:rPr lang="ru-RU" dirty="0" smtClean="0"/>
              <a:t>Продукт.</a:t>
            </a:r>
          </a:p>
          <a:p>
            <a:r>
              <a:rPr lang="ru-RU" dirty="0" smtClean="0"/>
              <a:t>Портфолио проекта.</a:t>
            </a:r>
          </a:p>
          <a:p>
            <a:r>
              <a:rPr lang="ru-RU" dirty="0" smtClean="0"/>
              <a:t>Представление проекта (речь+ презентация).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393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Портфолио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8153400" cy="5334000"/>
          </a:xfrm>
        </p:spPr>
        <p:txBody>
          <a:bodyPr/>
          <a:lstStyle/>
          <a:p>
            <a:r>
              <a:rPr lang="ru-RU" dirty="0" smtClean="0"/>
              <a:t>Введение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Описание проблемы (актуальности проекта).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Цель, задачи.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Материалы? Источники информации?</a:t>
            </a:r>
          </a:p>
          <a:p>
            <a:r>
              <a:rPr lang="ru-RU" dirty="0"/>
              <a:t>Основная часть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Информация о продукте.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Известные способы создания.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Технологическая карта.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Заключение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Достигнуты ли были цели?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Чему я </a:t>
            </a:r>
            <a:r>
              <a:rPr lang="ru-RU" sz="2000" dirty="0" smtClean="0"/>
              <a:t>научился.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Список источников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79381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43529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4352925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038725" y="98425"/>
            <a:ext cx="4089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2800" b="1" i="1">
                <a:solidFill>
                  <a:srgbClr val="AF1984"/>
                </a:solidFill>
                <a:latin typeface="Georgia" pitchFamily="18" charset="0"/>
              </a:rPr>
              <a:t>Ярмарка идей</a:t>
            </a:r>
          </a:p>
        </p:txBody>
      </p:sp>
      <p:pic>
        <p:nvPicPr>
          <p:cNvPr id="45061" name="Picture 5" descr="\\192.168.0.99\change\!!!ОБЩАЯ\Проектная деятельность 5-х классов\АУКЦИОН ИДЕЙ\ВСТАВЬ СВОЙ СЛАЙД!\Слайд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0075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\\192.168.0.99\change\!!!ОБЩАЯ\Проектная деятельность 5-х классов\АУКЦИОН ИДЕЙ\ВСТАВЬ СВОЙ СЛАЙД!\Слайд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81200"/>
            <a:ext cx="233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 descr="\\192.168.0.99\change\!!!ОБЩАЯ\Проектная деятельность 5-х классов\АУКЦИОН ИДЕЙ\ВСТАВЬ СВОЙ СЛАЙД!\Слайд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3048000"/>
            <a:ext cx="2452688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9" descr="\\192.168.0.99\change\!!!ОБЩАЯ\Проектная деятельность 5-х классов\АУКЦИОН ИДЕЙ\ВСТАВЬ СВОЙ СЛАЙД!\Слайд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3588"/>
            <a:ext cx="2638425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79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t="2" r="12994" b="28918"/>
          <a:stretch>
            <a:fillRect/>
          </a:stretch>
        </p:blipFill>
        <p:spPr bwMode="auto">
          <a:xfrm>
            <a:off x="304800" y="304800"/>
            <a:ext cx="8081963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1613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275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1989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505200"/>
            <a:ext cx="4256088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6375"/>
            <a:ext cx="403860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" b="-2"/>
          <a:stretch>
            <a:fillRect/>
          </a:stretch>
        </p:blipFill>
        <p:spPr bwMode="auto">
          <a:xfrm>
            <a:off x="4800600" y="3429000"/>
            <a:ext cx="40386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236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мониторинга УУД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Регулярное определение уровня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знаний способов УУД и соответствующих умений их выполнять.</a:t>
            </a:r>
          </a:p>
          <a:p>
            <a:r>
              <a:rPr lang="ru-RU" dirty="0" smtClean="0"/>
              <a:t>Составление плана коррекционной работы.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70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 формы диагностики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Тестирование </a:t>
            </a:r>
            <a:r>
              <a:rPr lang="ru-RU" b="1" dirty="0" err="1" smtClean="0"/>
              <a:t>метапредметных</a:t>
            </a:r>
            <a:r>
              <a:rPr lang="ru-RU" b="1" dirty="0" smtClean="0"/>
              <a:t> знаний</a:t>
            </a:r>
            <a:r>
              <a:rPr lang="ru-RU" dirty="0" smtClean="0"/>
              <a:t>;</a:t>
            </a:r>
          </a:p>
          <a:p>
            <a:r>
              <a:rPr lang="ru-RU" b="1" dirty="0" smtClean="0"/>
              <a:t>Практические работы;</a:t>
            </a:r>
          </a:p>
          <a:p>
            <a:r>
              <a:rPr lang="ru-RU" dirty="0" smtClean="0"/>
              <a:t>Систематическое наблюдение учителем;</a:t>
            </a:r>
          </a:p>
          <a:p>
            <a:r>
              <a:rPr lang="ru-RU" dirty="0" smtClean="0"/>
              <a:t>Письменный опрос (анкетирование) классного руководителя, учителя и родителей</a:t>
            </a:r>
          </a:p>
          <a:p>
            <a:pPr marL="0" indent="0" algn="ctr">
              <a:buNone/>
            </a:pPr>
            <a:r>
              <a:rPr lang="ru-RU" dirty="0" smtClean="0"/>
              <a:t>6 процедур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23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Отметь  шаги, которые нужно выполнить при построении проекта в первую </a:t>
            </a:r>
            <a:r>
              <a:rPr lang="ru-RU" dirty="0" smtClean="0"/>
              <a:t>очередь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/>
          <a:lstStyle/>
          <a:p>
            <a:r>
              <a:rPr lang="ru-RU" dirty="0" smtClean="0"/>
              <a:t>Постановка цели;</a:t>
            </a:r>
          </a:p>
          <a:p>
            <a:r>
              <a:rPr lang="ru-RU" dirty="0" smtClean="0"/>
              <a:t>Построение плана действий;</a:t>
            </a:r>
          </a:p>
          <a:p>
            <a:r>
              <a:rPr lang="ru-RU" dirty="0" smtClean="0"/>
              <a:t>Защита проекта;</a:t>
            </a:r>
          </a:p>
          <a:p>
            <a:r>
              <a:rPr lang="ru-RU" dirty="0" smtClean="0"/>
              <a:t>Описание необходимых средств для выполнения проекта;</a:t>
            </a:r>
          </a:p>
          <a:p>
            <a:r>
              <a:rPr lang="ru-RU" dirty="0" smtClean="0"/>
              <a:t>Определение сроков  выполнения проекта;</a:t>
            </a:r>
          </a:p>
          <a:p>
            <a:r>
              <a:rPr lang="ru-RU" dirty="0" smtClean="0"/>
              <a:t>Реализация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212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/>
          <a:stretch/>
        </p:blipFill>
        <p:spPr>
          <a:xfrm>
            <a:off x="395536" y="1180618"/>
            <a:ext cx="8296487" cy="4048582"/>
          </a:xfrm>
        </p:spPr>
      </p:pic>
      <p:sp>
        <p:nvSpPr>
          <p:cNvPr id="7" name="Прямоугольник 6"/>
          <p:cNvSpPr/>
          <p:nvPr/>
        </p:nvSpPr>
        <p:spPr>
          <a:xfrm>
            <a:off x="4572000" y="2276872"/>
            <a:ext cx="576064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79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" t="4789" r="3848"/>
          <a:stretch/>
        </p:blipFill>
        <p:spPr>
          <a:xfrm>
            <a:off x="179512" y="1124744"/>
            <a:ext cx="8754601" cy="4830417"/>
          </a:xfrm>
        </p:spPr>
      </p:pic>
      <p:sp>
        <p:nvSpPr>
          <p:cNvPr id="5" name="Прямоугольник 4"/>
          <p:cNvSpPr/>
          <p:nvPr/>
        </p:nvSpPr>
        <p:spPr>
          <a:xfrm>
            <a:off x="4788024" y="2836465"/>
            <a:ext cx="576064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802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251519" y="980727"/>
            <a:ext cx="8496944" cy="5189419"/>
          </a:xfrm>
        </p:spPr>
      </p:pic>
    </p:spTree>
    <p:extLst>
      <p:ext uri="{BB962C8B-B14F-4D97-AF65-F5344CB8AC3E}">
        <p14:creationId xmlns:p14="http://schemas.microsoft.com/office/powerpoint/2010/main" val="1445146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Практические работы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Действие без использования алгоритма;</a:t>
            </a:r>
          </a:p>
          <a:p>
            <a:r>
              <a:rPr lang="ru-RU" dirty="0" smtClean="0"/>
              <a:t>От работы в парах к групповой работе;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300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983</Words>
  <Application>Microsoft Office PowerPoint</Application>
  <PresentationFormat>Экран (4:3)</PresentationFormat>
  <Paragraphs>198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Мониторинг сформированности УУД в 5-х классах в рамках курса  «Мира деятельности» </vt:lpstr>
      <vt:lpstr>Курс «Мир деятельности» дает знания о способе выполнения УУД</vt:lpstr>
      <vt:lpstr>Цель мониторинга УУД</vt:lpstr>
      <vt:lpstr>Методы и формы диагностики</vt:lpstr>
      <vt:lpstr>Отметь  шаги, которые нужно выполнить при построении проекта в первую очередь</vt:lpstr>
      <vt:lpstr>Презентация PowerPoint</vt:lpstr>
      <vt:lpstr>Презентация PowerPoint</vt:lpstr>
      <vt:lpstr>Презентация PowerPoint</vt:lpstr>
      <vt:lpstr>Практические работы</vt:lpstr>
      <vt:lpstr>Проектная задача</vt:lpstr>
      <vt:lpstr> Структура задачи </vt:lpstr>
      <vt:lpstr>Модель «проектной задачи»</vt:lpstr>
      <vt:lpstr>Отличия проектной задачи  от других типов задач (учебной, конкретно-практической)</vt:lpstr>
      <vt:lpstr>Проектная задача формирует следующие умения у учащихся 1-7 классов</vt:lpstr>
      <vt:lpstr> Структура задачи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Индивидуальный творческий проект</vt:lpstr>
      <vt:lpstr>Индивидуальный творческий проект</vt:lpstr>
      <vt:lpstr>Портфолио проекта</vt:lpstr>
      <vt:lpstr>Презентация PowerPoint</vt:lpstr>
      <vt:lpstr>Презентация PowerPoint</vt:lpstr>
      <vt:lpstr>Презентация PowerPoint</vt:lpstr>
    </vt:vector>
  </TitlesOfParts>
  <Company>МОУ СОШ 56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задача</dc:title>
  <dc:creator>admin</dc:creator>
  <cp:lastModifiedBy>admin</cp:lastModifiedBy>
  <cp:revision>29</cp:revision>
  <dcterms:created xsi:type="dcterms:W3CDTF">2017-01-05T05:49:06Z</dcterms:created>
  <dcterms:modified xsi:type="dcterms:W3CDTF">2017-09-28T05:52:00Z</dcterms:modified>
</cp:coreProperties>
</file>