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1E4A5-B36F-4389-B829-A622E675EC2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ED32D-8FFF-410F-B03E-0FC87B78ED09}">
      <dgm:prSet phldrT="[Текст]"/>
      <dgm:spPr/>
      <dgm:t>
        <a:bodyPr/>
        <a:lstStyle/>
        <a:p>
          <a:r>
            <a:rPr lang="ru-RU" dirty="0" smtClean="0"/>
            <a:t>Виды графических задач</a:t>
          </a:r>
          <a:endParaRPr lang="ru-RU" dirty="0"/>
        </a:p>
      </dgm:t>
    </dgm:pt>
    <dgm:pt modelId="{03ED62D0-3EAA-4897-B4EB-31F19031B715}" type="parTrans" cxnId="{578E5EF8-0B77-465E-9514-FC2DCFBBF57C}">
      <dgm:prSet/>
      <dgm:spPr/>
      <dgm:t>
        <a:bodyPr/>
        <a:lstStyle/>
        <a:p>
          <a:endParaRPr lang="ru-RU"/>
        </a:p>
      </dgm:t>
    </dgm:pt>
    <dgm:pt modelId="{A314A366-2D60-4466-ACD9-9219F6CDDF59}" type="sibTrans" cxnId="{578E5EF8-0B77-465E-9514-FC2DCFBBF57C}">
      <dgm:prSet/>
      <dgm:spPr/>
      <dgm:t>
        <a:bodyPr/>
        <a:lstStyle/>
        <a:p>
          <a:endParaRPr lang="ru-RU"/>
        </a:p>
      </dgm:t>
    </dgm:pt>
    <dgm:pt modelId="{7E7FB418-7BF9-4053-A93B-74E6B2581688}">
      <dgm:prSet phldrT="[Текст]" custT="1"/>
      <dgm:spPr/>
      <dgm:t>
        <a:bodyPr/>
        <a:lstStyle/>
        <a:p>
          <a:r>
            <a:rPr lang="ru-RU" sz="1900" dirty="0" smtClean="0"/>
            <a:t>Техническое</a:t>
          </a:r>
        </a:p>
        <a:p>
          <a:r>
            <a:rPr lang="ru-RU" sz="1900" dirty="0" smtClean="0"/>
            <a:t>мышление</a:t>
          </a:r>
          <a:endParaRPr lang="ru-RU" sz="1400" dirty="0"/>
        </a:p>
      </dgm:t>
    </dgm:pt>
    <dgm:pt modelId="{AFE1B683-3EF4-4662-9E77-C18021192112}" type="parTrans" cxnId="{D9F82532-CA72-4216-AB53-F0A0D92EC637}">
      <dgm:prSet/>
      <dgm:spPr/>
      <dgm:t>
        <a:bodyPr/>
        <a:lstStyle/>
        <a:p>
          <a:endParaRPr lang="ru-RU"/>
        </a:p>
      </dgm:t>
    </dgm:pt>
    <dgm:pt modelId="{7455E87A-EE98-4904-828D-7B8488987AC8}" type="sibTrans" cxnId="{D9F82532-CA72-4216-AB53-F0A0D92EC637}">
      <dgm:prSet/>
      <dgm:spPr/>
      <dgm:t>
        <a:bodyPr/>
        <a:lstStyle/>
        <a:p>
          <a:endParaRPr lang="ru-RU"/>
        </a:p>
      </dgm:t>
    </dgm:pt>
    <dgm:pt modelId="{54C239FD-FA0F-4900-B953-FE945034C07A}">
      <dgm:prSet phldrT="[Текст]" custT="1"/>
      <dgm:spPr/>
      <dgm:t>
        <a:bodyPr/>
        <a:lstStyle/>
        <a:p>
          <a:endParaRPr lang="ru-RU" sz="1600" dirty="0" smtClean="0"/>
        </a:p>
        <a:p>
          <a:endParaRPr lang="ru-RU" sz="1900" dirty="0" smtClean="0"/>
        </a:p>
        <a:p>
          <a:r>
            <a:rPr lang="ru-RU" sz="1900" dirty="0" smtClean="0"/>
            <a:t>Логическое</a:t>
          </a:r>
        </a:p>
        <a:p>
          <a:r>
            <a:rPr lang="ru-RU" sz="1900" dirty="0" smtClean="0"/>
            <a:t>мышление</a:t>
          </a:r>
        </a:p>
        <a:p>
          <a:endParaRPr lang="ru-RU" sz="1600" dirty="0" smtClean="0"/>
        </a:p>
        <a:p>
          <a:endParaRPr lang="ru-RU" sz="1600" dirty="0" smtClean="0"/>
        </a:p>
        <a:p>
          <a:endParaRPr lang="ru-RU" sz="1600" dirty="0"/>
        </a:p>
      </dgm:t>
    </dgm:pt>
    <dgm:pt modelId="{3EBF0D3A-E60B-4538-B9FD-1B7D3E4118B8}" type="parTrans" cxnId="{1E23F948-6FE3-498A-8238-824B7AF777A9}">
      <dgm:prSet/>
      <dgm:spPr/>
      <dgm:t>
        <a:bodyPr/>
        <a:lstStyle/>
        <a:p>
          <a:endParaRPr lang="ru-RU"/>
        </a:p>
      </dgm:t>
    </dgm:pt>
    <dgm:pt modelId="{B6CDA5E5-628F-4BFC-B388-18753DE38133}" type="sibTrans" cxnId="{1E23F948-6FE3-498A-8238-824B7AF777A9}">
      <dgm:prSet/>
      <dgm:spPr/>
      <dgm:t>
        <a:bodyPr/>
        <a:lstStyle/>
        <a:p>
          <a:endParaRPr lang="ru-RU"/>
        </a:p>
      </dgm:t>
    </dgm:pt>
    <dgm:pt modelId="{7879C80A-64F0-4C39-95C8-1138AB500882}">
      <dgm:prSet phldrT="[Текст]"/>
      <dgm:spPr/>
      <dgm:t>
        <a:bodyPr/>
        <a:lstStyle/>
        <a:p>
          <a:r>
            <a:rPr lang="ru-RU" dirty="0" smtClean="0"/>
            <a:t>Абстрактное</a:t>
          </a:r>
        </a:p>
        <a:p>
          <a:r>
            <a:rPr lang="ru-RU" dirty="0" smtClean="0"/>
            <a:t>мышление</a:t>
          </a:r>
          <a:endParaRPr lang="ru-RU" dirty="0"/>
        </a:p>
      </dgm:t>
    </dgm:pt>
    <dgm:pt modelId="{F54DADCB-9C58-47D5-84E4-DCDE330EA04E}" type="parTrans" cxnId="{90219A4C-BD77-4781-8FC0-151FCE6B6E69}">
      <dgm:prSet/>
      <dgm:spPr/>
      <dgm:t>
        <a:bodyPr/>
        <a:lstStyle/>
        <a:p>
          <a:endParaRPr lang="ru-RU"/>
        </a:p>
      </dgm:t>
    </dgm:pt>
    <dgm:pt modelId="{6520F23B-C687-4998-99FF-F39B8618F1AB}" type="sibTrans" cxnId="{90219A4C-BD77-4781-8FC0-151FCE6B6E69}">
      <dgm:prSet/>
      <dgm:spPr/>
      <dgm:t>
        <a:bodyPr/>
        <a:lstStyle/>
        <a:p>
          <a:endParaRPr lang="ru-RU"/>
        </a:p>
      </dgm:t>
    </dgm:pt>
    <dgm:pt modelId="{CF3055EA-1416-4768-963D-A88DCD2645BB}">
      <dgm:prSet phldrT="[Текст]"/>
      <dgm:spPr/>
      <dgm:t>
        <a:bodyPr/>
        <a:lstStyle/>
        <a:p>
          <a:r>
            <a:rPr lang="ru-RU" dirty="0" smtClean="0"/>
            <a:t>Образное</a:t>
          </a:r>
        </a:p>
        <a:p>
          <a:r>
            <a:rPr lang="ru-RU" dirty="0" smtClean="0"/>
            <a:t>мышление </a:t>
          </a:r>
          <a:endParaRPr lang="ru-RU" dirty="0"/>
        </a:p>
      </dgm:t>
    </dgm:pt>
    <dgm:pt modelId="{A15FAD86-8ED2-40C2-86F9-E8B8DB60A3E1}" type="parTrans" cxnId="{84FD5BCD-906F-4ED1-A8C2-0A3D35217970}">
      <dgm:prSet/>
      <dgm:spPr/>
      <dgm:t>
        <a:bodyPr/>
        <a:lstStyle/>
        <a:p>
          <a:endParaRPr lang="ru-RU"/>
        </a:p>
      </dgm:t>
    </dgm:pt>
    <dgm:pt modelId="{2743FEE1-2E24-449A-9167-0CC4FCE4D581}" type="sibTrans" cxnId="{84FD5BCD-906F-4ED1-A8C2-0A3D35217970}">
      <dgm:prSet/>
      <dgm:spPr/>
      <dgm:t>
        <a:bodyPr/>
        <a:lstStyle/>
        <a:p>
          <a:endParaRPr lang="ru-RU"/>
        </a:p>
      </dgm:t>
    </dgm:pt>
    <dgm:pt modelId="{A9C63CD5-C9B0-444D-B605-0E3A66512735}">
      <dgm:prSet custT="1"/>
      <dgm:spPr/>
      <dgm:t>
        <a:bodyPr/>
        <a:lstStyle/>
        <a:p>
          <a:r>
            <a:rPr lang="ru-RU" sz="1800" dirty="0" err="1" smtClean="0"/>
            <a:t>Пространст</a:t>
          </a:r>
          <a:r>
            <a:rPr lang="ru-RU" sz="1800" dirty="0" smtClean="0"/>
            <a:t>-</a:t>
          </a:r>
        </a:p>
        <a:p>
          <a:r>
            <a:rPr lang="ru-RU" sz="1800" dirty="0" smtClean="0"/>
            <a:t>венное представление</a:t>
          </a:r>
          <a:endParaRPr lang="ru-RU" sz="1800" dirty="0"/>
        </a:p>
      </dgm:t>
    </dgm:pt>
    <dgm:pt modelId="{0F75AA00-22A6-4E2A-BFF7-344F7F3A20FE}" type="parTrans" cxnId="{04176C8B-D24D-432D-AD1D-08F73CB7CD44}">
      <dgm:prSet/>
      <dgm:spPr/>
      <dgm:t>
        <a:bodyPr/>
        <a:lstStyle/>
        <a:p>
          <a:endParaRPr lang="ru-RU"/>
        </a:p>
      </dgm:t>
    </dgm:pt>
    <dgm:pt modelId="{4E56FCC2-85EE-4308-BFA2-5A1D6E6F3598}" type="sibTrans" cxnId="{04176C8B-D24D-432D-AD1D-08F73CB7CD44}">
      <dgm:prSet/>
      <dgm:spPr/>
      <dgm:t>
        <a:bodyPr/>
        <a:lstStyle/>
        <a:p>
          <a:endParaRPr lang="ru-RU"/>
        </a:p>
      </dgm:t>
    </dgm:pt>
    <dgm:pt modelId="{6368D3C8-36F4-46A2-8FD0-EFF7639B6484}" type="pres">
      <dgm:prSet presAssocID="{4DC1E4A5-B36F-4389-B829-A622E675EC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3C0246-6473-4E7D-881A-60D70B14C491}" type="pres">
      <dgm:prSet presAssocID="{0E6ED32D-8FFF-410F-B03E-0FC87B78ED09}" presName="centerShape" presStyleLbl="node0" presStyleIdx="0" presStyleCnt="1" custScaleX="141608" custScaleY="133209"/>
      <dgm:spPr/>
      <dgm:t>
        <a:bodyPr/>
        <a:lstStyle/>
        <a:p>
          <a:endParaRPr lang="ru-RU"/>
        </a:p>
      </dgm:t>
    </dgm:pt>
    <dgm:pt modelId="{6FC520E4-4395-462B-9913-BF640BED9B35}" type="pres">
      <dgm:prSet presAssocID="{AFE1B683-3EF4-4662-9E77-C18021192112}" presName="Name9" presStyleLbl="parChTrans1D2" presStyleIdx="0" presStyleCnt="5"/>
      <dgm:spPr/>
      <dgm:t>
        <a:bodyPr/>
        <a:lstStyle/>
        <a:p>
          <a:endParaRPr lang="ru-RU"/>
        </a:p>
      </dgm:t>
    </dgm:pt>
    <dgm:pt modelId="{E04A776D-C710-4AF8-9469-661884F5F800}" type="pres">
      <dgm:prSet presAssocID="{AFE1B683-3EF4-4662-9E77-C1802119211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3F4522B-F406-44DE-A3ED-CCECCCADE9AB}" type="pres">
      <dgm:prSet presAssocID="{7E7FB418-7BF9-4053-A93B-74E6B2581688}" presName="node" presStyleLbl="node1" presStyleIdx="0" presStyleCnt="5" custScaleX="118644" custScaleY="117855" custRadScaleRad="100466" custRadScaleInc="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3C976-BD94-47B4-94AD-F26AD5FFC9E9}" type="pres">
      <dgm:prSet presAssocID="{3EBF0D3A-E60B-4538-B9FD-1B7D3E4118B8}" presName="Name9" presStyleLbl="parChTrans1D2" presStyleIdx="1" presStyleCnt="5"/>
      <dgm:spPr/>
      <dgm:t>
        <a:bodyPr/>
        <a:lstStyle/>
        <a:p>
          <a:endParaRPr lang="ru-RU"/>
        </a:p>
      </dgm:t>
    </dgm:pt>
    <dgm:pt modelId="{C4A8ED0F-1970-45F2-AF5B-AA1F69E3475F}" type="pres">
      <dgm:prSet presAssocID="{3EBF0D3A-E60B-4538-B9FD-1B7D3E4118B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7A05B93-DDD8-4108-8F73-8D7C7ADA597D}" type="pres">
      <dgm:prSet presAssocID="{54C239FD-FA0F-4900-B953-FE945034C07A}" presName="node" presStyleLbl="node1" presStyleIdx="1" presStyleCnt="5" custScaleX="116031" custScaleY="115281" custRadScaleRad="100946" custRadScaleInc="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21E59-F2D7-44A9-87EE-DBC4F60E5186}" type="pres">
      <dgm:prSet presAssocID="{F54DADCB-9C58-47D5-84E4-DCDE330EA04E}" presName="Name9" presStyleLbl="parChTrans1D2" presStyleIdx="2" presStyleCnt="5"/>
      <dgm:spPr/>
      <dgm:t>
        <a:bodyPr/>
        <a:lstStyle/>
        <a:p>
          <a:endParaRPr lang="ru-RU"/>
        </a:p>
      </dgm:t>
    </dgm:pt>
    <dgm:pt modelId="{E2F02357-5A8C-4C73-8B9D-9189C18803F0}" type="pres">
      <dgm:prSet presAssocID="{F54DADCB-9C58-47D5-84E4-DCDE330EA04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E8E1BA4-0CA8-4226-AA7C-47F0F58FE01E}" type="pres">
      <dgm:prSet presAssocID="{7879C80A-64F0-4C39-95C8-1138AB500882}" presName="node" presStyleLbl="node1" presStyleIdx="2" presStyleCnt="5" custScaleX="118915" custScaleY="11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2FAC6-F3F2-46F0-B36C-B91901D9DD84}" type="pres">
      <dgm:prSet presAssocID="{A15FAD86-8ED2-40C2-86F9-E8B8DB60A3E1}" presName="Name9" presStyleLbl="parChTrans1D2" presStyleIdx="3" presStyleCnt="5"/>
      <dgm:spPr/>
      <dgm:t>
        <a:bodyPr/>
        <a:lstStyle/>
        <a:p>
          <a:endParaRPr lang="ru-RU"/>
        </a:p>
      </dgm:t>
    </dgm:pt>
    <dgm:pt modelId="{D9E39D2F-283F-47EC-A4FC-DBEF25AB607A}" type="pres">
      <dgm:prSet presAssocID="{A15FAD86-8ED2-40C2-86F9-E8B8DB60A3E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DC542DC-9E26-4C04-8BE2-1510ED519BA7}" type="pres">
      <dgm:prSet presAssocID="{CF3055EA-1416-4768-963D-A88DCD2645BB}" presName="node" presStyleLbl="node1" presStyleIdx="3" presStyleCnt="5" custScaleX="118560" custScaleY="11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5858F-4437-4562-9E8D-1C6BC4AC3AA6}" type="pres">
      <dgm:prSet presAssocID="{0F75AA00-22A6-4E2A-BFF7-344F7F3A20FE}" presName="Name9" presStyleLbl="parChTrans1D2" presStyleIdx="4" presStyleCnt="5"/>
      <dgm:spPr/>
      <dgm:t>
        <a:bodyPr/>
        <a:lstStyle/>
        <a:p>
          <a:endParaRPr lang="ru-RU"/>
        </a:p>
      </dgm:t>
    </dgm:pt>
    <dgm:pt modelId="{05FCE07E-EFC1-44C7-ABEA-536615554990}" type="pres">
      <dgm:prSet presAssocID="{0F75AA00-22A6-4E2A-BFF7-344F7F3A20F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1574682-FD2C-4E12-9BC4-210D13265799}" type="pres">
      <dgm:prSet presAssocID="{A9C63CD5-C9B0-444D-B605-0E3A66512735}" presName="node" presStyleLbl="node1" presStyleIdx="4" presStyleCnt="5" custScaleX="115673" custScaleY="115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8A5F6-EBF9-433B-B5F4-61C13A4B36D8}" type="presOf" srcId="{AFE1B683-3EF4-4662-9E77-C18021192112}" destId="{6FC520E4-4395-462B-9913-BF640BED9B35}" srcOrd="0" destOrd="0" presId="urn:microsoft.com/office/officeart/2005/8/layout/radial1"/>
    <dgm:cxn modelId="{1708DB06-96C7-4C9E-9B39-D1E25041ABBD}" type="presOf" srcId="{0F75AA00-22A6-4E2A-BFF7-344F7F3A20FE}" destId="{CB15858F-4437-4562-9E8D-1C6BC4AC3AA6}" srcOrd="0" destOrd="0" presId="urn:microsoft.com/office/officeart/2005/8/layout/radial1"/>
    <dgm:cxn modelId="{AA402943-CBB3-4B1F-9FFB-4B4ED40260D5}" type="presOf" srcId="{F54DADCB-9C58-47D5-84E4-DCDE330EA04E}" destId="{E2F02357-5A8C-4C73-8B9D-9189C18803F0}" srcOrd="1" destOrd="0" presId="urn:microsoft.com/office/officeart/2005/8/layout/radial1"/>
    <dgm:cxn modelId="{713F5422-71E0-4F85-A145-27F50A8297A0}" type="presOf" srcId="{A15FAD86-8ED2-40C2-86F9-E8B8DB60A3E1}" destId="{BE62FAC6-F3F2-46F0-B36C-B91901D9DD84}" srcOrd="0" destOrd="0" presId="urn:microsoft.com/office/officeart/2005/8/layout/radial1"/>
    <dgm:cxn modelId="{DB1DDD00-F820-438B-BB1C-5E9E0C90E121}" type="presOf" srcId="{A9C63CD5-C9B0-444D-B605-0E3A66512735}" destId="{71574682-FD2C-4E12-9BC4-210D13265799}" srcOrd="0" destOrd="0" presId="urn:microsoft.com/office/officeart/2005/8/layout/radial1"/>
    <dgm:cxn modelId="{90219A4C-BD77-4781-8FC0-151FCE6B6E69}" srcId="{0E6ED32D-8FFF-410F-B03E-0FC87B78ED09}" destId="{7879C80A-64F0-4C39-95C8-1138AB500882}" srcOrd="2" destOrd="0" parTransId="{F54DADCB-9C58-47D5-84E4-DCDE330EA04E}" sibTransId="{6520F23B-C687-4998-99FF-F39B8618F1AB}"/>
    <dgm:cxn modelId="{C21074D5-B6E6-451D-A6AD-E26611E4FA53}" type="presOf" srcId="{3EBF0D3A-E60B-4538-B9FD-1B7D3E4118B8}" destId="{C4A8ED0F-1970-45F2-AF5B-AA1F69E3475F}" srcOrd="1" destOrd="0" presId="urn:microsoft.com/office/officeart/2005/8/layout/radial1"/>
    <dgm:cxn modelId="{FD2085A6-6724-4141-9AC1-21C586911F01}" type="presOf" srcId="{F54DADCB-9C58-47D5-84E4-DCDE330EA04E}" destId="{36B21E59-F2D7-44A9-87EE-DBC4F60E5186}" srcOrd="0" destOrd="0" presId="urn:microsoft.com/office/officeart/2005/8/layout/radial1"/>
    <dgm:cxn modelId="{578E5EF8-0B77-465E-9514-FC2DCFBBF57C}" srcId="{4DC1E4A5-B36F-4389-B829-A622E675EC2D}" destId="{0E6ED32D-8FFF-410F-B03E-0FC87B78ED09}" srcOrd="0" destOrd="0" parTransId="{03ED62D0-3EAA-4897-B4EB-31F19031B715}" sibTransId="{A314A366-2D60-4466-ACD9-9219F6CDDF59}"/>
    <dgm:cxn modelId="{3C288312-A5B9-4533-AF5A-0ED47F2B1634}" type="presOf" srcId="{54C239FD-FA0F-4900-B953-FE945034C07A}" destId="{57A05B93-DDD8-4108-8F73-8D7C7ADA597D}" srcOrd="0" destOrd="0" presId="urn:microsoft.com/office/officeart/2005/8/layout/radial1"/>
    <dgm:cxn modelId="{04176C8B-D24D-432D-AD1D-08F73CB7CD44}" srcId="{0E6ED32D-8FFF-410F-B03E-0FC87B78ED09}" destId="{A9C63CD5-C9B0-444D-B605-0E3A66512735}" srcOrd="4" destOrd="0" parTransId="{0F75AA00-22A6-4E2A-BFF7-344F7F3A20FE}" sibTransId="{4E56FCC2-85EE-4308-BFA2-5A1D6E6F3598}"/>
    <dgm:cxn modelId="{71475F2D-A7AD-417A-82D3-2853E41F6286}" type="presOf" srcId="{A15FAD86-8ED2-40C2-86F9-E8B8DB60A3E1}" destId="{D9E39D2F-283F-47EC-A4FC-DBEF25AB607A}" srcOrd="1" destOrd="0" presId="urn:microsoft.com/office/officeart/2005/8/layout/radial1"/>
    <dgm:cxn modelId="{1E23F948-6FE3-498A-8238-824B7AF777A9}" srcId="{0E6ED32D-8FFF-410F-B03E-0FC87B78ED09}" destId="{54C239FD-FA0F-4900-B953-FE945034C07A}" srcOrd="1" destOrd="0" parTransId="{3EBF0D3A-E60B-4538-B9FD-1B7D3E4118B8}" sibTransId="{B6CDA5E5-628F-4BFC-B388-18753DE38133}"/>
    <dgm:cxn modelId="{31967624-2537-4ECA-BFB5-8FBD303648D9}" type="presOf" srcId="{AFE1B683-3EF4-4662-9E77-C18021192112}" destId="{E04A776D-C710-4AF8-9469-661884F5F800}" srcOrd="1" destOrd="0" presId="urn:microsoft.com/office/officeart/2005/8/layout/radial1"/>
    <dgm:cxn modelId="{D474777A-E40C-4DA5-882B-D14538FA5572}" type="presOf" srcId="{CF3055EA-1416-4768-963D-A88DCD2645BB}" destId="{1DC542DC-9E26-4C04-8BE2-1510ED519BA7}" srcOrd="0" destOrd="0" presId="urn:microsoft.com/office/officeart/2005/8/layout/radial1"/>
    <dgm:cxn modelId="{02DD0F31-3423-40AD-979F-390683B3108F}" type="presOf" srcId="{4DC1E4A5-B36F-4389-B829-A622E675EC2D}" destId="{6368D3C8-36F4-46A2-8FD0-EFF7639B6484}" srcOrd="0" destOrd="0" presId="urn:microsoft.com/office/officeart/2005/8/layout/radial1"/>
    <dgm:cxn modelId="{D8583388-C054-4FEA-9348-E85F7CD8480D}" type="presOf" srcId="{7879C80A-64F0-4C39-95C8-1138AB500882}" destId="{CE8E1BA4-0CA8-4226-AA7C-47F0F58FE01E}" srcOrd="0" destOrd="0" presId="urn:microsoft.com/office/officeart/2005/8/layout/radial1"/>
    <dgm:cxn modelId="{72486E49-7F77-445D-B17F-E70A59FF3D26}" type="presOf" srcId="{3EBF0D3A-E60B-4538-B9FD-1B7D3E4118B8}" destId="{2D13C976-BD94-47B4-94AD-F26AD5FFC9E9}" srcOrd="0" destOrd="0" presId="urn:microsoft.com/office/officeart/2005/8/layout/radial1"/>
    <dgm:cxn modelId="{84FD5BCD-906F-4ED1-A8C2-0A3D35217970}" srcId="{0E6ED32D-8FFF-410F-B03E-0FC87B78ED09}" destId="{CF3055EA-1416-4768-963D-A88DCD2645BB}" srcOrd="3" destOrd="0" parTransId="{A15FAD86-8ED2-40C2-86F9-E8B8DB60A3E1}" sibTransId="{2743FEE1-2E24-449A-9167-0CC4FCE4D581}"/>
    <dgm:cxn modelId="{46C36629-517A-4046-9665-120682F5B0AB}" type="presOf" srcId="{7E7FB418-7BF9-4053-A93B-74E6B2581688}" destId="{73F4522B-F406-44DE-A3ED-CCECCCADE9AB}" srcOrd="0" destOrd="0" presId="urn:microsoft.com/office/officeart/2005/8/layout/radial1"/>
    <dgm:cxn modelId="{D9F82532-CA72-4216-AB53-F0A0D92EC637}" srcId="{0E6ED32D-8FFF-410F-B03E-0FC87B78ED09}" destId="{7E7FB418-7BF9-4053-A93B-74E6B2581688}" srcOrd="0" destOrd="0" parTransId="{AFE1B683-3EF4-4662-9E77-C18021192112}" sibTransId="{7455E87A-EE98-4904-828D-7B8488987AC8}"/>
    <dgm:cxn modelId="{D8B7C624-5B1F-4B87-A61B-E0DEF252E14B}" type="presOf" srcId="{0E6ED32D-8FFF-410F-B03E-0FC87B78ED09}" destId="{533C0246-6473-4E7D-881A-60D70B14C491}" srcOrd="0" destOrd="0" presId="urn:microsoft.com/office/officeart/2005/8/layout/radial1"/>
    <dgm:cxn modelId="{BA4553C6-4187-4C73-AB39-637B7105025E}" type="presOf" srcId="{0F75AA00-22A6-4E2A-BFF7-344F7F3A20FE}" destId="{05FCE07E-EFC1-44C7-ABEA-536615554990}" srcOrd="1" destOrd="0" presId="urn:microsoft.com/office/officeart/2005/8/layout/radial1"/>
    <dgm:cxn modelId="{642D5C3D-19F9-43EF-B60F-567D2984B077}" type="presParOf" srcId="{6368D3C8-36F4-46A2-8FD0-EFF7639B6484}" destId="{533C0246-6473-4E7D-881A-60D70B14C491}" srcOrd="0" destOrd="0" presId="urn:microsoft.com/office/officeart/2005/8/layout/radial1"/>
    <dgm:cxn modelId="{496FC3D9-CDF9-41C6-A2E4-E48083650C05}" type="presParOf" srcId="{6368D3C8-36F4-46A2-8FD0-EFF7639B6484}" destId="{6FC520E4-4395-462B-9913-BF640BED9B35}" srcOrd="1" destOrd="0" presId="urn:microsoft.com/office/officeart/2005/8/layout/radial1"/>
    <dgm:cxn modelId="{BCFFFC7F-8E91-4756-885A-4D6E4D759C45}" type="presParOf" srcId="{6FC520E4-4395-462B-9913-BF640BED9B35}" destId="{E04A776D-C710-4AF8-9469-661884F5F800}" srcOrd="0" destOrd="0" presId="urn:microsoft.com/office/officeart/2005/8/layout/radial1"/>
    <dgm:cxn modelId="{64ABDF80-4169-4EE3-9CFC-F370156FA748}" type="presParOf" srcId="{6368D3C8-36F4-46A2-8FD0-EFF7639B6484}" destId="{73F4522B-F406-44DE-A3ED-CCECCCADE9AB}" srcOrd="2" destOrd="0" presId="urn:microsoft.com/office/officeart/2005/8/layout/radial1"/>
    <dgm:cxn modelId="{817AA960-EE7E-41D7-9D54-BBD691ADE374}" type="presParOf" srcId="{6368D3C8-36F4-46A2-8FD0-EFF7639B6484}" destId="{2D13C976-BD94-47B4-94AD-F26AD5FFC9E9}" srcOrd="3" destOrd="0" presId="urn:microsoft.com/office/officeart/2005/8/layout/radial1"/>
    <dgm:cxn modelId="{DE961AFE-211C-49B0-8CC6-CD344500BDF1}" type="presParOf" srcId="{2D13C976-BD94-47B4-94AD-F26AD5FFC9E9}" destId="{C4A8ED0F-1970-45F2-AF5B-AA1F69E3475F}" srcOrd="0" destOrd="0" presId="urn:microsoft.com/office/officeart/2005/8/layout/radial1"/>
    <dgm:cxn modelId="{C5593A25-3FDA-4AEA-BBDA-F802CFB46C44}" type="presParOf" srcId="{6368D3C8-36F4-46A2-8FD0-EFF7639B6484}" destId="{57A05B93-DDD8-4108-8F73-8D7C7ADA597D}" srcOrd="4" destOrd="0" presId="urn:microsoft.com/office/officeart/2005/8/layout/radial1"/>
    <dgm:cxn modelId="{3BAF9304-9F05-4029-958D-1D1634DA2977}" type="presParOf" srcId="{6368D3C8-36F4-46A2-8FD0-EFF7639B6484}" destId="{36B21E59-F2D7-44A9-87EE-DBC4F60E5186}" srcOrd="5" destOrd="0" presId="urn:microsoft.com/office/officeart/2005/8/layout/radial1"/>
    <dgm:cxn modelId="{BA1B4CA9-FF8B-4E69-B013-25C4E75EAADC}" type="presParOf" srcId="{36B21E59-F2D7-44A9-87EE-DBC4F60E5186}" destId="{E2F02357-5A8C-4C73-8B9D-9189C18803F0}" srcOrd="0" destOrd="0" presId="urn:microsoft.com/office/officeart/2005/8/layout/radial1"/>
    <dgm:cxn modelId="{D292F9A3-9A2E-44EE-A38B-7702BFE3EAA9}" type="presParOf" srcId="{6368D3C8-36F4-46A2-8FD0-EFF7639B6484}" destId="{CE8E1BA4-0CA8-4226-AA7C-47F0F58FE01E}" srcOrd="6" destOrd="0" presId="urn:microsoft.com/office/officeart/2005/8/layout/radial1"/>
    <dgm:cxn modelId="{43E53B33-471B-4797-A246-42E2F1AA24DE}" type="presParOf" srcId="{6368D3C8-36F4-46A2-8FD0-EFF7639B6484}" destId="{BE62FAC6-F3F2-46F0-B36C-B91901D9DD84}" srcOrd="7" destOrd="0" presId="urn:microsoft.com/office/officeart/2005/8/layout/radial1"/>
    <dgm:cxn modelId="{8F3FDF74-C455-4178-9711-E455688D3987}" type="presParOf" srcId="{BE62FAC6-F3F2-46F0-B36C-B91901D9DD84}" destId="{D9E39D2F-283F-47EC-A4FC-DBEF25AB607A}" srcOrd="0" destOrd="0" presId="urn:microsoft.com/office/officeart/2005/8/layout/radial1"/>
    <dgm:cxn modelId="{E48B53C6-61A4-4AAD-9366-95C0932EF6C7}" type="presParOf" srcId="{6368D3C8-36F4-46A2-8FD0-EFF7639B6484}" destId="{1DC542DC-9E26-4C04-8BE2-1510ED519BA7}" srcOrd="8" destOrd="0" presId="urn:microsoft.com/office/officeart/2005/8/layout/radial1"/>
    <dgm:cxn modelId="{75CD6666-228F-4904-A584-2A63552625E7}" type="presParOf" srcId="{6368D3C8-36F4-46A2-8FD0-EFF7639B6484}" destId="{CB15858F-4437-4562-9E8D-1C6BC4AC3AA6}" srcOrd="9" destOrd="0" presId="urn:microsoft.com/office/officeart/2005/8/layout/radial1"/>
    <dgm:cxn modelId="{F9E9F04D-89BF-43DB-BE29-D6160B6B5E96}" type="presParOf" srcId="{CB15858F-4437-4562-9E8D-1C6BC4AC3AA6}" destId="{05FCE07E-EFC1-44C7-ABEA-536615554990}" srcOrd="0" destOrd="0" presId="urn:microsoft.com/office/officeart/2005/8/layout/radial1"/>
    <dgm:cxn modelId="{EBA38F79-225F-497F-B68D-DB2B18AAC02A}" type="presParOf" srcId="{6368D3C8-36F4-46A2-8FD0-EFF7639B6484}" destId="{71574682-FD2C-4E12-9BC4-210D1326579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3C0246-6473-4E7D-881A-60D70B14C491}">
      <dsp:nvSpPr>
        <dsp:cNvPr id="0" name=""/>
        <dsp:cNvSpPr/>
      </dsp:nvSpPr>
      <dsp:spPr>
        <a:xfrm>
          <a:off x="3641666" y="2154449"/>
          <a:ext cx="2643175" cy="2486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Виды графических задач</a:t>
          </a:r>
          <a:endParaRPr lang="ru-RU" sz="2500" kern="1200" dirty="0"/>
        </a:p>
      </dsp:txBody>
      <dsp:txXfrm>
        <a:off x="3641666" y="2154449"/>
        <a:ext cx="2643175" cy="2486404"/>
      </dsp:txXfrm>
    </dsp:sp>
    <dsp:sp modelId="{6FC520E4-4395-462B-9913-BF640BED9B35}">
      <dsp:nvSpPr>
        <dsp:cNvPr id="0" name=""/>
        <dsp:cNvSpPr/>
      </dsp:nvSpPr>
      <dsp:spPr>
        <a:xfrm rot="16202322">
          <a:off x="4921025" y="2094434"/>
          <a:ext cx="86194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86194" y="16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2322">
        <a:off x="4961968" y="2109197"/>
        <a:ext cx="4309" cy="4309"/>
      </dsp:txXfrm>
    </dsp:sp>
    <dsp:sp modelId="{73F4522B-F406-44DE-A3ED-CCECCCADE9AB}">
      <dsp:nvSpPr>
        <dsp:cNvPr id="0" name=""/>
        <dsp:cNvSpPr/>
      </dsp:nvSpPr>
      <dsp:spPr>
        <a:xfrm>
          <a:off x="3857624" y="-131560"/>
          <a:ext cx="2214542" cy="2199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Техническое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мышление</a:t>
          </a:r>
          <a:endParaRPr lang="ru-RU" sz="1400" kern="1200" dirty="0"/>
        </a:p>
      </dsp:txBody>
      <dsp:txXfrm>
        <a:off x="3857624" y="-131560"/>
        <a:ext cx="2214542" cy="2199815"/>
      </dsp:txXfrm>
    </dsp:sp>
    <dsp:sp modelId="{2D13C976-BD94-47B4-94AD-F26AD5FFC9E9}">
      <dsp:nvSpPr>
        <dsp:cNvPr id="0" name=""/>
        <dsp:cNvSpPr/>
      </dsp:nvSpPr>
      <dsp:spPr>
        <a:xfrm rot="20531297">
          <a:off x="6212553" y="2970278"/>
          <a:ext cx="56443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56443" y="16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31297">
        <a:off x="6239364" y="2985785"/>
        <a:ext cx="2822" cy="2822"/>
      </dsp:txXfrm>
    </dsp:sp>
    <dsp:sp modelId="{57A05B93-DDD8-4108-8F73-8D7C7ADA597D}">
      <dsp:nvSpPr>
        <dsp:cNvPr id="0" name=""/>
        <dsp:cNvSpPr/>
      </dsp:nvSpPr>
      <dsp:spPr>
        <a:xfrm>
          <a:off x="6215109" y="1571636"/>
          <a:ext cx="2165769" cy="2151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Логическое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мышление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215109" y="1571636"/>
        <a:ext cx="2165769" cy="2151770"/>
      </dsp:txXfrm>
    </dsp:sp>
    <dsp:sp modelId="{36B21E59-F2D7-44A9-87EE-DBC4F60E5186}">
      <dsp:nvSpPr>
        <dsp:cNvPr id="0" name=""/>
        <dsp:cNvSpPr/>
      </dsp:nvSpPr>
      <dsp:spPr>
        <a:xfrm rot="3240000">
          <a:off x="5693961" y="4436573"/>
          <a:ext cx="72810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72810" y="16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5728546" y="4451671"/>
        <a:ext cx="3640" cy="3640"/>
      </dsp:txXfrm>
    </dsp:sp>
    <dsp:sp modelId="{CE8E1BA4-0CA8-4226-AA7C-47F0F58FE01E}">
      <dsp:nvSpPr>
        <dsp:cNvPr id="0" name=""/>
        <dsp:cNvSpPr/>
      </dsp:nvSpPr>
      <dsp:spPr>
        <a:xfrm>
          <a:off x="5281363" y="4286283"/>
          <a:ext cx="2219600" cy="2153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Абстрактное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мышление</a:t>
          </a:r>
          <a:endParaRPr lang="ru-RU" sz="2100" kern="1200" dirty="0"/>
        </a:p>
      </dsp:txBody>
      <dsp:txXfrm>
        <a:off x="5281363" y="4286283"/>
        <a:ext cx="2219600" cy="2153431"/>
      </dsp:txXfrm>
    </dsp:sp>
    <dsp:sp modelId="{BE62FAC6-F3F2-46F0-B36C-B91901D9DD84}">
      <dsp:nvSpPr>
        <dsp:cNvPr id="0" name=""/>
        <dsp:cNvSpPr/>
      </dsp:nvSpPr>
      <dsp:spPr>
        <a:xfrm rot="7560000">
          <a:off x="4159182" y="4436856"/>
          <a:ext cx="73508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73508" y="16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4194099" y="4451936"/>
        <a:ext cx="3675" cy="3675"/>
      </dsp:txXfrm>
    </dsp:sp>
    <dsp:sp modelId="{1DC542DC-9E26-4C04-8BE2-1510ED519BA7}">
      <dsp:nvSpPr>
        <dsp:cNvPr id="0" name=""/>
        <dsp:cNvSpPr/>
      </dsp:nvSpPr>
      <dsp:spPr>
        <a:xfrm>
          <a:off x="2428858" y="4285714"/>
          <a:ext cx="2212974" cy="2154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Образное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мышление </a:t>
          </a:r>
          <a:endParaRPr lang="ru-RU" sz="2100" kern="1200" dirty="0"/>
        </a:p>
      </dsp:txBody>
      <dsp:txXfrm>
        <a:off x="2428858" y="4285714"/>
        <a:ext cx="2212974" cy="2154570"/>
      </dsp:txXfrm>
    </dsp:sp>
    <dsp:sp modelId="{CB15858F-4437-4562-9E8D-1C6BC4AC3AA6}">
      <dsp:nvSpPr>
        <dsp:cNvPr id="0" name=""/>
        <dsp:cNvSpPr/>
      </dsp:nvSpPr>
      <dsp:spPr>
        <a:xfrm rot="11880000">
          <a:off x="3678325" y="2969190"/>
          <a:ext cx="36655" cy="33835"/>
        </a:xfrm>
        <a:custGeom>
          <a:avLst/>
          <a:gdLst/>
          <a:ahLst/>
          <a:cxnLst/>
          <a:rect l="0" t="0" r="0" b="0"/>
          <a:pathLst>
            <a:path>
              <a:moveTo>
                <a:pt x="0" y="16917"/>
              </a:moveTo>
              <a:lnTo>
                <a:pt x="36655" y="16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3695736" y="2985191"/>
        <a:ext cx="1832" cy="1832"/>
      </dsp:txXfrm>
    </dsp:sp>
    <dsp:sp modelId="{71574682-FD2C-4E12-9BC4-210D13265799}">
      <dsp:nvSpPr>
        <dsp:cNvPr id="0" name=""/>
        <dsp:cNvSpPr/>
      </dsp:nvSpPr>
      <dsp:spPr>
        <a:xfrm>
          <a:off x="1573305" y="1571070"/>
          <a:ext cx="2159087" cy="2151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Пространст</a:t>
          </a:r>
          <a:r>
            <a:rPr lang="ru-RU" sz="1800" kern="1200" dirty="0" smtClean="0"/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венное представление</a:t>
          </a:r>
          <a:endParaRPr lang="ru-RU" sz="1800" kern="1200" dirty="0"/>
        </a:p>
      </dsp:txBody>
      <dsp:txXfrm>
        <a:off x="1573305" y="1571070"/>
        <a:ext cx="2159087" cy="215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B2C476-9B12-4A1F-B127-C4769E9DBD9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070D9D-C627-4063-9FBD-32EF2D3CB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ОРГАНИЗАЦИЯ ПРЕДПРОФИЛЬНОГО ОБУЧЕНИЯ </a:t>
            </a:r>
            <a:br>
              <a:rPr lang="ru-RU" sz="5300" dirty="0" smtClean="0"/>
            </a:br>
            <a:r>
              <a:rPr lang="ru-RU" sz="5300" dirty="0" smtClean="0"/>
              <a:t>НА УРОКАХ ЧЕРЧЕНИЯ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6715140" y="4214818"/>
            <a:ext cx="2143140" cy="2357454"/>
            <a:chOff x="1632" y="1248"/>
            <a:chExt cx="2682" cy="2286"/>
          </a:xfrm>
        </p:grpSpPr>
        <p:sp>
          <p:nvSpPr>
            <p:cNvPr id="10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  <p:pic>
        <p:nvPicPr>
          <p:cNvPr id="3075" name="Picture 3" descr="L:\Организатор клипов (Microsoft)\j018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857760"/>
            <a:ext cx="2543180" cy="169545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4600" dirty="0" smtClean="0"/>
              <a:t>Практическая деятельность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отработка методов, способов и приемов выполнения чертежей различного назначения;</a:t>
            </a:r>
          </a:p>
          <a:p>
            <a:pPr lvl="0"/>
            <a:r>
              <a:rPr lang="ru-RU" dirty="0" smtClean="0"/>
              <a:t>развитие умений осуществлять преобразование простой геометрической формы, изменять положение объектов в пространстве, отображать эти преобразования на чертеже;</a:t>
            </a:r>
          </a:p>
          <a:p>
            <a:r>
              <a:rPr lang="ru-RU" dirty="0" smtClean="0"/>
              <a:t>формировать умение  читать графическую документацию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omepage"/>
          <p:cNvSpPr>
            <a:spLocks noEditPoints="1" noChangeArrowheads="1"/>
          </p:cNvSpPr>
          <p:nvPr/>
        </p:nvSpPr>
        <p:spPr bwMode="auto">
          <a:xfrm>
            <a:off x="7786710" y="285728"/>
            <a:ext cx="1076323" cy="166211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Вопрос: «Чему научил</a:t>
            </a:r>
            <a:r>
              <a:rPr lang="en-US" dirty="0" smtClean="0"/>
              <a:t>c</a:t>
            </a:r>
            <a:r>
              <a:rPr lang="ru-RU" dirty="0" smtClean="0"/>
              <a:t>я?»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использовать инструменты и приспособления для выполнения графических работ;</a:t>
            </a:r>
          </a:p>
          <a:p>
            <a:pPr lvl="0"/>
            <a:r>
              <a:rPr lang="ru-RU" dirty="0" smtClean="0"/>
              <a:t>использовать графические и художественные средства;</a:t>
            </a:r>
          </a:p>
          <a:p>
            <a:pPr lvl="0"/>
            <a:r>
              <a:rPr lang="ru-RU" dirty="0" smtClean="0"/>
              <a:t>читать и выполнять чертежи, схемы, технические рисунки деталей и изделий;</a:t>
            </a:r>
          </a:p>
          <a:p>
            <a:pPr lvl="0"/>
            <a:r>
              <a:rPr lang="ru-RU" dirty="0" smtClean="0"/>
              <a:t>проставлять размеры деталей на чертежах и эскизах в соответствии с требованиями.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7323">
            <a:off x="6075553" y="828794"/>
            <a:ext cx="2751205" cy="20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Направленность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ym typeface="Wingdings 2"/>
            </a:endParaRPr>
          </a:p>
          <a:p>
            <a:pPr>
              <a:buNone/>
            </a:pPr>
            <a:r>
              <a:rPr lang="ru-RU" dirty="0" smtClean="0">
                <a:sym typeface="Wingdings 2"/>
              </a:rPr>
              <a:t> </a:t>
            </a:r>
            <a:r>
              <a:rPr lang="ru-RU" dirty="0" smtClean="0"/>
              <a:t>развитие образного мышления </a:t>
            </a:r>
          </a:p>
          <a:p>
            <a:pPr>
              <a:buNone/>
            </a:pPr>
            <a:r>
              <a:rPr lang="ru-RU" dirty="0" smtClean="0"/>
              <a:t>учащихся, </a:t>
            </a:r>
          </a:p>
          <a:p>
            <a:pPr>
              <a:buNone/>
            </a:pPr>
            <a:r>
              <a:rPr lang="ru-RU" dirty="0" smtClean="0">
                <a:sym typeface="Wingdings 2"/>
              </a:rPr>
              <a:t> </a:t>
            </a:r>
            <a:r>
              <a:rPr lang="ru-RU" dirty="0" smtClean="0"/>
              <a:t>формирование графической культуры, </a:t>
            </a:r>
          </a:p>
          <a:p>
            <a:pPr>
              <a:buNone/>
            </a:pPr>
            <a:r>
              <a:rPr lang="ru-RU" dirty="0" smtClean="0"/>
              <a:t>творческих качеств, </a:t>
            </a:r>
          </a:p>
          <a:p>
            <a:pPr>
              <a:buNone/>
            </a:pPr>
            <a:r>
              <a:rPr lang="ru-RU" dirty="0" smtClean="0">
                <a:sym typeface="Wingdings 2"/>
              </a:rPr>
              <a:t> </a:t>
            </a:r>
            <a:r>
              <a:rPr lang="ru-RU" dirty="0" smtClean="0"/>
              <a:t>ознакомление их с процессом </a:t>
            </a:r>
          </a:p>
          <a:p>
            <a:pPr>
              <a:buNone/>
            </a:pPr>
            <a:r>
              <a:rPr lang="ru-RU" dirty="0" smtClean="0"/>
              <a:t>проектирования, </a:t>
            </a:r>
          </a:p>
          <a:p>
            <a:pPr>
              <a:buNone/>
            </a:pPr>
            <a:r>
              <a:rPr lang="ru-RU" dirty="0" smtClean="0"/>
              <a:t>осуществляемого </a:t>
            </a:r>
          </a:p>
          <a:p>
            <a:pPr>
              <a:buNone/>
            </a:pPr>
            <a:r>
              <a:rPr lang="ru-RU" dirty="0" smtClean="0"/>
              <a:t>средствами графики.</a:t>
            </a:r>
            <a:endParaRPr lang="ru-RU" dirty="0"/>
          </a:p>
        </p:txBody>
      </p:sp>
      <p:pic>
        <p:nvPicPr>
          <p:cNvPr id="4" name="Рисунок 3" descr="L:\МО\мо 2009\Изображение 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3429024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500098" y="285728"/>
          <a:ext cx="9929850" cy="630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преподавания черчения  -  приобщение школьников к графической культуре – совокупности достижений человечества в области освоения графических способов передачи информации.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Акценты программы: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методов и способов  отображения предметов на плоскостях проекций,</a:t>
            </a:r>
          </a:p>
          <a:p>
            <a:r>
              <a:rPr lang="ru-RU" dirty="0" smtClean="0"/>
              <a:t>знакомство с понятием «изделие» на примере детали, </a:t>
            </a:r>
          </a:p>
          <a:p>
            <a:r>
              <a:rPr lang="ru-RU" dirty="0" smtClean="0"/>
              <a:t>изучение несложных сборочных единиц, видов документации на изделие, </a:t>
            </a:r>
          </a:p>
          <a:p>
            <a:r>
              <a:rPr lang="ru-RU" dirty="0" smtClean="0"/>
              <a:t>укрепление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(история, геометрия, изобразительное искусство, дизайн, архитектура, труд и др. учебные дисциплины).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XXX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57256" cy="7994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Использование ИКТ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Кроме ручного метода выполнения чертежей учащиеся на уроках черчения знакомятся с машинным способом  в графической программе   КОМПАС – 3Д </a:t>
            </a:r>
            <a:r>
              <a:rPr lang="en-US" dirty="0" smtClean="0"/>
              <a:t>LT V</a:t>
            </a:r>
            <a:r>
              <a:rPr lang="ru-RU" dirty="0" smtClean="0"/>
              <a:t>9.</a:t>
            </a:r>
          </a:p>
          <a:p>
            <a:endParaRPr lang="ru-RU" dirty="0"/>
          </a:p>
        </p:txBody>
      </p:sp>
      <p:pic>
        <p:nvPicPr>
          <p:cNvPr id="7" name="Рисунок 6" descr="Изображе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071810"/>
            <a:ext cx="3481384" cy="24819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52"/>
            <a:ext cx="17379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L:\МО\мо 2009\Изображение 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442915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3116"/>
            <a:ext cx="3174963" cy="22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L:\МО\мо 2009\Изображение 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643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600" dirty="0" smtClean="0"/>
              <a:t>Нетрадиционные методы и приемы обучения</a:t>
            </a:r>
            <a:endParaRPr lang="ru-RU" sz="4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моделирование,</a:t>
            </a:r>
          </a:p>
          <a:p>
            <a:r>
              <a:rPr lang="ru-RU" dirty="0" smtClean="0"/>
              <a:t> конструирование, </a:t>
            </a:r>
          </a:p>
          <a:p>
            <a:r>
              <a:rPr lang="ru-RU" dirty="0" smtClean="0"/>
              <a:t>выполнение графических работ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8856">
            <a:off x="285720" y="4572008"/>
            <a:ext cx="2909858" cy="18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140">
            <a:off x="2120967" y="4809035"/>
            <a:ext cx="2161015" cy="15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/>
              <a:t>Активизация познавательной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проблемные ситуации  </a:t>
            </a:r>
          </a:p>
          <a:p>
            <a:r>
              <a:rPr lang="ru-RU" dirty="0" smtClean="0"/>
              <a:t>самостоятельная работа учащихся: изучение нового материала по учебнику, поиск ответов на вопросы, работа с иллюстрациями учебника, работа со справочными материалами </a:t>
            </a:r>
          </a:p>
          <a:p>
            <a:r>
              <a:rPr lang="ru-RU" dirty="0" err="1" smtClean="0"/>
              <a:t>экспресс-опросы</a:t>
            </a:r>
            <a:r>
              <a:rPr lang="ru-RU" dirty="0" smtClean="0"/>
              <a:t>, фронтальные графические опросы, графические диктанты, графические работы творческого характера, отгадывание кроссвордов, введение игровых и занимательных элементов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Типы задач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на преобразование формы трехмерных объектов;</a:t>
            </a:r>
          </a:p>
          <a:p>
            <a:pPr lvl="0"/>
            <a:r>
              <a:rPr lang="ru-RU" dirty="0" smtClean="0"/>
              <a:t>на создание формы путем использования элементарных операций, применяемых в конструировании: «объединения» (приращения), «удаления» (вычитания), «симметрирования», «перемещения» (переноса), «чередования» и т.д. </a:t>
            </a:r>
          </a:p>
          <a:p>
            <a:endParaRPr lang="ru-RU" dirty="0"/>
          </a:p>
        </p:txBody>
      </p:sp>
      <p:pic>
        <p:nvPicPr>
          <p:cNvPr id="1027" name="Picture 3" descr="L:\Организатор клипов (Microsoft)\j04413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-21433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314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ОРГАНИЗАЦИЯ ПРЕДПРОФИЛЬНОГО ОБУЧЕНИЯ  НА УРОКАХ ЧЕРЧЕНИЯ </vt:lpstr>
      <vt:lpstr>Направленность курса</vt:lpstr>
      <vt:lpstr>Слайд 3</vt:lpstr>
      <vt:lpstr>          Цель преподавания черчения  -  приобщение школьников к графической культуре – совокупности достижений человечества в области освоения графических способов передачи информации. </vt:lpstr>
      <vt:lpstr> Акценты программы:</vt:lpstr>
      <vt:lpstr>Использование ИКТ </vt:lpstr>
      <vt:lpstr>  Нетрадиционные методы и приемы обучения</vt:lpstr>
      <vt:lpstr>Активизация познавательной деятельности</vt:lpstr>
      <vt:lpstr>Типы задач </vt:lpstr>
      <vt:lpstr> Практическая деятельность   </vt:lpstr>
      <vt:lpstr>Вопрос: «Чему научилcя?»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ОРГАНИЗАЦИЯ ПРЕДПРОФИЛЬНОГО ОБУЧЕНИЯ  НА УРОКАХ ЧЕРЧЕНИЯ </dc:title>
  <dc:creator>Учитель</dc:creator>
  <cp:lastModifiedBy>Директор</cp:lastModifiedBy>
  <cp:revision>108</cp:revision>
  <dcterms:created xsi:type="dcterms:W3CDTF">2009-12-01T07:28:56Z</dcterms:created>
  <dcterms:modified xsi:type="dcterms:W3CDTF">2017-11-23T07:46:01Z</dcterms:modified>
</cp:coreProperties>
</file>