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1" r:id="rId3"/>
    <p:sldId id="272" r:id="rId4"/>
    <p:sldId id="259" r:id="rId5"/>
    <p:sldId id="262" r:id="rId6"/>
    <p:sldId id="261" r:id="rId7"/>
    <p:sldId id="260" r:id="rId8"/>
    <p:sldId id="264" r:id="rId9"/>
    <p:sldId id="273" r:id="rId10"/>
    <p:sldId id="299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300" r:id="rId37"/>
    <p:sldId id="302" r:id="rId38"/>
    <p:sldId id="25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684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AFC31-1F41-4E45-A7E9-876BCF04D18C}" type="datetime1">
              <a:rPr lang="ru-RU" smtClean="0"/>
              <a:pPr/>
              <a:t>10.11.2021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647700" y="5331265"/>
            <a:ext cx="7867648" cy="365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AFC31-1F41-4E45-A7E9-876BCF04D18C}" type="datetime1">
              <a:rPr lang="ru-RU" smtClean="0"/>
              <a:pPr/>
              <a:t>10.11.2021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647700" y="5331265"/>
            <a:ext cx="7867648" cy="3651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1424706-367F-4B24-8D39-51E4F0B12E0E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B7FAD9D-BE9A-4372-A3CF-0D2D53CFE8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gosvo.ru/docs/101/69/2" TargetMode="External"/><Relationship Id="rId2" Type="http://schemas.openxmlformats.org/officeDocument/2006/relationships/hyperlink" Target="https://spo-edu.ru/fgo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IkY1ZueVjQc6oJq6-GzI_Me9m88oaNDe?usp=sharing" TargetMode="External"/><Relationship Id="rId2" Type="http://schemas.openxmlformats.org/officeDocument/2006/relationships/hyperlink" Target="https://padlet.com/copilovitch/fsu3irk42054ihza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yX4CfxpY57yp1Pjf7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ноября 2021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Нижний Тагил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 города Нижний Тагил,</a:t>
            </a:r>
          </a:p>
          <a:p>
            <a:pPr lvl="0" algn="ctr"/>
            <a:r>
              <a:rPr lang="ru-RU" b="1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Совет директоров профессиональных образовательных организаций Горнозаводского управленческого округа</a:t>
            </a:r>
            <a:r>
              <a:rPr lang="ru-RU" sz="1400" b="1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ресурсный центр по  вопросам методического сопровождения введения ФГОС СОО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базе МАОУ СОШ №23 им. Ю.И. 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Батухтина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и МБОУ СОШ №10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cap="none" dirty="0">
                <a:solidFill>
                  <a:prstClr val="black"/>
                </a:solidFill>
                <a:latin typeface="Times New Roman"/>
                <a:ea typeface="Calibri"/>
              </a:rPr>
              <a:t>«Образовательный тур «Мастерские и лаборатории учреждений среднего профессионального образования – ресурс для проведения профессиональных проб в контексте реализации ФГОС СОО»</a:t>
            </a:r>
            <a:r>
              <a:rPr lang="ru-RU" sz="1800" b="1" cap="none" dirty="0">
                <a:solidFill>
                  <a:prstClr val="black"/>
                </a:solidFill>
                <a:latin typeface="Century Gothic"/>
              </a:rPr>
              <a:t/>
            </a:r>
            <a:br>
              <a:rPr lang="ru-RU" sz="1800" b="1" cap="none" dirty="0">
                <a:solidFill>
                  <a:prstClr val="black"/>
                </a:solidFill>
                <a:latin typeface="Century Gothic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338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Образовательный ту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667778" cy="6500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01636"/>
              </p:ext>
            </p:extLst>
          </p:nvPr>
        </p:nvGraphicFramePr>
        <p:xfrm>
          <a:off x="251520" y="260648"/>
          <a:ext cx="8784976" cy="616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500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Среднее профессиональное образование</a:t>
                      </a:r>
                      <a:endParaRPr lang="ru-RU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hlinkClick r:id="rId2"/>
                        </a:rPr>
                        <a:t>https://spo-edu.ru/fgos</a:t>
                      </a:r>
                      <a:endParaRPr lang="ru-RU" sz="800" spc="10" dirty="0" smtClean="0">
                        <a:solidFill>
                          <a:srgbClr val="555555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Высшее профессиональное образование</a:t>
                      </a:r>
                      <a:endParaRPr lang="ru-RU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u="sng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http://fgosvo.ru/docs/101/69/2</a:t>
                      </a:r>
                      <a:endParaRPr lang="ru-RU" sz="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730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ФЕДЕРАЛЬНЫЙ ГОСУДАРСТВЕННЫЙ ОБРАЗОВАТЕЛЬНЫЙ СТАНДАРТ</a:t>
                      </a: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СРЕДНЕГО ПРОФЕССИОНАЛЬНОГО ОБРАЗОВАНИЯ ПО ПРОФЕССИИ</a:t>
                      </a: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15.01.05 СВАРЩИК (РУЧНОЙ И ЧАСТИЧНО МЕХАНИЗИРОВАННОЙ</a:t>
                      </a: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СВАРКИ (НАПЛАВКИ)</a:t>
                      </a: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I. ОБЛАСТЬ ПРИМЕНЕНИЯ</a:t>
                      </a: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1.1. Настоящий федеральный государственный образовательный стандарт </a:t>
                      </a:r>
                      <a:r>
                        <a:rPr lang="ru-RU" sz="1000" spc="10" dirty="0" smtClean="0">
                          <a:solidFill>
                            <a:srgbClr val="555555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среднего профессионального образования</a:t>
                      </a:r>
                      <a:r>
                        <a:rPr lang="ru-RU" sz="1000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представляет собой совокупность обязательных требований к среднему профессиональному образованию по профессии 15.01.05 Сварщик (ручной и частично механизированной сварки (наплавки) для профессиональной образовательной организации и образовательной организации </a:t>
                      </a:r>
                      <a:r>
                        <a:rPr lang="ru-RU" sz="1000" spc="10" dirty="0" smtClean="0">
                          <a:solidFill>
                            <a:srgbClr val="555555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высшего образования</a:t>
                      </a:r>
                      <a:r>
                        <a:rPr lang="ru-RU" sz="1000" spc="10" dirty="0" smtClean="0">
                          <a:solidFill>
                            <a:srgbClr val="555555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которые имеют право на реализацию имеющих государственную аккредитацию программ подготовки квалифицированных рабочих, служащих по данной профессии, на территории Российской Федерации (далее - образовательная организация).</a:t>
                      </a: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r>
                        <a:rPr lang="ru-RU" sz="1000" spc="10" dirty="0" smtClean="0">
                          <a:solidFill>
                            <a:srgbClr val="555555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</a:rPr>
                        <a:t>Область профессиональной деятельности выпускников: изготовление, реконструкция, монтаж, ремонт и строительство конструкций различного назначения с применением ручной и частично механизированной сварки (наплавки) во всех пространственных положениях сварного шва.</a:t>
                      </a:r>
                      <a:endParaRPr lang="ru-RU" sz="1000" dirty="0" smtClean="0"/>
                    </a:p>
                    <a:p>
                      <a:endParaRPr lang="ru-RU" sz="1000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2" t="16018" r="15701" b="6409"/>
          <a:stretch/>
        </p:blipFill>
        <p:spPr bwMode="auto">
          <a:xfrm>
            <a:off x="4788025" y="908720"/>
            <a:ext cx="3960440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9" t="19541" r="18576" b="64266"/>
          <a:stretch/>
        </p:blipFill>
        <p:spPr bwMode="auto">
          <a:xfrm>
            <a:off x="4788026" y="3789040"/>
            <a:ext cx="3960440" cy="108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09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3295" r="1675" b="4022"/>
          <a:stretch/>
        </p:blipFill>
        <p:spPr bwMode="auto">
          <a:xfrm>
            <a:off x="179513" y="188640"/>
            <a:ext cx="1944215" cy="151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4418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0" y="4868226"/>
            <a:ext cx="2787149" cy="157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10912"/>
            <a:ext cx="1479054" cy="240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8832" y="228382"/>
            <a:ext cx="254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Профессиональная проба по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компетенции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«ЮРИСТ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НТГПК им.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Н.А.Демидова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29" y="4083396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9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21.11.2020</a:t>
            </a:r>
            <a:r>
              <a:rPr lang="ru-RU" sz="9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прошли профессиональные пробы, которые провела </a:t>
            </a:r>
            <a:r>
              <a:rPr lang="ru-RU" sz="9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Ершова Галина Алексеева</a:t>
            </a:r>
            <a:r>
              <a:rPr lang="ru-RU" sz="9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. На пробах я и другие участники решали педагогические задачи, затрагивающие основные проблемы педагогики. Мне показалось это очень интересным, познавательным и информативным. Я думаю, решение данных задач очень поможет мне в будущем!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3" t="53620" r="-288"/>
          <a:stretch/>
        </p:blipFill>
        <p:spPr bwMode="auto">
          <a:xfrm>
            <a:off x="10036366" y="7899094"/>
            <a:ext cx="4619560" cy="424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17234" b="12708"/>
          <a:stretch/>
        </p:blipFill>
        <p:spPr bwMode="auto">
          <a:xfrm>
            <a:off x="2526586" y="2639767"/>
            <a:ext cx="2336943" cy="137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b="17387"/>
          <a:stretch/>
        </p:blipFill>
        <p:spPr bwMode="auto">
          <a:xfrm>
            <a:off x="215270" y="2615878"/>
            <a:ext cx="2232248" cy="140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6463" y="1835178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Журавлева Елена Васильевна</a:t>
            </a: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272" y="2184991"/>
            <a:ext cx="5364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Профессиональная проба по 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компетенции  «Преподавание в младших классах».</a:t>
            </a:r>
          </a:p>
          <a:p>
            <a:pPr lvl="0" algn="ctr"/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Нижнетагильский </a:t>
            </a:r>
            <a:r>
              <a:rPr lang="ru-RU" sz="11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педколледж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№1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8" r="4380" b="13256"/>
          <a:stretch/>
        </p:blipFill>
        <p:spPr bwMode="auto">
          <a:xfrm>
            <a:off x="3275856" y="4699003"/>
            <a:ext cx="2120211" cy="189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6305024"/>
            <a:ext cx="2108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Мурахина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Елена Юрьевна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75517" y="2724117"/>
            <a:ext cx="3916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Профессиональная проба по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компетенции «Технология моды (начинающего уровня для 6-7 классов). Изготовление закладки из фетра». НТГПК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1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Н.А.Демидова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3573" b="13993"/>
          <a:stretch/>
        </p:blipFill>
        <p:spPr bwMode="auto">
          <a:xfrm>
            <a:off x="5750601" y="3556586"/>
            <a:ext cx="2971390" cy="288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0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214554"/>
            <a:ext cx="3898073" cy="1676551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Intro Bold"/>
              </a:rPr>
              <a:t/>
            </a:r>
            <a:br>
              <a:rPr lang="ru-RU" sz="1800" b="1" dirty="0">
                <a:solidFill>
                  <a:srgbClr val="000000"/>
                </a:solidFill>
                <a:effectLst/>
                <a:latin typeface="Intro Bold"/>
              </a:rPr>
            </a:br>
            <a:r>
              <a:rPr lang="ru-RU" sz="4000" b="1" dirty="0" smtClean="0">
                <a:effectLst/>
                <a:latin typeface="Intro Bold"/>
              </a:rPr>
              <a:t>Проект «Билет в будущее»</a:t>
            </a:r>
            <a:r>
              <a:rPr lang="ru-RU" sz="4000" b="1" dirty="0">
                <a:effectLst/>
                <a:latin typeface="Intro Bold"/>
              </a:rPr>
              <a:t/>
            </a:r>
            <a:br>
              <a:rPr lang="ru-RU" sz="4000" b="1" dirty="0">
                <a:effectLst/>
                <a:latin typeface="Intro Bold"/>
              </a:rPr>
            </a:br>
            <a:endParaRPr lang="ru-RU" sz="4000" dirty="0">
              <a:latin typeface="Intro Ligh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42910" y="4857760"/>
            <a:ext cx="7969686" cy="107157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Возможности и особенности реализации</a:t>
            </a:r>
            <a:endParaRPr lang="ru-RU" sz="28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81" y="0"/>
            <a:ext cx="4433819" cy="457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143512"/>
            <a:ext cx="7715304" cy="754059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bvbinfo.ru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esktop\Титул ББ.png"/>
          <p:cNvPicPr>
            <a:picLocks noChangeAspect="1" noChangeArrowheads="1"/>
          </p:cNvPicPr>
          <p:nvPr/>
        </p:nvPicPr>
        <p:blipFill>
          <a:blip r:embed="rId2"/>
          <a:srcRect t="4464" r="2112" b="6250"/>
          <a:stretch>
            <a:fillRect/>
          </a:stretch>
        </p:blipFill>
        <p:spPr bwMode="auto">
          <a:xfrm>
            <a:off x="285720" y="571480"/>
            <a:ext cx="8358246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582382" cy="754083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Алгоритм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2050" name="Picture 2" descr="C:\Users\user\Desktop\5 шагов.png"/>
          <p:cNvPicPr>
            <a:picLocks noChangeAspect="1" noChangeArrowheads="1"/>
          </p:cNvPicPr>
          <p:nvPr/>
        </p:nvPicPr>
        <p:blipFill>
          <a:blip r:embed="rId2"/>
          <a:srcRect t="6349" r="2736" b="6349"/>
          <a:stretch>
            <a:fillRect/>
          </a:stretch>
        </p:blipFill>
        <p:spPr bwMode="auto">
          <a:xfrm>
            <a:off x="0" y="1643050"/>
            <a:ext cx="9144000" cy="46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5"/>
            <a:ext cx="8358246" cy="642943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Примерочная профессий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3074" name="Picture 2" descr="C:\Users\user\Desktop\ПРимерочная 1.png"/>
          <p:cNvPicPr>
            <a:picLocks noChangeAspect="1" noChangeArrowheads="1"/>
          </p:cNvPicPr>
          <p:nvPr/>
        </p:nvPicPr>
        <p:blipFill>
          <a:blip r:embed="rId2"/>
          <a:srcRect l="13198" t="6103" r="12234" b="5868"/>
          <a:stretch>
            <a:fillRect/>
          </a:stretch>
        </p:blipFill>
        <p:spPr bwMode="auto">
          <a:xfrm>
            <a:off x="500034" y="1214422"/>
            <a:ext cx="8072494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4098" name="Picture 2" descr="C:\Users\user\Desktop\Примерочная 2.png"/>
          <p:cNvPicPr>
            <a:picLocks noChangeAspect="1" noChangeArrowheads="1"/>
          </p:cNvPicPr>
          <p:nvPr/>
        </p:nvPicPr>
        <p:blipFill>
          <a:blip r:embed="rId2"/>
          <a:srcRect l="9757" t="5640" r="11580" b="5423"/>
          <a:stretch>
            <a:fillRect/>
          </a:stretch>
        </p:blipFill>
        <p:spPr bwMode="auto">
          <a:xfrm>
            <a:off x="0" y="428604"/>
            <a:ext cx="9215502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9"/>
            <a:ext cx="8358246" cy="71438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Каталог профессий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5122" name="Picture 2" descr="C:\Users\user\Desktop\Каталог профессий 1.png"/>
          <p:cNvPicPr>
            <a:picLocks noChangeAspect="1" noChangeArrowheads="1"/>
          </p:cNvPicPr>
          <p:nvPr/>
        </p:nvPicPr>
        <p:blipFill>
          <a:blip r:embed="rId2"/>
          <a:srcRect t="5952" r="2949" b="4761"/>
          <a:stretch>
            <a:fillRect/>
          </a:stretch>
        </p:blipFill>
        <p:spPr bwMode="auto">
          <a:xfrm>
            <a:off x="357158" y="1785926"/>
            <a:ext cx="8286808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6146" name="Picture 2" descr="C:\Users\user\Desktop\Каталог профессий 2.png"/>
          <p:cNvPicPr>
            <a:picLocks noChangeAspect="1" noChangeArrowheads="1"/>
          </p:cNvPicPr>
          <p:nvPr/>
        </p:nvPicPr>
        <p:blipFill>
          <a:blip r:embed="rId2"/>
          <a:srcRect l="10316" t="5734" r="11668" b="4816"/>
          <a:stretch>
            <a:fillRect/>
          </a:stretch>
        </p:blipFill>
        <p:spPr bwMode="auto">
          <a:xfrm>
            <a:off x="285720" y="500042"/>
            <a:ext cx="8643998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school10-nt.ucoz.ru/20-21/novosti1/rabota_v_gruppakh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149"/>
            <a:ext cx="2597767" cy="173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2" b="8162"/>
          <a:stretch>
            <a:fillRect/>
          </a:stretch>
        </p:blipFill>
        <p:spPr bwMode="auto">
          <a:xfrm>
            <a:off x="2862026" y="285843"/>
            <a:ext cx="3109077" cy="173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http://school10-nt.ucoz.ru/20-21/novosti1/rabota_v_gruppakh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6149"/>
            <a:ext cx="2686807" cy="17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chool10-nt.ucoz.ru/20-21/novosti1/predstaivteli_sp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5" y="2163502"/>
            <a:ext cx="3756535" cy="25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school10-nt.ucoz.ru/20-21/novosti1/rabota_v_gruppakh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72" y="2117792"/>
            <a:ext cx="3825068" cy="25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4664734"/>
            <a:ext cx="83529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itchFamily="18" charset="0"/>
                <a:ea typeface="Calibri"/>
                <a:cs typeface="Times New Roman" pitchFamily="18" charset="0"/>
              </a:rPr>
              <a:t>20.04.2021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Городской практико-ориентированный семинар «Организация  профессиональных проб и социальных практик учащихся как условие их успешного самоопределения в средней школе».</a:t>
            </a:r>
            <a:endParaRPr lang="ru-RU" dirty="0">
              <a:solidFill>
                <a:schemeClr val="accent1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157" y="5712713"/>
            <a:ext cx="829681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01.06.2021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Проектная сессия «Модели взаимодействия школы и учреждений СПО в контексте реализации ФГОС СОО и профессионального самоопределения выпускников».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57148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Acrobat Document" r:id="rId3" imgW="9143737" imgH="5143264" progId="Acrobat.Document.DC">
                  <p:embed/>
                </p:oleObj>
              </mc:Choice>
              <mc:Fallback>
                <p:oleObj name="Acrobat Document" r:id="rId3" imgW="9143737" imgH="5143264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48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428604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Acrobat Document" r:id="rId3" imgW="9143737" imgH="5143264" progId="Acrobat.Document.DC">
                  <p:embed/>
                </p:oleObj>
              </mc:Choice>
              <mc:Fallback>
                <p:oleObj name="Acrobat Document" r:id="rId3" imgW="9143737" imgH="5143264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8604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358246" cy="71438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Алгоритм работы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7171" name="Picture 3" descr="C:\Users\user\Desktop\Цикл 1.png"/>
          <p:cNvPicPr>
            <a:picLocks noChangeAspect="1" noChangeArrowheads="1"/>
          </p:cNvPicPr>
          <p:nvPr/>
        </p:nvPicPr>
        <p:blipFill>
          <a:blip r:embed="rId2"/>
          <a:srcRect l="8821" t="16797" r="13214" b="6054"/>
          <a:stretch>
            <a:fillRect/>
          </a:stretch>
        </p:blipFill>
        <p:spPr bwMode="auto">
          <a:xfrm>
            <a:off x="0" y="1214422"/>
            <a:ext cx="9144000" cy="5087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57148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Acrobat Document" r:id="rId3" imgW="9143737" imgH="5143264" progId="Acrobat.Document.DC">
                  <p:embed/>
                </p:oleObj>
              </mc:Choice>
              <mc:Fallback>
                <p:oleObj name="Acrobat Document" r:id="rId3" imgW="9143737" imgH="5143264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48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500042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Acrobat Document" r:id="rId3" imgW="9143737" imgH="5143264" progId="Acrobat.Document.DC">
                  <p:embed/>
                </p:oleObj>
              </mc:Choice>
              <mc:Fallback>
                <p:oleObj name="Acrobat Document" r:id="rId3" imgW="9143737" imgH="5143264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0042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13314" name="Picture 2" descr="C:\Users\user\Desktop\Сорокина Почему.png"/>
          <p:cNvPicPr>
            <a:picLocks noChangeAspect="1" noChangeArrowheads="1"/>
          </p:cNvPicPr>
          <p:nvPr/>
        </p:nvPicPr>
        <p:blipFill>
          <a:blip r:embed="rId2"/>
          <a:srcRect l="4309" t="17354" r="30444" b="9978"/>
          <a:stretch>
            <a:fillRect/>
          </a:stretch>
        </p:blipFill>
        <p:spPr bwMode="auto">
          <a:xfrm>
            <a:off x="0" y="276422"/>
            <a:ext cx="9144000" cy="5725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14338" name="Picture 2" descr="C:\Users\user\Desktop\Сорокина Почему 2.png"/>
          <p:cNvPicPr>
            <a:picLocks noChangeAspect="1" noChangeArrowheads="1"/>
          </p:cNvPicPr>
          <p:nvPr/>
        </p:nvPicPr>
        <p:blipFill>
          <a:blip r:embed="rId2"/>
          <a:srcRect l="3880" t="16797" r="30234" b="17773"/>
          <a:stretch>
            <a:fillRect/>
          </a:stretch>
        </p:blipFill>
        <p:spPr bwMode="auto">
          <a:xfrm>
            <a:off x="0" y="571480"/>
            <a:ext cx="9084355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0" y="57148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Acrobat Document" r:id="rId3" imgW="9143737" imgH="5143264" progId="Acrobat.Document.DC">
                  <p:embed/>
                </p:oleObj>
              </mc:Choice>
              <mc:Fallback>
                <p:oleObj name="Acrobat Document" r:id="rId3" imgW="9143737" imgH="5143264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48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16386" name="Picture 2" descr="C:\Users\user\Desktop\Сорокина Как.png"/>
          <p:cNvPicPr>
            <a:picLocks noChangeAspect="1" noChangeArrowheads="1"/>
          </p:cNvPicPr>
          <p:nvPr/>
        </p:nvPicPr>
        <p:blipFill>
          <a:blip r:embed="rId2"/>
          <a:srcRect l="3331" t="20703" r="39568" b="9961"/>
          <a:stretch>
            <a:fillRect/>
          </a:stretch>
        </p:blipFill>
        <p:spPr bwMode="auto">
          <a:xfrm>
            <a:off x="0" y="357166"/>
            <a:ext cx="9144000" cy="6242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Сорокина Как 2.png"/>
          <p:cNvPicPr>
            <a:picLocks noChangeAspect="1" noChangeArrowheads="1"/>
          </p:cNvPicPr>
          <p:nvPr/>
        </p:nvPicPr>
        <p:blipFill>
          <a:blip r:embed="rId2"/>
          <a:srcRect l="3880" t="20703" r="4978" b="10937"/>
          <a:stretch>
            <a:fillRect/>
          </a:stretch>
        </p:blipFill>
        <p:spPr bwMode="auto">
          <a:xfrm>
            <a:off x="85630" y="1500174"/>
            <a:ext cx="9058370" cy="3819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582341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 города Нижний Тагил,</a:t>
            </a:r>
          </a:p>
          <a:p>
            <a:pPr lvl="0" algn="ctr"/>
            <a:r>
              <a:rPr lang="ru-RU" sz="1600" dirty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Совет директоров профессиональных образовательных организаций Горнозаводского управленческого 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округа:</a:t>
            </a:r>
          </a:p>
          <a:p>
            <a:pPr lvl="0" algn="ctr"/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ГАПОУ СО Нижнетагильский государственный профессиональный колледж им. Н.А. Демидова, </a:t>
            </a:r>
            <a:endParaRPr lang="ru-RU" sz="16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ГАПОУ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СО «Нижнетагильский строительный колледж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»,</a:t>
            </a:r>
          </a:p>
          <a:p>
            <a:pPr lvl="0" algn="ctr"/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ГАПОУ СО Нижнетагильский железнодорожный техникум,</a:t>
            </a:r>
            <a:r>
              <a:rPr lang="ru-RU" sz="1600" kern="1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1600" kern="1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/>
            <a:r>
              <a:rPr lang="ru-RU" sz="1600" kern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ГБПОУ </a:t>
            </a:r>
            <a:r>
              <a:rPr lang="ru-RU" sz="1600" kern="1800" dirty="0">
                <a:latin typeface="Times New Roman" pitchFamily="18" charset="0"/>
                <a:ea typeface="Times New Roman"/>
                <a:cs typeface="Times New Roman" pitchFamily="18" charset="0"/>
              </a:rPr>
              <a:t>«СОМК» Медицинский колледж (Нижнетагильский филиал областного медицинского колледжа), ГАПОУ СО «Нижнетагильский горно-металлургический колледж им. Е.А и М.Е. Черепановых», </a:t>
            </a:r>
            <a:endParaRPr lang="ru-RU" sz="1600" kern="1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/>
            <a:r>
              <a:rPr lang="ru-RU" sz="1600" kern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ГАПОУ </a:t>
            </a:r>
            <a:r>
              <a:rPr lang="ru-RU" sz="1600" kern="1800" dirty="0">
                <a:latin typeface="Times New Roman" pitchFamily="18" charset="0"/>
                <a:ea typeface="Times New Roman"/>
                <a:cs typeface="Times New Roman" pitchFamily="18" charset="0"/>
              </a:rPr>
              <a:t>СО «Нижнетагильский колледж №1», ГАПОУ СО «Нижнетагильский колледж №2», </a:t>
            </a:r>
            <a:endParaRPr lang="ru-RU" sz="1600" kern="1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/>
            <a:r>
              <a:rPr lang="ru-RU" sz="1600" kern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ГАПОУ </a:t>
            </a:r>
            <a:r>
              <a:rPr lang="ru-RU" sz="1600" kern="1800" dirty="0">
                <a:latin typeface="Times New Roman" pitchFamily="18" charset="0"/>
                <a:ea typeface="Times New Roman"/>
                <a:cs typeface="Times New Roman" pitchFamily="18" charset="0"/>
              </a:rPr>
              <a:t>СО «Нижнетагильский торгово-экономический колледж»</a:t>
            </a: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ресурсный центр по  вопросам методического сопровождения введения ФГОС СОО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базе МАОУ СОШ №23 им. Ю.И.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Батухтина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МБОУ СОШ №10</a:t>
            </a:r>
          </a:p>
        </p:txBody>
      </p:sp>
    </p:spTree>
    <p:extLst>
      <p:ext uri="{BB962C8B-B14F-4D97-AF65-F5344CB8AC3E}">
        <p14:creationId xmlns:p14="http://schemas.microsoft.com/office/powerpoint/2010/main" val="4689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500042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Acrobat Document" r:id="rId3" imgW="9143737" imgH="5143264" progId="Acrobat.Document.DC">
                  <p:embed/>
                </p:oleObj>
              </mc:Choice>
              <mc:Fallback>
                <p:oleObj name="Acrobat Document" r:id="rId3" imgW="9143737" imgH="5143264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0042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19458" name="Picture 2" descr="C:\Users\user\Desktop\Сорокина Что.png"/>
          <p:cNvPicPr>
            <a:picLocks noChangeAspect="1" noChangeArrowheads="1"/>
          </p:cNvPicPr>
          <p:nvPr/>
        </p:nvPicPr>
        <p:blipFill>
          <a:blip r:embed="rId2"/>
          <a:srcRect l="3331" t="13867" r="40666" b="8008"/>
          <a:stretch>
            <a:fillRect/>
          </a:stretch>
        </p:blipFill>
        <p:spPr bwMode="auto">
          <a:xfrm>
            <a:off x="357158" y="190479"/>
            <a:ext cx="8501090" cy="6667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20482" name="Picture 2" descr="C:\Users\user\Desktop\Сорокина Что 2.png"/>
          <p:cNvPicPr>
            <a:picLocks noChangeAspect="1" noChangeArrowheads="1"/>
          </p:cNvPicPr>
          <p:nvPr/>
        </p:nvPicPr>
        <p:blipFill>
          <a:blip r:embed="rId2"/>
          <a:srcRect l="3331" t="21679" r="52196" b="12890"/>
          <a:stretch>
            <a:fillRect/>
          </a:stretch>
        </p:blipFill>
        <p:spPr bwMode="auto">
          <a:xfrm>
            <a:off x="500034" y="0"/>
            <a:ext cx="8143932" cy="6736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57148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Acrobat Document" r:id="rId3" imgW="9143737" imgH="5143264" progId="Acrobat.Document.DC">
                  <p:embed/>
                </p:oleObj>
              </mc:Choice>
              <mc:Fallback>
                <p:oleObj name="Acrobat Document" r:id="rId3" imgW="9143737" imgH="5143264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48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428604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Acrobat Document" r:id="rId3" imgW="9143737" imgH="5143264" progId="Acrobat.Document.DC">
                  <p:embed/>
                </p:oleObj>
              </mc:Choice>
              <mc:Fallback>
                <p:oleObj name="Acrobat Document" r:id="rId3" imgW="9143737" imgH="5143264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8604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p:pic>
        <p:nvPicPr>
          <p:cNvPr id="22530" name="Picture 2" descr="C:\Users\user\Desktop\Инстаграм.png"/>
          <p:cNvPicPr>
            <a:picLocks noChangeAspect="1" noChangeArrowheads="1"/>
          </p:cNvPicPr>
          <p:nvPr/>
        </p:nvPicPr>
        <p:blipFill>
          <a:blip r:embed="rId2"/>
          <a:srcRect l="14861" t="16797" r="14861" b="14843"/>
          <a:stretch>
            <a:fillRect/>
          </a:stretch>
        </p:blipFill>
        <p:spPr bwMode="auto">
          <a:xfrm>
            <a:off x="0" y="500042"/>
            <a:ext cx="9144000" cy="50006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714356"/>
            <a:ext cx="5072098" cy="1071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Ссылки на экскурсии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hlinkClick r:id="rId2"/>
              </a:rPr>
              <a:t>https://padlet.com/copilovitch/fsu3irk42054ihza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  <a:hlinkClick r:id="rId3"/>
              </a:rPr>
              <a:t>https://drive.google.com/drive/folders/1IkY1ZueVjQc6oJq6-GzI_Me9m88oaNDe?usp=sharing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Домашнее задание – </a:t>
            </a:r>
            <a:br>
              <a:rPr lang="ru-RU" b="1" dirty="0" smtClean="0"/>
            </a:br>
            <a:r>
              <a:rPr lang="ru-RU" b="1" dirty="0" smtClean="0"/>
              <a:t>обратная связь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r>
              <a:rPr lang="en-US" dirty="0" smtClean="0">
                <a:hlinkClick r:id="rId2"/>
              </a:rPr>
              <a:t>https://forms.gle/yX4CfxpY57yp1Pjf7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295" y="46738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мероприятия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8280920" cy="4688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специалистов: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нформационная, организационная и методическая помощь в 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проведении профессиональных проб на базе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мастерских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лабораторий учреждений СПО;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етодическая помощь в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организации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профинформирования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профдиагностики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и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профконсультирования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работе с учащимися и их родителями в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рамках проекта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«Билет в будущее».  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учащихся:</a:t>
            </a:r>
            <a:endParaRPr lang="ru-RU" sz="1400" u="sng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частие в профессиональных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проб по компетенциям востребованных профессий на рынке труда города Нижний Тагил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помогут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выпускникам 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ориентироваться в пространстве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профориентационной 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информации и осуществлять карьерную </a:t>
            </a:r>
            <a:r>
              <a:rPr lang="ru-RU" sz="1400" dirty="0" err="1">
                <a:latin typeface="Times New Roman" pitchFamily="18" charset="0"/>
                <a:ea typeface="Calibri"/>
                <a:cs typeface="Times New Roman" pitchFamily="18" charset="0"/>
              </a:rPr>
              <a:t>самонавигацию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 с помощью специалистов учреждений СПО;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– целенаправленно приобретать и осмысливать </a:t>
            </a:r>
            <a:r>
              <a:rPr lang="ru-RU" sz="1400" dirty="0" err="1">
                <a:latin typeface="Times New Roman" pitchFamily="18" charset="0"/>
                <a:ea typeface="Calibri"/>
                <a:cs typeface="Times New Roman" pitchFamily="18" charset="0"/>
              </a:rPr>
              <a:t>профориентационно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 значимый опыт, активно осваивать ресурсы платформы «Билет в будущее», оценивать степень успешности прохождения профессиональных проб и иных профориентационных практик;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 –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научиться конструировать 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собственный профессионально-образовательный маршрут и адаптировать его с учетом имеющихся компетенций и возможностей образовательного потенциала учреждений города;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 – совершать обоснованный выбор на основе перебора альтернатив;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 – принимать решение и воплощать его в жизнь, преодолевая возможные трудности; 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– продвигаться в собственном профессиональном развитии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1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лаван\Downloads\Январь 2021                                     — октябрь 2021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4368"/>
            <a:ext cx="8420295" cy="366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Топ-10 востребованных профессий в Нижнем Тагиле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Январь 2021 — октябрь 2021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6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лаван\Downloads\Январь 2021                                     — октябрь 2021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2" y="2000250"/>
            <a:ext cx="8751532" cy="380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5922" y="620688"/>
            <a:ext cx="8626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 </a:t>
            </a:r>
            <a:r>
              <a:rPr lang="ru-RU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Топ-10 сфер-источников вакансий в Нижнем Тагиле</a:t>
            </a:r>
            <a:endParaRPr lang="ru-RU" dirty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Январь 2021 — октябрь 2021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лаван\Downloads\Январь 2021                                     — сентябрь 2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240387"/>
            <a:ext cx="657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72857"/>
            <a:ext cx="6068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 </a:t>
            </a:r>
            <a:r>
              <a:rPr lang="ru-RU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Зарплата в Нижнем Тагиле</a:t>
            </a:r>
            <a:endParaRPr lang="ru-RU" dirty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Январь 2021 — сентябрь 2021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4164484"/>
            <a:ext cx="7272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16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заработная плата в Нижнем Тагиле — 38 726 </a:t>
            </a:r>
            <a:r>
              <a:rPr lang="ru-RU" sz="16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just"/>
            <a:r>
              <a:rPr lang="ru-RU" sz="1600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Средний </a:t>
            </a:r>
            <a:r>
              <a:rPr lang="ru-RU" sz="16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показатель всех зарплат в вакансиях сайта</a:t>
            </a:r>
          </a:p>
          <a:p>
            <a:pPr algn="just"/>
            <a:r>
              <a:rPr lang="ru-RU" sz="16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Медианная заработная плата в Нижнем Тагиле — 27 778 </a:t>
            </a:r>
            <a:r>
              <a:rPr lang="ru-RU" sz="16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just"/>
            <a:r>
              <a:rPr lang="ru-RU" sz="1600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Средний </a:t>
            </a:r>
            <a:r>
              <a:rPr lang="ru-RU" sz="16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показатель без учёта самых высоких и самых низких зарплат</a:t>
            </a:r>
          </a:p>
          <a:p>
            <a:pPr algn="just"/>
            <a:r>
              <a:rPr lang="ru-RU" sz="16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Модальная </a:t>
            </a:r>
            <a:r>
              <a:rPr lang="ru-RU" sz="16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заработная плата в Нижнем Тагиле — 30 000 </a:t>
            </a:r>
            <a:r>
              <a:rPr lang="ru-RU" sz="1600" b="1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just"/>
            <a:r>
              <a:rPr lang="ru-RU" sz="1600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Самая </a:t>
            </a:r>
            <a:r>
              <a:rPr lang="ru-RU" sz="16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частая сумма зарплаты в вакансиях сайта</a:t>
            </a:r>
            <a:endParaRPr lang="ru-RU" sz="1600" b="0" i="0" dirty="0">
              <a:solidFill>
                <a:srgbClr val="4444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лаван\Downloads\Январь 2021                                     — октябрь 2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3853"/>
            <a:ext cx="596226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97522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 </a:t>
            </a:r>
            <a:r>
              <a:rPr lang="ru-RU" sz="16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Прогноз зарплаты в Нижнем Тагиле</a:t>
            </a:r>
            <a:endParaRPr lang="ru-RU" sz="1600" dirty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Январь 2021 — октябрь 2021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Славан\Downloads\Январь 2021                                     — октябрь 2021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6186"/>
            <a:ext cx="6068194" cy="263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7348"/>
            <a:ext cx="8588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Зарплаты в Нижнем Тагиле из вакансий </a:t>
            </a:r>
            <a:endParaRPr lang="ru-RU" sz="1600" b="1" dirty="0" smtClean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Январь </a:t>
            </a:r>
            <a:r>
              <a:rPr lang="ru-RU" sz="16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2021 — октябрь 2021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лаван\Downloads\Январь 2021                                     — октябрь 2021 (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81807"/>
            <a:ext cx="8597755" cy="373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692696"/>
            <a:ext cx="85257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 </a:t>
            </a:r>
            <a:r>
              <a:rPr lang="ru-RU" sz="16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Топ профессий по зарплатам в Нижнем Тагиле</a:t>
            </a:r>
            <a:endParaRPr lang="ru-RU" sz="1600" dirty="0">
              <a:solidFill>
                <a:srgbClr val="44444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Январь 2021 — октябрь 2021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35292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Цель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Образовательного тура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: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представить образовательному сообществу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потенциал Мастерских и лабораторий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учреждений среднего профессионального образования города Нижний Тагил в реализации профессиональных проб по компетенциям востребованных профессий на рынке труда города Нижний Тагил и Свердловской области.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492896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профессиональные образовательные учреждения города Нижний Тагил для реализации профессиональных проб по компетенциям востребованных профессий на рынке труда города и области;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представить варианты и механизмы реализации профессиональных проб обучающихся профильной школы, в том числе с привлечением ресурсов СПО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(из опыта работы);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раскрыть потенциал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профориентационного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проекта «Билет в будущее» в контексте профессионального самоопределения школьников в 2021- 2022 учебном году.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актуализировать алгоритм проведения мероприятий проекта «Билет в будущее» в контексте профессионального самоопределения обучающихся 6-11 класс в 2021-2022 учебном году.</a:t>
            </a:r>
          </a:p>
        </p:txBody>
      </p:sp>
    </p:spTree>
    <p:extLst>
      <p:ext uri="{BB962C8B-B14F-4D97-AF65-F5344CB8AC3E}">
        <p14:creationId xmlns:p14="http://schemas.microsoft.com/office/powerpoint/2010/main" val="32251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1206</TotalTime>
  <Words>775</Words>
  <Application>Microsoft Office PowerPoint</Application>
  <PresentationFormat>Экран (4:3)</PresentationFormat>
  <Paragraphs>90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Аптека</vt:lpstr>
      <vt:lpstr>Acrobat Document</vt:lpstr>
      <vt:lpstr>«Образовательный тур «Мастерские и лаборатории учреждений среднего профессионального образования – ресурс для проведения профессиональных проб в контексте реализации ФГОС СОО»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Проект «Билет в будущее» </vt:lpstr>
      <vt:lpstr>bvbinfo.ru</vt:lpstr>
      <vt:lpstr>Алгоритм</vt:lpstr>
      <vt:lpstr>Примерочная профессий</vt:lpstr>
      <vt:lpstr>Презентация PowerPoint</vt:lpstr>
      <vt:lpstr>Каталог профессий</vt:lpstr>
      <vt:lpstr>Презентация PowerPoint</vt:lpstr>
      <vt:lpstr>Презентация PowerPoint</vt:lpstr>
      <vt:lpstr>Презентация PowerPoint</vt:lpstr>
      <vt:lpstr>Алгоритм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Ссылки на экскурсии</vt:lpstr>
      <vt:lpstr>Домашнее задание –  обратная связь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Юрьевна</dc:creator>
  <cp:lastModifiedBy>Марина Юрьевна</cp:lastModifiedBy>
  <cp:revision>43</cp:revision>
  <dcterms:created xsi:type="dcterms:W3CDTF">2021-11-08T08:24:45Z</dcterms:created>
  <dcterms:modified xsi:type="dcterms:W3CDTF">2021-11-10T07:38:00Z</dcterms:modified>
</cp:coreProperties>
</file>