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60" r:id="rId4"/>
    <p:sldId id="259" r:id="rId5"/>
    <p:sldId id="262" r:id="rId6"/>
    <p:sldId id="263" r:id="rId7"/>
    <p:sldId id="264" r:id="rId8"/>
    <p:sldId id="261" r:id="rId9"/>
    <p:sldId id="265" r:id="rId10"/>
    <p:sldId id="267" r:id="rId11"/>
    <p:sldId id="269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AAEFB-E45D-4BF9-8018-9466169902F2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04B1-44EF-460D-9FCA-1A9C2766B5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FE32FD-AA5D-47E9-A9DA-00BDF8F335B0}" type="slidenum">
              <a:rPr lang="fi-FI"/>
              <a:pPr/>
              <a:t>6</a:t>
            </a:fld>
            <a:endParaRPr lang="fi-FI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D28613-722F-4391-ABAC-77DEBF9CFD8D}" type="slidenum">
              <a:rPr lang="fi-FI"/>
              <a:pPr/>
              <a:t>7</a:t>
            </a:fld>
            <a:endParaRPr lang="fi-FI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8091FE-AFAB-4885-9F8C-DF485890C227}" type="slidenum">
              <a:rPr lang="fi-FI"/>
              <a:pPr/>
              <a:t>9</a:t>
            </a:fld>
            <a:endParaRPr lang="fi-FI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1D1ACE3-1DEB-4584-828B-ED741B74097B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4198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BCAD4B-2216-4147-ADA8-AD37539F6A4A}" type="slidenum">
              <a:rPr lang="fi-FI"/>
              <a:pPr/>
              <a:t>12</a:t>
            </a:fld>
            <a:endParaRPr lang="fi-FI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01" y="0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2A9F6068-AE76-4AD4-94F5-D19AE9D5527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01" y="0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6481" y="1604329"/>
            <a:ext cx="8226720" cy="452495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D52B05EE-2C84-4332-87D2-C5E86810E10D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Презентация опыта работы </a:t>
            </a:r>
            <a:br>
              <a:rPr lang="ru-RU" sz="3200" dirty="0" smtClean="0"/>
            </a:br>
            <a:r>
              <a:rPr lang="ru-RU" sz="3200" dirty="0" smtClean="0"/>
              <a:t>МБОУ ГМ СОШ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7128792" cy="25922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«Система </a:t>
            </a:r>
            <a:r>
              <a:rPr lang="ru-RU" sz="3600" b="1" dirty="0" err="1" smtClean="0">
                <a:solidFill>
                  <a:schemeClr val="tx1"/>
                </a:solidFill>
              </a:rPr>
              <a:t>профориентационной</a:t>
            </a:r>
            <a:r>
              <a:rPr lang="ru-RU" sz="3600" b="1" dirty="0" smtClean="0">
                <a:solidFill>
                  <a:schemeClr val="tx1"/>
                </a:solidFill>
              </a:rPr>
              <a:t> работы как условие развития профессионального сознания школьников»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5" descr="C:\Users\Директор\Desktop\норм. -правов. обеспеч\ГМШ - эмбд., кодекс чести, буклет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202414" cy="1916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ln/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dirty="0"/>
              <a:t>Начало всех начал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619250"/>
            <a:ext cx="6196013" cy="445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11175" y="6091238"/>
            <a:ext cx="8129588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720" tIns="40680" rIns="81720" bIns="4068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w Cen MT" charset="0"/>
              </a:rPr>
              <a:t>По традиции 1 сентября в День Знаний учащихся встречают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Tw Cen MT" charset="0"/>
              </a:rPr>
              <a:t>Петр I и Никита Демидов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6196013" cy="445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446088"/>
            <a:ext cx="8280400" cy="987425"/>
          </a:xfrm>
          <a:ln/>
        </p:spPr>
        <p:txBody>
          <a:bodyPr lIns="82800" tIns="35280" rIns="82800" bIns="41400" anchor="t">
            <a:no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/>
              <a:t>Основа </a:t>
            </a:r>
            <a:r>
              <a:rPr lang="ru-RU" sz="3200" dirty="0" err="1"/>
              <a:t>профориентационной</a:t>
            </a:r>
            <a:r>
              <a:rPr lang="ru-RU" sz="3200" dirty="0"/>
              <a:t> деятельности — социальное партнерство</a:t>
            </a:r>
          </a:p>
        </p:txBody>
      </p:sp>
      <p:sp>
        <p:nvSpPr>
          <p:cNvPr id="14338" name="Freeform 2"/>
          <p:cNvSpPr>
            <a:spLocks noChangeArrowheads="1"/>
          </p:cNvSpPr>
          <p:nvPr/>
        </p:nvSpPr>
        <p:spPr bwMode="auto">
          <a:xfrm>
            <a:off x="457200" y="1603375"/>
            <a:ext cx="8228013" cy="4525963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3"/>
          <p:cNvSpPr>
            <a:spLocks/>
          </p:cNvSpPr>
          <p:nvPr/>
        </p:nvSpPr>
        <p:spPr bwMode="auto">
          <a:xfrm>
            <a:off x="3590925" y="1633538"/>
            <a:ext cx="1958975" cy="1306512"/>
          </a:xfrm>
          <a:prstGeom prst="diamond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lIns="81720" tIns="69480" rIns="81720" bIns="4068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latin typeface="Tw Cen MT" charset="0"/>
              </a:rPr>
              <a:t>ГМШ</a:t>
            </a:r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>
            <a:off x="539750" y="2519363"/>
            <a:ext cx="2160588" cy="900112"/>
          </a:xfrm>
          <a:prstGeom prst="hexagon">
            <a:avLst>
              <a:gd name="adj" fmla="val 60009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lIns="81720" tIns="63360" rIns="81720" bIns="4068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w Cen MT" charset="0"/>
              </a:rPr>
              <a:t>ОАО ”ЕВРАЗ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w Cen MT" charset="0"/>
              </a:rPr>
              <a:t>ВГОК”</a:t>
            </a:r>
          </a:p>
        </p:txBody>
      </p:sp>
      <p:sp>
        <p:nvSpPr>
          <p:cNvPr id="14341" name="AutoShape 5"/>
          <p:cNvSpPr>
            <a:spLocks/>
          </p:cNvSpPr>
          <p:nvPr/>
        </p:nvSpPr>
        <p:spPr bwMode="auto">
          <a:xfrm>
            <a:off x="1439863" y="4140200"/>
            <a:ext cx="2220912" cy="863600"/>
          </a:xfrm>
          <a:prstGeom prst="hexagon">
            <a:avLst>
              <a:gd name="adj" fmla="val 64292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lIns="81720" tIns="63360" rIns="81720" bIns="4068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w Cen MT" charset="0"/>
              </a:rPr>
              <a:t>ОАО ”ЕВРАЗ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w Cen MT" charset="0"/>
              </a:rPr>
              <a:t>НТМК”</a:t>
            </a:r>
          </a:p>
        </p:txBody>
      </p:sp>
      <p:sp>
        <p:nvSpPr>
          <p:cNvPr id="14342" name="AutoShape 6"/>
          <p:cNvSpPr>
            <a:spLocks/>
          </p:cNvSpPr>
          <p:nvPr/>
        </p:nvSpPr>
        <p:spPr bwMode="auto">
          <a:xfrm>
            <a:off x="6418263" y="2555875"/>
            <a:ext cx="2220912" cy="863600"/>
          </a:xfrm>
          <a:prstGeom prst="hexagon">
            <a:avLst>
              <a:gd name="adj" fmla="val 64292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lIns="81720" tIns="63360" rIns="81720" bIns="4068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w Cen MT" charset="0"/>
              </a:rPr>
              <a:t>ГОУ СПО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w Cen MT" charset="0"/>
              </a:rPr>
              <a:t> ”НТГМК”</a:t>
            </a:r>
          </a:p>
        </p:txBody>
      </p:sp>
      <p:sp>
        <p:nvSpPr>
          <p:cNvPr id="14343" name="AutoShape 7"/>
          <p:cNvSpPr>
            <a:spLocks/>
          </p:cNvSpPr>
          <p:nvPr/>
        </p:nvSpPr>
        <p:spPr bwMode="auto">
          <a:xfrm>
            <a:off x="3538538" y="5075238"/>
            <a:ext cx="2220912" cy="863600"/>
          </a:xfrm>
          <a:prstGeom prst="hexagon">
            <a:avLst>
              <a:gd name="adj" fmla="val 64292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lIns="81720" tIns="63360" rIns="81720" bIns="4068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w Cen MT" charset="0"/>
              </a:rPr>
              <a:t>ГОУ ВПО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w Cen MT" charset="0"/>
              </a:rPr>
              <a:t> ”УГГУ”</a:t>
            </a:r>
          </a:p>
        </p:txBody>
      </p:sp>
      <p:sp>
        <p:nvSpPr>
          <p:cNvPr id="14344" name="AutoShape 8"/>
          <p:cNvSpPr>
            <a:spLocks/>
          </p:cNvSpPr>
          <p:nvPr/>
        </p:nvSpPr>
        <p:spPr bwMode="auto">
          <a:xfrm>
            <a:off x="5683250" y="4140200"/>
            <a:ext cx="2220913" cy="863600"/>
          </a:xfrm>
          <a:prstGeom prst="hexagon">
            <a:avLst>
              <a:gd name="adj" fmla="val 64292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lIns="81720" tIns="63360" rIns="81720" bIns="4068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w Cen MT" charset="0"/>
              </a:rPr>
              <a:t>ГОУ ВПО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w Cen MT" charset="0"/>
              </a:rPr>
              <a:t> ”УРФУ”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4500563" y="2879725"/>
            <a:ext cx="80962" cy="21463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695825" y="2811463"/>
            <a:ext cx="1439863" cy="14398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5400675" y="2339975"/>
            <a:ext cx="1439863" cy="3603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3201988" y="2733675"/>
            <a:ext cx="1098550" cy="14636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2336800" y="2348880"/>
            <a:ext cx="1371104" cy="35145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18241" y="1306218"/>
            <a:ext cx="2122560" cy="653829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63352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ru-RU" sz="2500" b="1" dirty="0">
                <a:solidFill>
                  <a:srgbClr val="000000"/>
                </a:solidFill>
              </a:rPr>
              <a:t>ГМШ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224321" y="2612435"/>
            <a:ext cx="1795680" cy="653829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61719" rIns="81639" bIns="4082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УГГУ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ru-RU" sz="1300" b="1" dirty="0">
                <a:solidFill>
                  <a:srgbClr val="000000"/>
                </a:solidFill>
              </a:rPr>
              <a:t>(СПО)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612161" y="2612435"/>
            <a:ext cx="1795680" cy="653829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61719" rIns="81639" bIns="4082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НТГМК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612161" y="3755915"/>
            <a:ext cx="1795680" cy="653829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61719" rIns="81639" bIns="4082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УРФУ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МИСИС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5388481" y="3755915"/>
            <a:ext cx="1795680" cy="653829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61719" rIns="81639" bIns="4082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УГГУ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ru-RU" sz="1300" b="1" dirty="0">
                <a:solidFill>
                  <a:srgbClr val="000000"/>
                </a:solidFill>
              </a:rPr>
              <a:t>(ВПО)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2285281" y="4899395"/>
            <a:ext cx="2122560" cy="653829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61719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ЕВРАЗ-НТМК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5388480" y="4899395"/>
            <a:ext cx="2122560" cy="653829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61719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ru-RU" sz="2400" b="1" dirty="0" smtClean="0">
                <a:solidFill>
                  <a:srgbClr val="000000"/>
                </a:solidFill>
              </a:rPr>
              <a:t>ВГОК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3585601" y="1960047"/>
            <a:ext cx="828000" cy="653829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5388481" y="1960047"/>
            <a:ext cx="816480" cy="653829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428641" y="4408303"/>
            <a:ext cx="1440" cy="489651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3428641" y="3266263"/>
            <a:ext cx="1440" cy="489651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204961" y="3266263"/>
            <a:ext cx="1440" cy="489651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204961" y="4408303"/>
            <a:ext cx="1440" cy="489651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3755520" y="3266263"/>
            <a:ext cx="2122560" cy="489651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3918241" y="4408303"/>
            <a:ext cx="2122560" cy="489651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3587040" y="4408303"/>
            <a:ext cx="2296800" cy="489651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2279521" y="1633131"/>
            <a:ext cx="1644480" cy="1441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2285281" y="1633131"/>
            <a:ext cx="1440" cy="2449698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2285280" y="4082829"/>
            <a:ext cx="326880" cy="144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6036480" y="1633131"/>
            <a:ext cx="1480320" cy="1441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7511040" y="1633131"/>
            <a:ext cx="1440" cy="2449698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H="1">
            <a:off x="7178400" y="4082829"/>
            <a:ext cx="338400" cy="144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4407840" y="2939349"/>
            <a:ext cx="326880" cy="144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4734720" y="2939349"/>
            <a:ext cx="1440" cy="2285519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cxnSp>
        <p:nvCxnSpPr>
          <p:cNvPr id="17433" name="AutoShape 25"/>
          <p:cNvCxnSpPr>
            <a:cxnSpLocks noChangeShapeType="1"/>
            <a:stCxn id="17414" idx="3"/>
            <a:endCxn id="17415" idx="1"/>
          </p:cNvCxnSpPr>
          <p:nvPr/>
        </p:nvCxnSpPr>
        <p:spPr bwMode="auto">
          <a:xfrm>
            <a:off x="4407841" y="5226309"/>
            <a:ext cx="980640" cy="1440"/>
          </a:xfrm>
          <a:prstGeom prst="straightConnector1">
            <a:avLst/>
          </a:prstGeom>
          <a:noFill/>
          <a:ln w="360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4898881" y="2939349"/>
            <a:ext cx="326880" cy="144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4898880" y="2939349"/>
            <a:ext cx="1440" cy="2122783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4898880" y="5062132"/>
            <a:ext cx="489600" cy="144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653760" y="5715961"/>
            <a:ext cx="7346880" cy="816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V="1">
            <a:off x="3918240" y="1952845"/>
            <a:ext cx="816480" cy="66535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H="1">
            <a:off x="1952641" y="5224868"/>
            <a:ext cx="338400" cy="1441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1959841" y="1468954"/>
            <a:ext cx="1440" cy="3755914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1959841" y="1468954"/>
            <a:ext cx="1959840" cy="1441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H="1">
            <a:off x="6036481" y="1468954"/>
            <a:ext cx="1807200" cy="1441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7837921" y="1468954"/>
            <a:ext cx="1440" cy="3755914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H="1">
            <a:off x="7505281" y="5224868"/>
            <a:ext cx="338400" cy="1441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489600" y="162738"/>
            <a:ext cx="8490240" cy="816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8454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Образовательная и профессиональная траектория выпускника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МБОУ ГМ СОШ</a:t>
            </a: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326880" y="2612435"/>
            <a:ext cx="1468800" cy="653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3555" rIns="81639" bIns="4082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ru-RU" sz="1500" dirty="0" err="1">
                <a:solidFill>
                  <a:srgbClr val="000000"/>
                </a:solidFill>
              </a:rPr>
              <a:t>Основ.общ.обр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326880" y="3755915"/>
            <a:ext cx="1468800" cy="653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3555" rIns="81639" bIns="4082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ru-RU" sz="1500" dirty="0" err="1">
                <a:solidFill>
                  <a:srgbClr val="000000"/>
                </a:solidFill>
              </a:rPr>
              <a:t>Средн.общ.обр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spect="1" noChangeArrowheads="1"/>
          </p:cNvSpPr>
          <p:nvPr/>
        </p:nvSpPr>
        <p:spPr bwMode="auto">
          <a:xfrm>
            <a:off x="720725" y="360363"/>
            <a:ext cx="4500563" cy="631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400675" y="1979613"/>
            <a:ext cx="3600450" cy="252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720" tIns="40680" rIns="81720" bIns="4068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w Cen MT" charset="0"/>
              </a:rPr>
              <a:t>Проект — победитель (III место) Всероссийского конкурса социальных и психолого-педагогических инициатив по профессиональному ориентированию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943909"/>
            <a:ext cx="3816424" cy="5360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3703638"/>
            <a:ext cx="8137525" cy="31543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2800" dirty="0" smtClean="0"/>
              <a:t>МБОУ ГМ СОШ </a:t>
            </a:r>
            <a:r>
              <a:rPr lang="ru-RU" sz="2800" dirty="0" smtClean="0"/>
              <a:t>– одна из самых молодых школ города Нижний Тагил, но, несмотря на свой юный возраст, она имеет непосредственное отношение к истории </a:t>
            </a:r>
            <a:r>
              <a:rPr lang="ru-RU" sz="2800" dirty="0" err="1" smtClean="0"/>
              <a:t>тагильского</a:t>
            </a:r>
            <a:r>
              <a:rPr lang="ru-RU" sz="2800" dirty="0" smtClean="0"/>
              <a:t> </a:t>
            </a:r>
            <a:r>
              <a:rPr lang="ru-RU" sz="2800" dirty="0" smtClean="0"/>
              <a:t>образования и </a:t>
            </a:r>
            <a:r>
              <a:rPr lang="ru-RU" sz="2800" dirty="0" err="1" smtClean="0"/>
              <a:t>тагильской</a:t>
            </a:r>
            <a:r>
              <a:rPr lang="ru-RU" sz="2800" dirty="0" smtClean="0"/>
              <a:t> промышленности. </a:t>
            </a: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4101" name="Picture 5" descr="C:\Users\Директор\Desktop\норм. -правов. обеспеч\ГМШ - эмбд., кодекс чести, буклет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764704"/>
            <a:ext cx="4210526" cy="2520280"/>
          </a:xfrm>
          <a:prstGeom prst="rect">
            <a:avLst/>
          </a:prstGeom>
          <a:noFill/>
        </p:spPr>
      </p:pic>
      <p:pic>
        <p:nvPicPr>
          <p:cNvPr id="4102" name="Picture 6" descr="C:\Users\Директор\Pictures\gm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3456384" cy="27439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4194175"/>
            <a:ext cx="8135937" cy="1971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</a:p>
        </p:txBody>
      </p:sp>
      <p:pic>
        <p:nvPicPr>
          <p:cNvPr id="4100" name="Picture 4" descr="сканирование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2314573" cy="345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сканирование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2303463" cy="352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4213" y="4149725"/>
            <a:ext cx="77041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Петр Первый предписал Никите Демидову построить школу, в которой «работников добрых и смышлёных…тому делу у домен и молотов, и руд, и угольного жжения учить».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3933825"/>
            <a:ext cx="8280400" cy="24479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  <a:r>
              <a:rPr lang="ru-RU" sz="2400" dirty="0" smtClean="0"/>
              <a:t>Школа №52 </a:t>
            </a:r>
            <a:r>
              <a:rPr lang="ru-RU" sz="2400" dirty="0" smtClean="0"/>
              <a:t>была создана по инициативе старейшего на Урале учебного заведения – Нижнетагильского горно-металлургического колледжа – в  1995 году. Её появлению предшествовал семилетний эксперимент: в 1988 году при ОУ №44 и </a:t>
            </a:r>
            <a:r>
              <a:rPr lang="ru-RU" sz="2400" dirty="0" smtClean="0"/>
              <a:t>Горно-металлургическом </a:t>
            </a:r>
            <a:r>
              <a:rPr lang="ru-RU" sz="2400" dirty="0" smtClean="0"/>
              <a:t>техникуме были открыты девятые профильные классы</a:t>
            </a:r>
            <a:r>
              <a:rPr lang="ru-RU" sz="2400" dirty="0" smtClean="0"/>
              <a:t>. Учебное заведение просуществовало до 2010 года.</a:t>
            </a:r>
            <a:endParaRPr lang="ru-RU" sz="24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5691188" cy="357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5214938"/>
            <a:ext cx="8447087" cy="140652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effectLst/>
              </a:rPr>
              <a:t>   В 2008 году МОУ ООШ №52 стала обладателем президентского гранта и вошла в число лучших школ России.</a:t>
            </a:r>
          </a:p>
        </p:txBody>
      </p:sp>
      <p:pic>
        <p:nvPicPr>
          <p:cNvPr id="24580" name="Рисунок 12" descr="C:\Documents and Settings\user\Мои документы\Фото\Смотр кабинетов проф\DSCN2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928934"/>
            <a:ext cx="30423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Рисунок 15" descr="C:\Documents and Settings\user\Мои документы\Фото\встреча с шахтёром\DSCN2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66"/>
            <a:ext cx="3071834" cy="230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Рисунок 13" descr="C:\Documents and Settings\user\Мои документы\Фото\Смотр кабинетов проф\DSCN2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00372"/>
            <a:ext cx="3109911" cy="223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7" descr="DSCN26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7166"/>
            <a:ext cx="325547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>
          <a:xfrm>
            <a:off x="424801" y="108012"/>
            <a:ext cx="8228160" cy="928897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i-FI" dirty="0"/>
              <a:t>ШКОЛА №68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>
          <a:xfrm>
            <a:off x="4672800" y="1604329"/>
            <a:ext cx="4014720" cy="4134675"/>
          </a:xfrm>
          <a:ln/>
        </p:spPr>
        <p:txBody>
          <a:bodyPr>
            <a:normAutofit fontScale="92500" lnSpcReduction="20000"/>
          </a:bodyPr>
          <a:lstStyle/>
          <a:p>
            <a:pPr marL="391686" indent="-293764">
              <a:buClr>
                <a:srgbClr val="0066CC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ru-RU" dirty="0"/>
              <a:t>   </a:t>
            </a:r>
            <a:r>
              <a:rPr lang="fi-FI" dirty="0"/>
              <a:t>Школа №68 была открыта 1 сентября 1958 года. В ней обучались 1024 учащихся. </a:t>
            </a:r>
            <a:r>
              <a:rPr lang="ru-RU" dirty="0"/>
              <a:t>В </a:t>
            </a:r>
            <a:r>
              <a:rPr lang="fi-FI" dirty="0"/>
              <a:t>60-7</a:t>
            </a:r>
            <a:r>
              <a:rPr lang="ru-RU" dirty="0"/>
              <a:t>0-е</a:t>
            </a:r>
            <a:r>
              <a:rPr lang="fi-FI" dirty="0"/>
              <a:t> годы школа была лучшей в районе и городе</a:t>
            </a:r>
            <a:r>
              <a:rPr lang="ru-RU" dirty="0"/>
              <a:t>,</a:t>
            </a:r>
            <a:r>
              <a:rPr lang="fi-FI" dirty="0"/>
              <a:t> и сейчас он</a:t>
            </a:r>
            <a:r>
              <a:rPr lang="ru-RU" dirty="0"/>
              <a:t>а</a:t>
            </a:r>
            <a:r>
              <a:rPr lang="fi-FI" dirty="0"/>
              <a:t> слав</a:t>
            </a:r>
            <a:r>
              <a:rPr lang="ru-RU" dirty="0"/>
              <a:t>и</a:t>
            </a:r>
            <a:r>
              <a:rPr lang="fi-FI" dirty="0"/>
              <a:t>тся своими выпускниками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200" y="1630251"/>
            <a:ext cx="3265920" cy="408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>
          <a:xfrm>
            <a:off x="3995936" y="908720"/>
            <a:ext cx="4968552" cy="5184576"/>
          </a:xfrm>
          <a:ln/>
        </p:spPr>
        <p:txBody>
          <a:bodyPr tIns="22401">
            <a:normAutofit/>
          </a:bodyPr>
          <a:lstStyle/>
          <a:p>
            <a:pPr marL="391686" indent="-293764">
              <a:buClr>
                <a:srgbClr val="0066CC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ru-RU" sz="2500" dirty="0"/>
              <a:t>  </a:t>
            </a:r>
            <a:r>
              <a:rPr lang="fi-FI" sz="2800" dirty="0"/>
              <a:t>1 сентября </a:t>
            </a:r>
            <a:r>
              <a:rPr lang="fi-FI" sz="2800" dirty="0" smtClean="0"/>
              <a:t>201</a:t>
            </a:r>
            <a:r>
              <a:rPr lang="ru-RU" sz="2800" dirty="0" smtClean="0"/>
              <a:t>0</a:t>
            </a:r>
            <a:r>
              <a:rPr lang="fi-FI" sz="2800" dirty="0" smtClean="0"/>
              <a:t> </a:t>
            </a:r>
            <a:r>
              <a:rPr lang="fi-FI" sz="2800" dirty="0"/>
              <a:t>года в результате реорганизации в форме присоединения школы №52 к школе №68 было создано </a:t>
            </a:r>
            <a:r>
              <a:rPr lang="fi-FI" sz="2800" dirty="0" smtClean="0"/>
              <a:t>Муниципальное</a:t>
            </a:r>
            <a:r>
              <a:rPr lang="ru-RU" sz="2800" dirty="0" smtClean="0"/>
              <a:t> бюджетное</a:t>
            </a:r>
            <a:r>
              <a:rPr lang="fi-FI" sz="2800" dirty="0" smtClean="0"/>
              <a:t> </a:t>
            </a:r>
            <a:r>
              <a:rPr lang="fi-FI" sz="2800" dirty="0"/>
              <a:t>общеобразовательное учреждение Горно-металлургическая средняя общеобразовательная школа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3101760" cy="208966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3101760" cy="326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1692275" y="2603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91" name="Заголовок 90"/>
          <p:cNvSpPr>
            <a:spLocks noGrp="1"/>
          </p:cNvSpPr>
          <p:nvPr>
            <p:ph type="title"/>
          </p:nvPr>
        </p:nvSpPr>
        <p:spPr>
          <a:xfrm>
            <a:off x="357188" y="857250"/>
            <a:ext cx="8510587" cy="714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в едином образовательном пространстве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Нижний Тагил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700808"/>
            <a:ext cx="30963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Микрорайон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700808"/>
            <a:ext cx="30963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Общеобразовательные школы города и Пригородного района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924944"/>
            <a:ext cx="30963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МБОУ ГМ СОШ </a:t>
            </a:r>
          </a:p>
          <a:p>
            <a:pPr algn="ctr"/>
            <a:r>
              <a:rPr lang="ru-RU" b="1" dirty="0" smtClean="0"/>
              <a:t>(1-9 класс)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221088"/>
            <a:ext cx="30963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10-11 класс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4221088"/>
            <a:ext cx="30963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Образовательные учреждения СПО технической направленности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5733256"/>
            <a:ext cx="30963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Образовательные учреждения ВПО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364088" y="2492896"/>
            <a:ext cx="576064" cy="43204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52120" y="3717032"/>
            <a:ext cx="648072" cy="5040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347864" y="3717032"/>
            <a:ext cx="648072" cy="5040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491880" y="2492896"/>
            <a:ext cx="576064" cy="43204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347864" y="5013176"/>
            <a:ext cx="792088" cy="7200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508104" y="5013176"/>
            <a:ext cx="864096" cy="7200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4801" y="5761"/>
            <a:ext cx="8228160" cy="1134839"/>
          </a:xfrm>
          <a:ln/>
        </p:spPr>
        <p:txBody>
          <a:bodyPr tIns="3520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i-FI" dirty="0"/>
              <a:t>Горно-металлургическая школа – школа для настоящих мужчин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4329"/>
            <a:ext cx="8228160" cy="3977698"/>
          </a:xfrm>
          <a:ln/>
        </p:spPr>
        <p:txBody>
          <a:bodyPr/>
          <a:lstStyle/>
          <a:p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1200" y="1143481"/>
            <a:ext cx="3265920" cy="2612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3088800" cy="260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149080"/>
            <a:ext cx="39761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113</TotalTime>
  <Words>355</Words>
  <Application>Microsoft Office PowerPoint</Application>
  <PresentationFormat>Экран (4:3)</PresentationFormat>
  <Paragraphs>54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опыта работы  МБОУ ГМ СОШ</vt:lpstr>
      <vt:lpstr>Слайд 2</vt:lpstr>
      <vt:lpstr>Слайд 3</vt:lpstr>
      <vt:lpstr>Слайд 4</vt:lpstr>
      <vt:lpstr>Слайд 5</vt:lpstr>
      <vt:lpstr>ШКОЛА №68</vt:lpstr>
      <vt:lpstr>Слайд 7</vt:lpstr>
      <vt:lpstr>Школа в едином образовательном пространстве города Нижний Тагил </vt:lpstr>
      <vt:lpstr>Горно-металлургическая школа – школа для настоящих мужчин</vt:lpstr>
      <vt:lpstr>Начало всех начал</vt:lpstr>
      <vt:lpstr>Основа профориентационной деятельности — социальное партнерство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опыта работы МБОУ ГМ СОШ</dc:title>
  <dc:creator>Директор</dc:creator>
  <cp:lastModifiedBy>Директор</cp:lastModifiedBy>
  <cp:revision>15</cp:revision>
  <dcterms:created xsi:type="dcterms:W3CDTF">2014-01-28T08:42:33Z</dcterms:created>
  <dcterms:modified xsi:type="dcterms:W3CDTF">2014-01-28T10:45:56Z</dcterms:modified>
</cp:coreProperties>
</file>