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309" r:id="rId3"/>
    <p:sldId id="262" r:id="rId4"/>
    <p:sldId id="296" r:id="rId5"/>
    <p:sldId id="304" r:id="rId6"/>
    <p:sldId id="308" r:id="rId7"/>
    <p:sldId id="307" r:id="rId8"/>
    <p:sldId id="298" r:id="rId9"/>
    <p:sldId id="299" r:id="rId10"/>
    <p:sldId id="300" r:id="rId11"/>
    <p:sldId id="303" r:id="rId12"/>
    <p:sldId id="267" r:id="rId13"/>
    <p:sldId id="292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00"/>
    <a:srgbClr val="7BE646"/>
    <a:srgbClr val="33F962"/>
    <a:srgbClr val="0033CC"/>
    <a:srgbClr val="B0DFA1"/>
    <a:srgbClr val="9ADD75"/>
    <a:srgbClr val="6600CC"/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BED81-1418-4AC8-BDB9-AD6E1D3DFF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1ADA5-765E-474D-B649-EBC968FAECC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0D76B117-1864-4E85-81BD-E8B2032F227C}" type="parTrans" cxnId="{125AE4EB-1121-4FB7-9F38-1BAB28F3CF31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CA818BF-4F57-4D14-A972-0C8D083FA814}" type="sibTrans" cxnId="{125AE4EB-1121-4FB7-9F38-1BAB28F3CF31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E527EF5-FC28-4D55-BB03-E91EA83B17C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доступности услуг по предоставлению психолого-педагогической  и консультативной помощи в вопросах воспитания и развития детей, с учетом их возрастных особенностей для родителей (законных представителей), чьи дети получают дошкольное образование в форме семейного образования»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E28EF3-BF7B-4F23-AE69-11CA7D80AB3C}" type="parTrans" cxnId="{34A0F7AC-B4BA-4913-970E-6CDA5BC09964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F7D6FC4-540D-41CE-B490-D8A2E3014E6F}" type="sibTrans" cxnId="{34A0F7AC-B4BA-4913-970E-6CDA5BC09964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34840A6-567C-48F2-91CE-597930FC97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22834E01-F82A-43EF-B984-879991C938BE}" type="parTrans" cxnId="{8D8A924F-5890-4448-B0D0-E2ADB4E28628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9DBE2922-759F-4ED4-9597-A89D491BF5EE}" type="sibTrans" cxnId="{8D8A924F-5890-4448-B0D0-E2ADB4E28628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128A309-AA0C-44BC-AA2B-F0552621758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Возможность получить  консультативную помощь разных специалистов в единый день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консультирования (все услуги в «одно окно»)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D64B3EB-842F-4DA3-9200-F80D9D6E87FF}" type="parTrans" cxnId="{9E3EFDB0-0A7E-4863-8804-B4403F975E73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693C864-B012-4778-B3FC-D923A3B1DC6F}" type="sibTrans" cxnId="{9E3EFDB0-0A7E-4863-8804-B4403F975E73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20650D4-E8E9-4A7C-823D-3B6CADB26F54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9AEF539-A9BC-424A-B93F-9E4C038FE149}" type="parTrans" cxnId="{906D179A-2147-4F0F-BAB1-D6DACF23E8B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34E0158-182C-41B7-8405-7DE1A9860A7D}" type="sibTrans" cxnId="{906D179A-2147-4F0F-BAB1-D6DACF23E8B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2EFBD20-2251-4DAB-998C-7FCBA3DDFB27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Мультимодальное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консультирование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практико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ориентированные задания для педагогической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общественности в рамках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деятельности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стажировочной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площадки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341BA7E-2866-41B8-819E-FE0818E9F7EC}" type="parTrans" cxnId="{985ED44F-0CBC-4456-B2A1-0E61A2FFA2F1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00BA05A-FC9D-4F6A-96FC-BA895F1DF114}" type="sibTrans" cxnId="{985ED44F-0CBC-4456-B2A1-0E61A2FFA2F1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E6ADA8E-E28A-4A93-9C1E-4CE4EF47086C}" type="pres">
      <dgm:prSet presAssocID="{EF3BED81-1418-4AC8-BDB9-AD6E1D3DFF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EC70A-9948-4827-9107-ADD6A01FBFEB}" type="pres">
      <dgm:prSet presAssocID="{2471ADA5-765E-474D-B649-EBC968FAECC0}" presName="composite" presStyleCnt="0"/>
      <dgm:spPr/>
    </dgm:pt>
    <dgm:pt modelId="{9DAF8982-9ADB-408E-A0CE-13D857577F47}" type="pres">
      <dgm:prSet presAssocID="{2471ADA5-765E-474D-B649-EBC968FAEC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2926A-C15A-4557-98D8-F77F7C671823}" type="pres">
      <dgm:prSet presAssocID="{2471ADA5-765E-474D-B649-EBC968FAECC0}" presName="descendantText" presStyleLbl="alignAcc1" presStyleIdx="0" presStyleCnt="3" custScaleY="18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19F7C-5A13-476A-AAC9-17ED1811A8A1}" type="pres">
      <dgm:prSet presAssocID="{ACA818BF-4F57-4D14-A972-0C8D083FA814}" presName="sp" presStyleCnt="0"/>
      <dgm:spPr/>
    </dgm:pt>
    <dgm:pt modelId="{A368322E-E9FD-4D93-AF6F-163119542B21}" type="pres">
      <dgm:prSet presAssocID="{C34840A6-567C-48F2-91CE-597930FC977F}" presName="composite" presStyleCnt="0"/>
      <dgm:spPr/>
    </dgm:pt>
    <dgm:pt modelId="{2AE52A08-13AB-4C74-9294-67CD15FBE030}" type="pres">
      <dgm:prSet presAssocID="{C34840A6-567C-48F2-91CE-597930FC97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A05CE-DF27-4EB7-9E27-2D0FBF4B19C7}" type="pres">
      <dgm:prSet presAssocID="{C34840A6-567C-48F2-91CE-597930FC977F}" presName="descendantText" presStyleLbl="alignAcc1" presStyleIdx="1" presStyleCnt="3" custScaleY="158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D2BA9-9E01-4A7F-9BF8-8B1318C831EC}" type="pres">
      <dgm:prSet presAssocID="{9DBE2922-759F-4ED4-9597-A89D491BF5EE}" presName="sp" presStyleCnt="0"/>
      <dgm:spPr/>
    </dgm:pt>
    <dgm:pt modelId="{C37E479D-85C5-46AA-9246-0E0DAA0C95F8}" type="pres">
      <dgm:prSet presAssocID="{520650D4-E8E9-4A7C-823D-3B6CADB26F54}" presName="composite" presStyleCnt="0"/>
      <dgm:spPr/>
    </dgm:pt>
    <dgm:pt modelId="{625F1339-D8D6-4E2D-9073-C226CF261E4F}" type="pres">
      <dgm:prSet presAssocID="{520650D4-E8E9-4A7C-823D-3B6CADB26F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BCBAB-B1B2-4002-930F-6AD2909C8225}" type="pres">
      <dgm:prSet presAssocID="{520650D4-E8E9-4A7C-823D-3B6CADB26F54}" presName="descendantText" presStyleLbl="alignAcc1" presStyleIdx="2" presStyleCnt="3" custScaleY="195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A924F-5890-4448-B0D0-E2ADB4E28628}" srcId="{EF3BED81-1418-4AC8-BDB9-AD6E1D3DFFE0}" destId="{C34840A6-567C-48F2-91CE-597930FC977F}" srcOrd="1" destOrd="0" parTransId="{22834E01-F82A-43EF-B984-879991C938BE}" sibTransId="{9DBE2922-759F-4ED4-9597-A89D491BF5EE}"/>
    <dgm:cxn modelId="{7C695FD1-752A-40A0-A07A-7F02DDC53C9C}" type="presOf" srcId="{2471ADA5-765E-474D-B649-EBC968FAECC0}" destId="{9DAF8982-9ADB-408E-A0CE-13D857577F47}" srcOrd="0" destOrd="0" presId="urn:microsoft.com/office/officeart/2005/8/layout/chevron2"/>
    <dgm:cxn modelId="{67BEFB79-D0F4-4170-BF57-0FAD5B247A95}" type="presOf" srcId="{12EFBD20-2251-4DAB-998C-7FCBA3DDFB27}" destId="{94DBCBAB-B1B2-4002-930F-6AD2909C8225}" srcOrd="0" destOrd="0" presId="urn:microsoft.com/office/officeart/2005/8/layout/chevron2"/>
    <dgm:cxn modelId="{985ED44F-0CBC-4456-B2A1-0E61A2FFA2F1}" srcId="{520650D4-E8E9-4A7C-823D-3B6CADB26F54}" destId="{12EFBD20-2251-4DAB-998C-7FCBA3DDFB27}" srcOrd="0" destOrd="0" parTransId="{2341BA7E-2866-41B8-819E-FE0818E9F7EC}" sibTransId="{D00BA05A-FC9D-4F6A-96FC-BA895F1DF114}"/>
    <dgm:cxn modelId="{33F199BC-5B21-4C85-80EA-DC52A7672C48}" type="presOf" srcId="{D128A309-AA0C-44BC-AA2B-F05526217585}" destId="{6D8A05CE-DF27-4EB7-9E27-2D0FBF4B19C7}" srcOrd="0" destOrd="0" presId="urn:microsoft.com/office/officeart/2005/8/layout/chevron2"/>
    <dgm:cxn modelId="{125AE4EB-1121-4FB7-9F38-1BAB28F3CF31}" srcId="{EF3BED81-1418-4AC8-BDB9-AD6E1D3DFFE0}" destId="{2471ADA5-765E-474D-B649-EBC968FAECC0}" srcOrd="0" destOrd="0" parTransId="{0D76B117-1864-4E85-81BD-E8B2032F227C}" sibTransId="{ACA818BF-4F57-4D14-A972-0C8D083FA814}"/>
    <dgm:cxn modelId="{34A0F7AC-B4BA-4913-970E-6CDA5BC09964}" srcId="{2471ADA5-765E-474D-B649-EBC968FAECC0}" destId="{1E527EF5-FC28-4D55-BB03-E91EA83B17CE}" srcOrd="0" destOrd="0" parTransId="{B9E28EF3-BF7B-4F23-AE69-11CA7D80AB3C}" sibTransId="{AF7D6FC4-540D-41CE-B490-D8A2E3014E6F}"/>
    <dgm:cxn modelId="{9E3EFDB0-0A7E-4863-8804-B4403F975E73}" srcId="{C34840A6-567C-48F2-91CE-597930FC977F}" destId="{D128A309-AA0C-44BC-AA2B-F05526217585}" srcOrd="0" destOrd="0" parTransId="{1D64B3EB-842F-4DA3-9200-F80D9D6E87FF}" sibTransId="{8693C864-B012-4778-B3FC-D923A3B1DC6F}"/>
    <dgm:cxn modelId="{906D179A-2147-4F0F-BAB1-D6DACF23E8BD}" srcId="{EF3BED81-1418-4AC8-BDB9-AD6E1D3DFFE0}" destId="{520650D4-E8E9-4A7C-823D-3B6CADB26F54}" srcOrd="2" destOrd="0" parTransId="{69AEF539-A9BC-424A-B93F-9E4C038FE149}" sibTransId="{834E0158-182C-41B7-8405-7DE1A9860A7D}"/>
    <dgm:cxn modelId="{57DE6505-DAD6-4674-BC80-3040705CCC51}" type="presOf" srcId="{520650D4-E8E9-4A7C-823D-3B6CADB26F54}" destId="{625F1339-D8D6-4E2D-9073-C226CF261E4F}" srcOrd="0" destOrd="0" presId="urn:microsoft.com/office/officeart/2005/8/layout/chevron2"/>
    <dgm:cxn modelId="{122ECA2D-FA26-489B-BB51-C4E4F735A051}" type="presOf" srcId="{1E527EF5-FC28-4D55-BB03-E91EA83B17CE}" destId="{E842926A-C15A-4557-98D8-F77F7C671823}" srcOrd="0" destOrd="0" presId="urn:microsoft.com/office/officeart/2005/8/layout/chevron2"/>
    <dgm:cxn modelId="{6A908733-AB42-4C89-90EB-25025B6E8578}" type="presOf" srcId="{EF3BED81-1418-4AC8-BDB9-AD6E1D3DFFE0}" destId="{7E6ADA8E-E28A-4A93-9C1E-4CE4EF47086C}" srcOrd="0" destOrd="0" presId="urn:microsoft.com/office/officeart/2005/8/layout/chevron2"/>
    <dgm:cxn modelId="{0245834A-ACE5-4661-9CBC-DE742F8ADCFE}" type="presOf" srcId="{C34840A6-567C-48F2-91CE-597930FC977F}" destId="{2AE52A08-13AB-4C74-9294-67CD15FBE030}" srcOrd="0" destOrd="0" presId="urn:microsoft.com/office/officeart/2005/8/layout/chevron2"/>
    <dgm:cxn modelId="{53FF5A8F-2703-49C8-957D-8B54B80FF5C8}" type="presParOf" srcId="{7E6ADA8E-E28A-4A93-9C1E-4CE4EF47086C}" destId="{1C7EC70A-9948-4827-9107-ADD6A01FBFEB}" srcOrd="0" destOrd="0" presId="urn:microsoft.com/office/officeart/2005/8/layout/chevron2"/>
    <dgm:cxn modelId="{25D3DC8C-C05E-4825-AAEC-84EA3AD72D30}" type="presParOf" srcId="{1C7EC70A-9948-4827-9107-ADD6A01FBFEB}" destId="{9DAF8982-9ADB-408E-A0CE-13D857577F47}" srcOrd="0" destOrd="0" presId="urn:microsoft.com/office/officeart/2005/8/layout/chevron2"/>
    <dgm:cxn modelId="{30135516-5468-43CA-9BD9-F452E05F5BC8}" type="presParOf" srcId="{1C7EC70A-9948-4827-9107-ADD6A01FBFEB}" destId="{E842926A-C15A-4557-98D8-F77F7C671823}" srcOrd="1" destOrd="0" presId="urn:microsoft.com/office/officeart/2005/8/layout/chevron2"/>
    <dgm:cxn modelId="{B796FFE7-2A62-494D-BBFB-A61690AB0339}" type="presParOf" srcId="{7E6ADA8E-E28A-4A93-9C1E-4CE4EF47086C}" destId="{B5A19F7C-5A13-476A-AAC9-17ED1811A8A1}" srcOrd="1" destOrd="0" presId="urn:microsoft.com/office/officeart/2005/8/layout/chevron2"/>
    <dgm:cxn modelId="{204F2EBA-C1DF-472D-B841-58F0F40F3BC6}" type="presParOf" srcId="{7E6ADA8E-E28A-4A93-9C1E-4CE4EF47086C}" destId="{A368322E-E9FD-4D93-AF6F-163119542B21}" srcOrd="2" destOrd="0" presId="urn:microsoft.com/office/officeart/2005/8/layout/chevron2"/>
    <dgm:cxn modelId="{C4959C8A-3ECE-41B7-993B-709C49520BB2}" type="presParOf" srcId="{A368322E-E9FD-4D93-AF6F-163119542B21}" destId="{2AE52A08-13AB-4C74-9294-67CD15FBE030}" srcOrd="0" destOrd="0" presId="urn:microsoft.com/office/officeart/2005/8/layout/chevron2"/>
    <dgm:cxn modelId="{16EC0FD1-9404-4FBC-A4B5-6BE124CBFCD0}" type="presParOf" srcId="{A368322E-E9FD-4D93-AF6F-163119542B21}" destId="{6D8A05CE-DF27-4EB7-9E27-2D0FBF4B19C7}" srcOrd="1" destOrd="0" presId="urn:microsoft.com/office/officeart/2005/8/layout/chevron2"/>
    <dgm:cxn modelId="{55054A33-2ED8-4282-8E1E-235AE42C223C}" type="presParOf" srcId="{7E6ADA8E-E28A-4A93-9C1E-4CE4EF47086C}" destId="{7C4D2BA9-9E01-4A7F-9BF8-8B1318C831EC}" srcOrd="3" destOrd="0" presId="urn:microsoft.com/office/officeart/2005/8/layout/chevron2"/>
    <dgm:cxn modelId="{0F775C4C-9A2B-441D-84F0-A7AE2A929844}" type="presParOf" srcId="{7E6ADA8E-E28A-4A93-9C1E-4CE4EF47086C}" destId="{C37E479D-85C5-46AA-9246-0E0DAA0C95F8}" srcOrd="4" destOrd="0" presId="urn:microsoft.com/office/officeart/2005/8/layout/chevron2"/>
    <dgm:cxn modelId="{9381E198-E3CA-432B-8181-62690A530072}" type="presParOf" srcId="{C37E479D-85C5-46AA-9246-0E0DAA0C95F8}" destId="{625F1339-D8D6-4E2D-9073-C226CF261E4F}" srcOrd="0" destOrd="0" presId="urn:microsoft.com/office/officeart/2005/8/layout/chevron2"/>
    <dgm:cxn modelId="{E8C2885F-7626-4C53-A0A3-69965A7E1E0E}" type="presParOf" srcId="{C37E479D-85C5-46AA-9246-0E0DAA0C95F8}" destId="{94DBCBAB-B1B2-4002-930F-6AD2909C822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F951C-C676-4F23-9F00-6837AFC816B3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BCD729-50A3-4667-9F5B-A3EBAAC5161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AA4475B-AD89-49CA-AAA1-5A20913B9D64}" type="parTrans" cxnId="{C679C292-802F-451E-8224-5DB389C108F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9CA5CBF-57B3-48CC-A382-B8ED8DA9EDBE}" type="sibTrans" cxnId="{C679C292-802F-451E-8224-5DB389C108F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A110203-88F6-4C5D-92DA-E6575B9A5BC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создать условия для проведения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консультирования в рамках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«одного дня»,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 привлечением специалистов МАДОУ «МАЯЧОК» и иных представителей организаций, социальных партнеров (по согласованию)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5F9A1D4-5FAC-4493-A1FD-032F31CE02C0}" type="parTrans" cxnId="{DABD20AA-DE47-4D0E-9A5B-0C3BB22C3A5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472AC1C-623A-4384-BB9D-CC225F55CDE5}" type="sibTrans" cxnId="{DABD20AA-DE47-4D0E-9A5B-0C3BB22C3A5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979C486-BB4B-4243-BA5B-981009BC5B7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4A7255D-9CA7-4808-AB8F-977C97E4E403}" type="parTrans" cxnId="{57CB447D-D156-4627-95CD-FF678960ADE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A9B0C14-457A-47F9-BD02-CF41AE6E8201}" type="sibTrans" cxnId="{57CB447D-D156-4627-95CD-FF678960ADE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93DFFFD-DAC7-4542-81A1-043D88CB296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обеспечить доступность  и вариативность получения оперативной информации по запросу родительской и педагогической общественности в рамках работы КЦ с использованием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площадки «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Zoom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3D8AA43-5D1C-459F-9CA5-748844A49B88}" type="parTrans" cxnId="{FE1799B1-E016-4243-827F-21E3C3A6AD9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83D2EAE-87FA-4CA8-A37E-A2B4D70FF524}" type="sibTrans" cxnId="{FE1799B1-E016-4243-827F-21E3C3A6AD9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C42C860-51CC-43FD-8D75-39D83D039A3A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112F740-80F2-4A96-A6CC-350E144D6EF2}" type="parTrans" cxnId="{A94D4853-5553-46CE-8502-88E199C52CD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BCDB2A6-FA6D-4D59-A6D9-C5786757F569}" type="sibTrans" cxnId="{A94D4853-5553-46CE-8502-88E199C52CD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C46AB0C-F9F1-43E2-BDE0-32CA438441E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реализовать рекламную компанию о доступности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консультирования через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месенджеры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 ресурсы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социальных партнеров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729F804-CFB9-4F6B-B524-30E5CB36188A}" type="parTrans" cxnId="{A9C07A38-C261-4F4D-9642-5B5215FBDD6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472FFCE-02FE-40DF-B38D-8042FCB1D583}" type="sibTrans" cxnId="{A9C07A38-C261-4F4D-9642-5B5215FBDD6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EFC09C8-5157-4C78-A5B5-23C5A0D92A5B}">
      <dgm:prSet phldrT="[Текст]" custT="1"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C58A76D-8FD0-4102-AE5F-FFD963EBDA15}" type="parTrans" cxnId="{3FC7DA9C-B724-44A6-BD40-6F08408D79F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F5F0D0D-95C0-4E2B-9FA4-259FF8A1637A}" type="sibTrans" cxnId="{3FC7DA9C-B724-44A6-BD40-6F08408D79F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580D404-636B-47FC-9B6D-7AF9A1522349}">
      <dgm:prSet custT="1"/>
      <dgm:spPr>
        <a:solidFill>
          <a:srgbClr val="99CC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E2FB60C-DE7C-4CDA-A6AD-F63C14B8B8C1}" type="parTrans" cxnId="{2507079B-4B55-413F-B17F-E7CF5285489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CF6DD1F-D3CA-40B5-9DD3-21E5B3F815DB}" type="sibTrans" cxnId="{2507079B-4B55-413F-B17F-E7CF5285489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9C6DF5D-5A0D-4CA3-823E-F8E82D8FBFC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организовать систему мероприятий по мониторингу результативности данного проекта и продвижению инновационного продукта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37FBCFB-1ABD-44A6-9D21-E7AA9C572775}" type="parTrans" cxnId="{BC8166B9-7ED5-444B-B859-90D2D35CFB2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63B1CE9-22DE-4C85-B578-1765A3BA057B}" type="sibTrans" cxnId="{BC8166B9-7ED5-444B-B859-90D2D35CFB2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0A745FA-730B-4416-A241-54BEC3240F4D}" type="pres">
      <dgm:prSet presAssocID="{177F951C-C676-4F23-9F00-6837AFC816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626FB-4328-4A93-8B95-004E249C0544}" type="pres">
      <dgm:prSet presAssocID="{6EBCD729-50A3-4667-9F5B-A3EBAAC51619}" presName="composite" presStyleCnt="0"/>
      <dgm:spPr/>
    </dgm:pt>
    <dgm:pt modelId="{050424A0-DF76-4394-B863-C939E20E4E1A}" type="pres">
      <dgm:prSet presAssocID="{6EBCD729-50A3-4667-9F5B-A3EBAAC516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515C-EAB3-4BDB-9E79-CAB8120E02B2}" type="pres">
      <dgm:prSet presAssocID="{6EBCD729-50A3-4667-9F5B-A3EBAAC516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5D23-65FB-45F4-868B-13F25B526720}" type="pres">
      <dgm:prSet presAssocID="{D9CA5CBF-57B3-48CC-A382-B8ED8DA9EDBE}" presName="sp" presStyleCnt="0"/>
      <dgm:spPr/>
    </dgm:pt>
    <dgm:pt modelId="{95CA2096-59B4-4A0D-BF29-5A9B296D8E28}" type="pres">
      <dgm:prSet presAssocID="{B979C486-BB4B-4243-BA5B-981009BC5B70}" presName="composite" presStyleCnt="0"/>
      <dgm:spPr/>
    </dgm:pt>
    <dgm:pt modelId="{9541B107-B3CF-48CC-9396-8E8A657C8ECE}" type="pres">
      <dgm:prSet presAssocID="{B979C486-BB4B-4243-BA5B-981009BC5B7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B088-2248-4484-A053-ED1FB5B5A738}" type="pres">
      <dgm:prSet presAssocID="{B979C486-BB4B-4243-BA5B-981009BC5B7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04ADC-F727-4EF9-BE21-ACC4AE9D481A}" type="pres">
      <dgm:prSet presAssocID="{8A9B0C14-457A-47F9-BD02-CF41AE6E8201}" presName="sp" presStyleCnt="0"/>
      <dgm:spPr/>
    </dgm:pt>
    <dgm:pt modelId="{22D9AF48-E836-4BE7-8918-67BE609E2C9C}" type="pres">
      <dgm:prSet presAssocID="{2C42C860-51CC-43FD-8D75-39D83D039A3A}" presName="composite" presStyleCnt="0"/>
      <dgm:spPr/>
    </dgm:pt>
    <dgm:pt modelId="{4DB64254-3FFA-4249-A089-7C0F434F054D}" type="pres">
      <dgm:prSet presAssocID="{2C42C860-51CC-43FD-8D75-39D83D039A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632BC-DB66-44AC-B975-0BB18502AD77}" type="pres">
      <dgm:prSet presAssocID="{2C42C860-51CC-43FD-8D75-39D83D039A3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F2F4-5885-466D-9BDE-8B5B9A35619E}" type="pres">
      <dgm:prSet presAssocID="{7BCDB2A6-FA6D-4D59-A6D9-C5786757F569}" presName="sp" presStyleCnt="0"/>
      <dgm:spPr/>
    </dgm:pt>
    <dgm:pt modelId="{DAAC3E84-0A65-4968-89FB-D40521A81DEB}" type="pres">
      <dgm:prSet presAssocID="{1580D404-636B-47FC-9B6D-7AF9A1522349}" presName="composite" presStyleCnt="0"/>
      <dgm:spPr/>
    </dgm:pt>
    <dgm:pt modelId="{F9DC023F-A40A-4CB4-B7B2-A02C8C6CD2AC}" type="pres">
      <dgm:prSet presAssocID="{1580D404-636B-47FC-9B6D-7AF9A15223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34C44-FB95-49D9-B5E6-BFD96FD8F693}" type="pres">
      <dgm:prSet presAssocID="{1580D404-636B-47FC-9B6D-7AF9A15223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D20AA-DE47-4D0E-9A5B-0C3BB22C3A56}" srcId="{6EBCD729-50A3-4667-9F5B-A3EBAAC51619}" destId="{BA110203-88F6-4C5D-92DA-E6575B9A5BCB}" srcOrd="0" destOrd="0" parTransId="{95F9A1D4-5FAC-4493-A1FD-032F31CE02C0}" sibTransId="{D472AC1C-623A-4384-BB9D-CC225F55CDE5}"/>
    <dgm:cxn modelId="{2507079B-4B55-413F-B17F-E7CF52854893}" srcId="{177F951C-C676-4F23-9F00-6837AFC816B3}" destId="{1580D404-636B-47FC-9B6D-7AF9A1522349}" srcOrd="3" destOrd="0" parTransId="{FE2FB60C-DE7C-4CDA-A6AD-F63C14B8B8C1}" sibTransId="{0CF6DD1F-D3CA-40B5-9DD3-21E5B3F815DB}"/>
    <dgm:cxn modelId="{275506A9-EA0D-47A3-9F31-1170FCA21229}" type="presOf" srcId="{AC46AB0C-F9F1-43E2-BDE0-32CA438441E6}" destId="{39C632BC-DB66-44AC-B975-0BB18502AD77}" srcOrd="0" destOrd="0" presId="urn:microsoft.com/office/officeart/2005/8/layout/chevron2"/>
    <dgm:cxn modelId="{C679C292-802F-451E-8224-5DB389C108F9}" srcId="{177F951C-C676-4F23-9F00-6837AFC816B3}" destId="{6EBCD729-50A3-4667-9F5B-A3EBAAC51619}" srcOrd="0" destOrd="0" parTransId="{BAA4475B-AD89-49CA-AAA1-5A20913B9D64}" sibTransId="{D9CA5CBF-57B3-48CC-A382-B8ED8DA9EDBE}"/>
    <dgm:cxn modelId="{80F4DCBC-7748-4BE9-AD15-248A16FB5F50}" type="presOf" srcId="{2C42C860-51CC-43FD-8D75-39D83D039A3A}" destId="{4DB64254-3FFA-4249-A089-7C0F434F054D}" srcOrd="0" destOrd="0" presId="urn:microsoft.com/office/officeart/2005/8/layout/chevron2"/>
    <dgm:cxn modelId="{170531AC-F16F-449A-B831-5B5069170F1B}" type="presOf" srcId="{89C6DF5D-5A0D-4CA3-823E-F8E82D8FBFC8}" destId="{54734C44-FB95-49D9-B5E6-BFD96FD8F693}" srcOrd="0" destOrd="0" presId="urn:microsoft.com/office/officeart/2005/8/layout/chevron2"/>
    <dgm:cxn modelId="{A94D4853-5553-46CE-8502-88E199C52CD5}" srcId="{177F951C-C676-4F23-9F00-6837AFC816B3}" destId="{2C42C860-51CC-43FD-8D75-39D83D039A3A}" srcOrd="2" destOrd="0" parTransId="{B112F740-80F2-4A96-A6CC-350E144D6EF2}" sibTransId="{7BCDB2A6-FA6D-4D59-A6D9-C5786757F569}"/>
    <dgm:cxn modelId="{A9C07A38-C261-4F4D-9642-5B5215FBDD69}" srcId="{2C42C860-51CC-43FD-8D75-39D83D039A3A}" destId="{AC46AB0C-F9F1-43E2-BDE0-32CA438441E6}" srcOrd="0" destOrd="0" parTransId="{3729F804-CFB9-4F6B-B524-30E5CB36188A}" sibTransId="{E472FFCE-02FE-40DF-B38D-8042FCB1D583}"/>
    <dgm:cxn modelId="{277758B6-D16B-482B-903F-9DC80F897F08}" type="presOf" srcId="{177F951C-C676-4F23-9F00-6837AFC816B3}" destId="{E0A745FA-730B-4416-A241-54BEC3240F4D}" srcOrd="0" destOrd="0" presId="urn:microsoft.com/office/officeart/2005/8/layout/chevron2"/>
    <dgm:cxn modelId="{BC8166B9-7ED5-444B-B859-90D2D35CFB25}" srcId="{1580D404-636B-47FC-9B6D-7AF9A1522349}" destId="{89C6DF5D-5A0D-4CA3-823E-F8E82D8FBFC8}" srcOrd="0" destOrd="0" parTransId="{137FBCFB-1ABD-44A6-9D21-E7AA9C572775}" sibTransId="{963B1CE9-22DE-4C85-B578-1765A3BA057B}"/>
    <dgm:cxn modelId="{0EE9E23E-AC39-4B10-91D6-D7EADA0B03FD}" type="presOf" srcId="{6EBCD729-50A3-4667-9F5B-A3EBAAC51619}" destId="{050424A0-DF76-4394-B863-C939E20E4E1A}" srcOrd="0" destOrd="0" presId="urn:microsoft.com/office/officeart/2005/8/layout/chevron2"/>
    <dgm:cxn modelId="{C2B4FD7A-5CF7-4BB3-A488-E0064E6BA666}" type="presOf" srcId="{EEFC09C8-5157-4C78-A5B5-23C5A0D92A5B}" destId="{39C632BC-DB66-44AC-B975-0BB18502AD77}" srcOrd="0" destOrd="1" presId="urn:microsoft.com/office/officeart/2005/8/layout/chevron2"/>
    <dgm:cxn modelId="{A6FA90F0-0D26-4D92-8E88-347AA3783528}" type="presOf" srcId="{B979C486-BB4B-4243-BA5B-981009BC5B70}" destId="{9541B107-B3CF-48CC-9396-8E8A657C8ECE}" srcOrd="0" destOrd="0" presId="urn:microsoft.com/office/officeart/2005/8/layout/chevron2"/>
    <dgm:cxn modelId="{842218B3-BED1-4911-901E-48CAE11D7F68}" type="presOf" srcId="{1580D404-636B-47FC-9B6D-7AF9A1522349}" destId="{F9DC023F-A40A-4CB4-B7B2-A02C8C6CD2AC}" srcOrd="0" destOrd="0" presId="urn:microsoft.com/office/officeart/2005/8/layout/chevron2"/>
    <dgm:cxn modelId="{B7C3DE3D-BE1E-47BA-B2E8-1E909FD23F5C}" type="presOf" srcId="{BA110203-88F6-4C5D-92DA-E6575B9A5BCB}" destId="{0FB4515C-EAB3-4BDB-9E79-CAB8120E02B2}" srcOrd="0" destOrd="0" presId="urn:microsoft.com/office/officeart/2005/8/layout/chevron2"/>
    <dgm:cxn modelId="{093ED2C1-8BE8-45FB-8F16-6919F2908211}" type="presOf" srcId="{493DFFFD-DAC7-4542-81A1-043D88CB2964}" destId="{CF0BB088-2248-4484-A053-ED1FB5B5A738}" srcOrd="0" destOrd="0" presId="urn:microsoft.com/office/officeart/2005/8/layout/chevron2"/>
    <dgm:cxn modelId="{57CB447D-D156-4627-95CD-FF678960ADE4}" srcId="{177F951C-C676-4F23-9F00-6837AFC816B3}" destId="{B979C486-BB4B-4243-BA5B-981009BC5B70}" srcOrd="1" destOrd="0" parTransId="{C4A7255D-9CA7-4808-AB8F-977C97E4E403}" sibTransId="{8A9B0C14-457A-47F9-BD02-CF41AE6E8201}"/>
    <dgm:cxn modelId="{FE1799B1-E016-4243-827F-21E3C3A6AD9E}" srcId="{B979C486-BB4B-4243-BA5B-981009BC5B70}" destId="{493DFFFD-DAC7-4542-81A1-043D88CB2964}" srcOrd="0" destOrd="0" parTransId="{63D8AA43-5D1C-459F-9CA5-748844A49B88}" sibTransId="{B83D2EAE-87FA-4CA8-A37E-A2B4D70FF524}"/>
    <dgm:cxn modelId="{3FC7DA9C-B724-44A6-BD40-6F08408D79F6}" srcId="{2C42C860-51CC-43FD-8D75-39D83D039A3A}" destId="{EEFC09C8-5157-4C78-A5B5-23C5A0D92A5B}" srcOrd="1" destOrd="0" parTransId="{1C58A76D-8FD0-4102-AE5F-FFD963EBDA15}" sibTransId="{AF5F0D0D-95C0-4E2B-9FA4-259FF8A1637A}"/>
    <dgm:cxn modelId="{0978332E-BB1F-4A28-910A-A31C43DA920C}" type="presParOf" srcId="{E0A745FA-730B-4416-A241-54BEC3240F4D}" destId="{686626FB-4328-4A93-8B95-004E249C0544}" srcOrd="0" destOrd="0" presId="urn:microsoft.com/office/officeart/2005/8/layout/chevron2"/>
    <dgm:cxn modelId="{F98BA081-05FF-4995-91F5-61AEC5E170A2}" type="presParOf" srcId="{686626FB-4328-4A93-8B95-004E249C0544}" destId="{050424A0-DF76-4394-B863-C939E20E4E1A}" srcOrd="0" destOrd="0" presId="urn:microsoft.com/office/officeart/2005/8/layout/chevron2"/>
    <dgm:cxn modelId="{4A516862-858D-4836-9D0B-123DCB556063}" type="presParOf" srcId="{686626FB-4328-4A93-8B95-004E249C0544}" destId="{0FB4515C-EAB3-4BDB-9E79-CAB8120E02B2}" srcOrd="1" destOrd="0" presId="urn:microsoft.com/office/officeart/2005/8/layout/chevron2"/>
    <dgm:cxn modelId="{F8A8B168-534D-4C89-BFBF-4781B1EF5153}" type="presParOf" srcId="{E0A745FA-730B-4416-A241-54BEC3240F4D}" destId="{8C2D5D23-65FB-45F4-868B-13F25B526720}" srcOrd="1" destOrd="0" presId="urn:microsoft.com/office/officeart/2005/8/layout/chevron2"/>
    <dgm:cxn modelId="{F7130C78-9195-4E9A-8803-CAECB43D48A6}" type="presParOf" srcId="{E0A745FA-730B-4416-A241-54BEC3240F4D}" destId="{95CA2096-59B4-4A0D-BF29-5A9B296D8E28}" srcOrd="2" destOrd="0" presId="urn:microsoft.com/office/officeart/2005/8/layout/chevron2"/>
    <dgm:cxn modelId="{98FDC855-A516-4F3A-ACC7-B0507C4A7290}" type="presParOf" srcId="{95CA2096-59B4-4A0D-BF29-5A9B296D8E28}" destId="{9541B107-B3CF-48CC-9396-8E8A657C8ECE}" srcOrd="0" destOrd="0" presId="urn:microsoft.com/office/officeart/2005/8/layout/chevron2"/>
    <dgm:cxn modelId="{FF5BDF91-B4C8-4A1C-A72C-7AA9F6165713}" type="presParOf" srcId="{95CA2096-59B4-4A0D-BF29-5A9B296D8E28}" destId="{CF0BB088-2248-4484-A053-ED1FB5B5A738}" srcOrd="1" destOrd="0" presId="urn:microsoft.com/office/officeart/2005/8/layout/chevron2"/>
    <dgm:cxn modelId="{94D5C39D-F809-4CC8-8D5E-7B6689A289F1}" type="presParOf" srcId="{E0A745FA-730B-4416-A241-54BEC3240F4D}" destId="{44104ADC-F727-4EF9-BE21-ACC4AE9D481A}" srcOrd="3" destOrd="0" presId="urn:microsoft.com/office/officeart/2005/8/layout/chevron2"/>
    <dgm:cxn modelId="{25423B9B-C539-4BCE-9285-B6ED94B1DA58}" type="presParOf" srcId="{E0A745FA-730B-4416-A241-54BEC3240F4D}" destId="{22D9AF48-E836-4BE7-8918-67BE609E2C9C}" srcOrd="4" destOrd="0" presId="urn:microsoft.com/office/officeart/2005/8/layout/chevron2"/>
    <dgm:cxn modelId="{BC54DC4A-691C-4034-853D-CFB2683C83AE}" type="presParOf" srcId="{22D9AF48-E836-4BE7-8918-67BE609E2C9C}" destId="{4DB64254-3FFA-4249-A089-7C0F434F054D}" srcOrd="0" destOrd="0" presId="urn:microsoft.com/office/officeart/2005/8/layout/chevron2"/>
    <dgm:cxn modelId="{413B6144-F2DC-470E-B3A5-9C9D0B44AFD4}" type="presParOf" srcId="{22D9AF48-E836-4BE7-8918-67BE609E2C9C}" destId="{39C632BC-DB66-44AC-B975-0BB18502AD77}" srcOrd="1" destOrd="0" presId="urn:microsoft.com/office/officeart/2005/8/layout/chevron2"/>
    <dgm:cxn modelId="{C7BC3C69-DFF6-4DB0-9932-2ED18086BB0F}" type="presParOf" srcId="{E0A745FA-730B-4416-A241-54BEC3240F4D}" destId="{0CF6F2F4-5885-466D-9BDE-8B5B9A35619E}" srcOrd="5" destOrd="0" presId="urn:microsoft.com/office/officeart/2005/8/layout/chevron2"/>
    <dgm:cxn modelId="{FDAFE270-6345-47C7-B949-304EA0D96E65}" type="presParOf" srcId="{E0A745FA-730B-4416-A241-54BEC3240F4D}" destId="{DAAC3E84-0A65-4968-89FB-D40521A81DEB}" srcOrd="6" destOrd="0" presId="urn:microsoft.com/office/officeart/2005/8/layout/chevron2"/>
    <dgm:cxn modelId="{6732E735-5F46-4A8C-B4B6-2F704E09C783}" type="presParOf" srcId="{DAAC3E84-0A65-4968-89FB-D40521A81DEB}" destId="{F9DC023F-A40A-4CB4-B7B2-A02C8C6CD2AC}" srcOrd="0" destOrd="0" presId="urn:microsoft.com/office/officeart/2005/8/layout/chevron2"/>
    <dgm:cxn modelId="{B2DC39B9-6E08-44E9-A43B-17FF0B290879}" type="presParOf" srcId="{DAAC3E84-0A65-4968-89FB-D40521A81DEB}" destId="{54734C44-FB95-49D9-B5E6-BFD96FD8F69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AF8982-9ADB-408E-A0CE-13D857577F47}">
      <dsp:nvSpPr>
        <dsp:cNvPr id="0" name=""/>
        <dsp:cNvSpPr/>
      </dsp:nvSpPr>
      <dsp:spPr>
        <a:xfrm rot="5400000">
          <a:off x="-173364" y="492800"/>
          <a:ext cx="1155760" cy="80903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3364" y="492800"/>
        <a:ext cx="1155760" cy="809032"/>
      </dsp:txXfrm>
    </dsp:sp>
    <dsp:sp modelId="{E842926A-C15A-4557-98D8-F77F7C671823}">
      <dsp:nvSpPr>
        <dsp:cNvPr id="0" name=""/>
        <dsp:cNvSpPr/>
      </dsp:nvSpPr>
      <dsp:spPr>
        <a:xfrm rot="5400000">
          <a:off x="3458137" y="-2644643"/>
          <a:ext cx="1381588" cy="667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Обеспечение доступности услуг по предоставлению психолого-педагогической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 консультативной помощи в вопросах воспитания и развития детей, с учетом их возрастных особенностей для родителей (законных представителей), чьи дети получают дошкольное образование в форме семейного образования»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58137" y="-2644643"/>
        <a:ext cx="1381588" cy="6679799"/>
      </dsp:txXfrm>
    </dsp:sp>
    <dsp:sp modelId="{2AE52A08-13AB-4C74-9294-67CD15FBE030}">
      <dsp:nvSpPr>
        <dsp:cNvPr id="0" name=""/>
        <dsp:cNvSpPr/>
      </dsp:nvSpPr>
      <dsp:spPr>
        <a:xfrm rot="5400000">
          <a:off x="-173364" y="1716859"/>
          <a:ext cx="1155760" cy="80903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3364" y="1716859"/>
        <a:ext cx="1155760" cy="809032"/>
      </dsp:txXfrm>
    </dsp:sp>
    <dsp:sp modelId="{6D8A05CE-DF27-4EB7-9E27-2D0FBF4B19C7}">
      <dsp:nvSpPr>
        <dsp:cNvPr id="0" name=""/>
        <dsp:cNvSpPr/>
      </dsp:nvSpPr>
      <dsp:spPr>
        <a:xfrm rot="5400000">
          <a:off x="3552669" y="-1420782"/>
          <a:ext cx="1192525" cy="667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Возможность получить  консультативную помощь разных специалистов в единый день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консультирования (все услуги в «одно окно»)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52669" y="-1420782"/>
        <a:ext cx="1192525" cy="6679799"/>
      </dsp:txXfrm>
    </dsp:sp>
    <dsp:sp modelId="{625F1339-D8D6-4E2D-9073-C226CF261E4F}">
      <dsp:nvSpPr>
        <dsp:cNvPr id="0" name=""/>
        <dsp:cNvSpPr/>
      </dsp:nvSpPr>
      <dsp:spPr>
        <a:xfrm rot="5400000">
          <a:off x="-173364" y="3077141"/>
          <a:ext cx="1155760" cy="809032"/>
        </a:xfrm>
        <a:prstGeom prst="chevron">
          <a:avLst/>
        </a:prstGeom>
        <a:solidFill>
          <a:srgbClr val="00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3364" y="3077141"/>
        <a:ext cx="1155760" cy="809032"/>
      </dsp:txXfrm>
    </dsp:sp>
    <dsp:sp modelId="{94DBCBAB-B1B2-4002-930F-6AD2909C8225}">
      <dsp:nvSpPr>
        <dsp:cNvPr id="0" name=""/>
        <dsp:cNvSpPr/>
      </dsp:nvSpPr>
      <dsp:spPr>
        <a:xfrm rot="5400000">
          <a:off x="3416446" y="-60499"/>
          <a:ext cx="1464971" cy="6679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Мультимодальное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консультирование педагогической общественности в рамках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стажировочной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площадки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16446" y="-60499"/>
        <a:ext cx="1464971" cy="6679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424A0-DF76-4394-B863-C939E20E4E1A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5064" y="209080"/>
        <a:ext cx="1367096" cy="956967"/>
      </dsp:txXfrm>
    </dsp:sp>
    <dsp:sp modelId="{0FB4515C-EAB3-4BDB-9E79-CAB8120E02B2}">
      <dsp:nvSpPr>
        <dsp:cNvPr id="0" name=""/>
        <dsp:cNvSpPr/>
      </dsp:nvSpPr>
      <dsp:spPr>
        <a:xfrm rot="5400000">
          <a:off x="3706351" y="-2745367"/>
          <a:ext cx="889080" cy="6387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создать условия для проведения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консультирования в рамках одного дня, с привлечением специалистов МАДОУ «МАЯЧОК» и иных представителей организаций, социальных партнеров (по согласованию)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06351" y="-2745367"/>
        <a:ext cx="889080" cy="6387848"/>
      </dsp:txXfrm>
    </dsp:sp>
    <dsp:sp modelId="{9541B107-B3CF-48CC-9396-8E8A657C8ECE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5064" y="1430890"/>
        <a:ext cx="1367096" cy="956967"/>
      </dsp:txXfrm>
    </dsp:sp>
    <dsp:sp modelId="{CF0BB088-2248-4484-A053-ED1FB5B5A738}">
      <dsp:nvSpPr>
        <dsp:cNvPr id="0" name=""/>
        <dsp:cNvSpPr/>
      </dsp:nvSpPr>
      <dsp:spPr>
        <a:xfrm rot="5400000">
          <a:off x="3706585" y="-1523791"/>
          <a:ext cx="888612" cy="6387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обеспечить доступность  и вариативность получения оперативной информации по запросу родительской и педагогической общественности в рамках работы КЦ с использованием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площадки «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Zoom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06585" y="-1523791"/>
        <a:ext cx="888612" cy="6387848"/>
      </dsp:txXfrm>
    </dsp:sp>
    <dsp:sp modelId="{4DB64254-3FFA-4249-A089-7C0F434F054D}">
      <dsp:nvSpPr>
        <dsp:cNvPr id="0" name=""/>
        <dsp:cNvSpPr/>
      </dsp:nvSpPr>
      <dsp:spPr>
        <a:xfrm rot="5400000">
          <a:off x="-205064" y="2652701"/>
          <a:ext cx="1367096" cy="956967"/>
        </a:xfrm>
        <a:prstGeom prst="chevron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5064" y="2652701"/>
        <a:ext cx="1367096" cy="956967"/>
      </dsp:txXfrm>
    </dsp:sp>
    <dsp:sp modelId="{39C632BC-DB66-44AC-B975-0BB18502AD77}">
      <dsp:nvSpPr>
        <dsp:cNvPr id="0" name=""/>
        <dsp:cNvSpPr/>
      </dsp:nvSpPr>
      <dsp:spPr>
        <a:xfrm rot="5400000">
          <a:off x="3706585" y="-301980"/>
          <a:ext cx="888612" cy="6387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реализовать рекламную компанию о доступности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мультимодального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консультирования через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месенджеры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 социальных партнеров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3706585" y="-301980"/>
        <a:ext cx="888612" cy="6387848"/>
      </dsp:txXfrm>
    </dsp:sp>
    <dsp:sp modelId="{F9DC023F-A40A-4CB4-B7B2-A02C8C6CD2AC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5064" y="3874511"/>
        <a:ext cx="1367096" cy="956967"/>
      </dsp:txXfrm>
    </dsp:sp>
    <dsp:sp modelId="{54734C44-FB95-49D9-B5E6-BFD96FD8F693}">
      <dsp:nvSpPr>
        <dsp:cNvPr id="0" name=""/>
        <dsp:cNvSpPr/>
      </dsp:nvSpPr>
      <dsp:spPr>
        <a:xfrm rot="5400000">
          <a:off x="3706585" y="919829"/>
          <a:ext cx="888612" cy="6387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организовать систему мероприятий по мониторингу результативности данного проекта и продвижению инновационного продукта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06585" y="919829"/>
        <a:ext cx="888612" cy="6387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42AAA-B3CD-434D-8463-EAFE58385866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3F6B-ADAA-4BFA-9282-86A598746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9F71-CB58-4234-9E97-07EE1349C7BB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1B13-8315-4791-B3DC-A71E384E24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3068960"/>
            <a:ext cx="8217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7166"/>
            <a:ext cx="7786742" cy="102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детский сад «МАЯЧОК»  комбинированного вида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№ 205 комбинированного вида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10574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Инновационный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 теме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«Повышение информированности родительской и педагогической общественности через создание единого информационно- консультационного пространства в рамках  одного дня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«От сердца к сердцу»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9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6444208" y="1340768"/>
            <a:ext cx="187020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gray">
          <a:xfrm rot="6872541" flipH="1">
            <a:off x="1653845" y="322527"/>
            <a:ext cx="757162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 rot="20977278" flipH="1">
            <a:off x="2744671" y="3277578"/>
            <a:ext cx="768763" cy="56805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6200000">
            <a:off x="4211961" y="-1611561"/>
            <a:ext cx="1008112" cy="4752530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67" y="1360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2 этап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Скругленный прямоугольник 4"/>
          <p:cNvSpPr/>
          <p:nvPr/>
        </p:nvSpPr>
        <p:spPr>
          <a:xfrm>
            <a:off x="1187623" y="2780928"/>
            <a:ext cx="2132722" cy="123321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611560" y="1844824"/>
            <a:ext cx="3168352" cy="57606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день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мультимодального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консультирования</a:t>
            </a:r>
          </a:p>
          <a:p>
            <a:pPr lvl="0" algn="ctr" defTabSz="1422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9.00 до 19.00 </a:t>
            </a:r>
          </a:p>
          <a:p>
            <a:pPr lvl="0" algn="ctr" defTabSz="1422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Родителей(законных представителей) и педагогов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площадка)</a:t>
            </a:r>
          </a:p>
        </p:txBody>
      </p:sp>
      <p:sp>
        <p:nvSpPr>
          <p:cNvPr id="20" name="Freeform 8"/>
          <p:cNvSpPr>
            <a:spLocks/>
          </p:cNvSpPr>
          <p:nvPr/>
        </p:nvSpPr>
        <p:spPr bwMode="gray">
          <a:xfrm rot="3429434" flipH="1">
            <a:off x="1073030" y="3461144"/>
            <a:ext cx="894277" cy="55717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3203848" y="3789040"/>
            <a:ext cx="3096344" cy="108012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–площадка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31" name="Рисунок 30" descr="https://i.ytimg.com/vi/eYGD3q3sCuc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12150"/>
            <a:ext cx="2808312" cy="174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Users\ASPIRE\Desktop\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  <p:pic>
        <p:nvPicPr>
          <p:cNvPr id="35" name="Рисунок 34" descr="https://remontinstr.ru/img/ourwork/ourwork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1542553" cy="154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https://www.earlyyearscareers.com/eyc/wp-content/uploads/2016/05/meeting-1020166_12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85184"/>
            <a:ext cx="2226591" cy="141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Скругленный прямоугольник 4"/>
          <p:cNvSpPr/>
          <p:nvPr/>
        </p:nvSpPr>
        <p:spPr>
          <a:xfrm>
            <a:off x="827584" y="5229200"/>
            <a:ext cx="1584176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Заочно по телефону</a:t>
            </a: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5652120" y="4293096"/>
            <a:ext cx="2952328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Письменные ответы на запросы</a:t>
            </a: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2771800" y="5949280"/>
            <a:ext cx="2016224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 rot="1309156" flipH="1">
            <a:off x="2906818" y="4490328"/>
            <a:ext cx="767700" cy="48702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4" name="Рисунок 43" descr="http://1.bp.blogspot.com/-vHhvWfp72F0/UMnJQM4VO_I/AAAAAAAAAHs/3fRZja2-5WU/s1600/klipart_kompyutery_naushniki_komanda_rabota_programmist_19530_1920x12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420888"/>
            <a:ext cx="2376264" cy="154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" descr="https://sun9-39.userapi.com/_K2xXIQeDU4umQYvAXrCSFR1xfQu5ReKGG-7zw/XAgxSGlNj3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556792"/>
            <a:ext cx="2188143" cy="156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Скругленный прямоугольник 4"/>
          <p:cNvSpPr/>
          <p:nvPr/>
        </p:nvSpPr>
        <p:spPr>
          <a:xfrm>
            <a:off x="5580112" y="2924944"/>
            <a:ext cx="3132856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с привлечением социальных партнеров и иных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заинтересованных лиц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8"/>
          <p:cNvSpPr>
            <a:spLocks/>
          </p:cNvSpPr>
          <p:nvPr/>
        </p:nvSpPr>
        <p:spPr bwMode="gray">
          <a:xfrm rot="20257421" flipH="1">
            <a:off x="5245448" y="1887350"/>
            <a:ext cx="731528" cy="6563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 rot="1946793" flipH="1" flipV="1">
            <a:off x="4698828" y="4566310"/>
            <a:ext cx="884387" cy="46168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gray">
          <a:xfrm rot="6872541" flipH="1">
            <a:off x="1653845" y="322527"/>
            <a:ext cx="757162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6200000">
            <a:off x="4211961" y="-1611561"/>
            <a:ext cx="1008112" cy="4752530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67" y="1360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2 этап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Скругленный прямоугольник 4"/>
          <p:cNvSpPr/>
          <p:nvPr/>
        </p:nvSpPr>
        <p:spPr>
          <a:xfrm>
            <a:off x="4860032" y="2636912"/>
            <a:ext cx="2132722" cy="123321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755576" y="1340768"/>
            <a:ext cx="3168352" cy="57606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день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мультимодального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консультирования</a:t>
            </a:r>
          </a:p>
        </p:txBody>
      </p:sp>
      <p:pic>
        <p:nvPicPr>
          <p:cNvPr id="32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  <p:sp>
        <p:nvSpPr>
          <p:cNvPr id="43" name="Freeform 8"/>
          <p:cNvSpPr>
            <a:spLocks/>
          </p:cNvSpPr>
          <p:nvPr/>
        </p:nvSpPr>
        <p:spPr bwMode="gray">
          <a:xfrm rot="155191">
            <a:off x="4593966" y="2658291"/>
            <a:ext cx="970002" cy="9953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Freeform 8"/>
          <p:cNvSpPr>
            <a:spLocks/>
          </p:cNvSpPr>
          <p:nvPr/>
        </p:nvSpPr>
        <p:spPr bwMode="gray">
          <a:xfrm rot="2332982" flipH="1" flipV="1">
            <a:off x="4163364" y="1380652"/>
            <a:ext cx="884387" cy="84559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611560" y="3140968"/>
            <a:ext cx="4968552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эффективности консультирования и внесение корректив в предоставление информации  и методические продукты</a:t>
            </a:r>
          </a:p>
        </p:txBody>
      </p:sp>
      <p:pic>
        <p:nvPicPr>
          <p:cNvPr id="34" name="Рисунок 33" descr="https://pm01.toprf.net/images/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2610173" cy="224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Скругленный прямоугольник 4"/>
          <p:cNvSpPr/>
          <p:nvPr/>
        </p:nvSpPr>
        <p:spPr>
          <a:xfrm>
            <a:off x="5868144" y="1052736"/>
            <a:ext cx="2304256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обратной связи</a:t>
            </a:r>
          </a:p>
        </p:txBody>
      </p:sp>
      <p:pic>
        <p:nvPicPr>
          <p:cNvPr id="46" name="Рисунок 45" descr="C:\Users\пользователь\Downloads\ba906a6a663585d2bd31d8dea02c3c65-1-1024x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2650521" cy="198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https://avatars.mds.yandex.net/get-zen_doc/50335/pub_5a86cc2afd96b1850a548ef3_5a86cd603c50f7afb217215e/scale_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26642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3140968"/>
            <a:ext cx="2563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это воплотить?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ресурсов: нормативно - правовых,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кадровых, материально-технических,  организационно-содержательных, информационных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580112" y="2928934"/>
            <a:ext cx="311255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организовать  специалистов и социальных партнеров в единый день консультирования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b="1" noProof="0" dirty="0" smtClean="0">
                <a:latin typeface="Times New Roman" pitchFamily="18" charset="0"/>
                <a:cs typeface="Times New Roman" pitchFamily="18" charset="0"/>
              </a:rPr>
              <a:t>Заключение договоров с соц.партнерами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b="1" noProof="0" dirty="0" smtClean="0">
                <a:latin typeface="Times New Roman" pitchFamily="18" charset="0"/>
                <a:cs typeface="Times New Roman" pitchFamily="18" charset="0"/>
              </a:rPr>
              <a:t>Четкий график работы консультантов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b="1" noProof="0" dirty="0" smtClean="0">
                <a:latin typeface="Times New Roman" pitchFamily="18" charset="0"/>
                <a:cs typeface="Times New Roman" pitchFamily="18" charset="0"/>
              </a:rPr>
              <a:t>Мобильность специалистов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835696" y="1071546"/>
            <a:ext cx="5184576" cy="138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 не получается?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«Отсутствие запросов на первоначальном этапе!»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Разработать четкий план маркетинговой компании по продвижению инновационного продукта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285728"/>
            <a:ext cx="671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vatars.mds.yandex.net/get-pdb/1695402/0a8bcbb5-d778-4f6d-873b-a105599dc58f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852936"/>
            <a:ext cx="3257060" cy="3610042"/>
          </a:xfrm>
          <a:prstGeom prst="rect">
            <a:avLst/>
          </a:prstGeom>
          <a:noFill/>
        </p:spPr>
      </p:pic>
      <p:pic>
        <p:nvPicPr>
          <p:cNvPr id="8" name="Picture 2" descr="C:\Users\ASPIRE\Desktop\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14290"/>
            <a:ext cx="7992888" cy="504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15616" y="1052736"/>
          <a:ext cx="7416823" cy="5699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3383"/>
                <a:gridCol w="3040897"/>
                <a:gridCol w="2002543"/>
              </a:tblGrid>
              <a:tr h="516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общественность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Родительская общественность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партнеры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</a:tr>
              <a:tr h="51688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-Все источники информации объединены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единое поле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мультимодального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консультирования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-Оперативность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регламентированность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консультативной помощи в рамках одного дня,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систематизации и стабильности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оказания услуг в рамках КЦ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</a:tr>
              <a:tr h="51688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Территориальное масштабирование оказания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мультимодального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консультирования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родительской и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педагогической общественности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Вовлеченность в реализацию проекта социальных партнеров и иных организаций.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553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родительской компетенции и педагогической просвещенности в соответствии с актуализированными запросами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740352" y="260648"/>
            <a:ext cx="856652" cy="758619"/>
          </a:xfrm>
          <a:prstGeom prst="rect">
            <a:avLst/>
          </a:prstGeom>
          <a:noFill/>
        </p:spPr>
      </p:pic>
      <p:pic>
        <p:nvPicPr>
          <p:cNvPr id="9" name="Рисунок 8" descr="http://news.blrstage.com/app/uploads/sites/3/2014/01/deba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0808"/>
            <a:ext cx="186616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пользователь\Downloads\Сервіси-з-реєстрації-бізнесу-переходять-в-онлай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5841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1835696" y="1071546"/>
            <a:ext cx="5184576" cy="138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1700808"/>
            <a:ext cx="671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Рады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сотрудничеству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  <p:pic>
        <p:nvPicPr>
          <p:cNvPr id="9" name="Рисунок 8" descr="https://cs6.livemaster.ru/storage/fc/27/3cd6fa9e87b5ecfb7b77ebd268m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2610173" cy="239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452320" y="260648"/>
            <a:ext cx="1144684" cy="101369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971600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0872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пространства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мультимодального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консультирования в рамках единого дня информирования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t2.depositphotos.com/2495409/12343/i/950/depositphotos_123430172-stock-photo-customer-service-concept-3d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3672408" cy="280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ASPIRE\Desktop\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43608" y="1196752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ASPIRE\Desktop\4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0"/>
            <a:ext cx="7992888" cy="504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график выполнения работ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692696"/>
          <a:ext cx="7560840" cy="61428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25524"/>
                <a:gridCol w="1492736"/>
                <a:gridCol w="1342580"/>
              </a:tblGrid>
              <a:tr h="86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(период) выполнения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</a:tr>
              <a:tr h="272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Подготовительный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этап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>
                    <a:solidFill>
                      <a:srgbClr val="B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концептуальных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ориентиров планируемой деятельности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Рабочая группа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третья декада ноября 2020</a:t>
                      </a:r>
                    </a:p>
                  </a:txBody>
                  <a:tcPr marL="68580" marR="68580" marT="0" marB="0"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организационно-распорядительных документов, регламентирующих деятельность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реализации проекта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Заведующий КЦ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третья декада ноября 2020</a:t>
                      </a:r>
                    </a:p>
                  </a:txBody>
                  <a:tcPr marL="68580" marR="68580" marT="0" marB="0"/>
                </a:tc>
              </a:tr>
              <a:tr h="48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Подбор квалифицированных кадров реализующих проект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Заведующий КЦ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третья декада ноября 2020</a:t>
                      </a:r>
                    </a:p>
                  </a:txBody>
                  <a:tcPr marL="68580" marR="68580" marT="0" marB="0"/>
                </a:tc>
              </a:tr>
              <a:tr h="799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Привлечение социальных партнеров и иных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заинтересованных в результатах проекта  лиц для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оказания консультативных услуг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Заведующий КЦ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третья декада ноября 2020</a:t>
                      </a:r>
                    </a:p>
                  </a:txBody>
                  <a:tcPr marL="68580" marR="68580" marT="0" marB="0"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Материально - техническое обеспечение  достаточный уровень сервисного обслуживания для реализации цифрового вещания на онлай -площадках.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Заведующий КЦ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первая декада декабря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</a:tr>
              <a:tr h="32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Формирование социального заказа на основании опроса участников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первая декада декабря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родительской и педагогической общественности о возможности участия в проекте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Заведующий КЦ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первая декада декабря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971600" y="692696"/>
            <a:ext cx="97575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0"/>
            <a:ext cx="7992888" cy="504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график выполнения работ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692696"/>
          <a:ext cx="7560840" cy="59726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25524"/>
                <a:gridCol w="1492736"/>
                <a:gridCol w="1342580"/>
              </a:tblGrid>
              <a:tr h="86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(период) выполнения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</a:tr>
              <a:tr h="272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Организационно-методический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>
                    <a:solidFill>
                      <a:srgbClr val="B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6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 и проведение методического сопровождения единого дня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мультимодального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консультирования и единого дня обратной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КЦ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вторая декада декабря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2020-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май 2021</a:t>
                      </a:r>
                    </a:p>
                  </a:txBody>
                  <a:tcPr marL="68580" marR="68580" marT="0" marB="0"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учебно-методического комплекта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реализации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инновационного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КЦ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декабрь 2021 - вторая декада мая 2021</a:t>
                      </a:r>
                    </a:p>
                  </a:txBody>
                  <a:tcPr marL="68580" marR="68580" marT="0" marB="0"/>
                </a:tc>
              </a:tr>
              <a:tr h="48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популяризации  и распространения опыта инновационной деятельности, публикация статей руководящих и педагогических работников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реализующих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Рабочая группа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февраль 2021 -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май 2021</a:t>
                      </a:r>
                    </a:p>
                  </a:txBody>
                  <a:tcPr marL="68580" marR="68580" marT="0" marB="0"/>
                </a:tc>
              </a:tr>
              <a:tr h="87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мониторинговых, диагностических процедур по оценке промежуточных результатов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январь 2021,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март 2021,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май 2021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971600" y="692696"/>
            <a:ext cx="97575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0"/>
            <a:ext cx="7992888" cy="504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график выполнения работ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692696"/>
          <a:ext cx="7560840" cy="29246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25524"/>
                <a:gridCol w="1492736"/>
                <a:gridCol w="1342580"/>
              </a:tblGrid>
              <a:tr h="86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(период) выполнения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/>
                </a:tc>
              </a:tr>
              <a:tr h="272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Контрольно-аналитический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этап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374" marR="21374" marT="0" marB="0" anchor="ctr">
                    <a:solidFill>
                      <a:srgbClr val="B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Анализ эффективности реализации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Рабочая группа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третья декада мая 2021</a:t>
                      </a:r>
                    </a:p>
                  </a:txBody>
                  <a:tcPr marL="68580" marR="68580" marT="0" marB="0"/>
                </a:tc>
              </a:tr>
              <a:tr h="326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инновационной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третья декада мая 2021</a:t>
                      </a:r>
                    </a:p>
                    <a:p>
                      <a:endParaRPr lang="ru-RU" sz="16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971600" y="692696"/>
            <a:ext cx="975759" cy="864096"/>
          </a:xfrm>
          <a:prstGeom prst="rect">
            <a:avLst/>
          </a:prstGeom>
          <a:noFill/>
        </p:spPr>
      </p:pic>
      <p:pic>
        <p:nvPicPr>
          <p:cNvPr id="9" name="Рисунок 8" descr="http://www.pkusz.edu.cn/uploadfile/2015/0924/2015092403462685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4176464" cy="26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gray">
          <a:xfrm>
            <a:off x="3059832" y="1484784"/>
            <a:ext cx="90328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 flipH="1">
            <a:off x="5076056" y="1484784"/>
            <a:ext cx="96053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 rot="16200000">
            <a:off x="4139954" y="-1467546"/>
            <a:ext cx="1152126" cy="4752530"/>
            <a:chOff x="1997" y="1314"/>
            <a:chExt cx="1889" cy="1009"/>
          </a:xfrm>
        </p:grpSpPr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Этапы реализации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71600" y="2276872"/>
            <a:ext cx="2808311" cy="2304256"/>
            <a:chOff x="-62930" y="0"/>
            <a:chExt cx="6610334" cy="25922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62930" y="0"/>
              <a:ext cx="6610334" cy="259228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445555" y="648072"/>
              <a:ext cx="5020101" cy="1387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этап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Каждый третий четверг  месяца </a:t>
              </a: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5364088" y="2276872"/>
            <a:ext cx="2808311" cy="2304256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4"/>
          <p:cNvSpPr/>
          <p:nvPr/>
        </p:nvSpPr>
        <p:spPr>
          <a:xfrm>
            <a:off x="5580112" y="2780928"/>
            <a:ext cx="2232248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четвертый  четверг  месяца </a:t>
            </a:r>
          </a:p>
        </p:txBody>
      </p:sp>
      <p:pic>
        <p:nvPicPr>
          <p:cNvPr id="43" name="Picture 2" descr="C:\Users\ASPIRE\Desktop\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164288" y="260648"/>
            <a:ext cx="143271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bloknot-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1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gray">
          <a:xfrm rot="20739608">
            <a:off x="3062925" y="1369402"/>
            <a:ext cx="90328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 rot="17337470" flipH="1">
            <a:off x="4732283" y="3352113"/>
            <a:ext cx="96053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6200000">
            <a:off x="4139954" y="-1467546"/>
            <a:ext cx="1152126" cy="4752530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69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67" y="1360"/>
              <a:ext cx="138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 этап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Скругленный прямоугольник 4"/>
          <p:cNvSpPr/>
          <p:nvPr/>
        </p:nvSpPr>
        <p:spPr>
          <a:xfrm>
            <a:off x="1187623" y="2780928"/>
            <a:ext cx="2132722" cy="123321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2267744" y="1988840"/>
            <a:ext cx="2664296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актуальных запросов родителей (законных представителей)</a:t>
            </a:r>
            <a:endPara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755576" y="4293096"/>
            <a:ext cx="2016224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методического продукта на основе запроса</a:t>
            </a:r>
          </a:p>
        </p:txBody>
      </p:sp>
      <p:sp>
        <p:nvSpPr>
          <p:cNvPr id="20" name="Freeform 8"/>
          <p:cNvSpPr>
            <a:spLocks/>
          </p:cNvSpPr>
          <p:nvPr/>
        </p:nvSpPr>
        <p:spPr bwMode="gray">
          <a:xfrm rot="1451571" flipH="1">
            <a:off x="1437007" y="3234157"/>
            <a:ext cx="96053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6948264" y="1844824"/>
            <a:ext cx="1800200" cy="138737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методического продукта на официальном сайте МАДОУ «МАЯЧОК» каждый третий четверг месяца</a:t>
            </a:r>
          </a:p>
        </p:txBody>
      </p:sp>
      <p:pic>
        <p:nvPicPr>
          <p:cNvPr id="29" name="Рисунок 28" descr="https://nmsgc.org/images/thumbnails/images/news/2018/09-04/Training-fit-1200x82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1703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пользователь\Downloads\inf sist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252068" cy="1689051"/>
          </a:xfrm>
          <a:prstGeom prst="rect">
            <a:avLst/>
          </a:prstGeom>
          <a:noFill/>
        </p:spPr>
      </p:pic>
      <p:pic>
        <p:nvPicPr>
          <p:cNvPr id="32" name="Picture 2" descr="C:\Users\ASPIRE\Desktop\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" t="10571" b="28626"/>
          <a:stretch>
            <a:fillRect/>
          </a:stretch>
        </p:blipFill>
        <p:spPr bwMode="auto">
          <a:xfrm>
            <a:off x="7452320" y="260648"/>
            <a:ext cx="1144684" cy="1013690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l="15429" t="9587" r="12500"/>
          <a:stretch>
            <a:fillRect/>
          </a:stretch>
        </p:blipFill>
        <p:spPr bwMode="auto">
          <a:xfrm>
            <a:off x="4860032" y="1556792"/>
            <a:ext cx="2216089" cy="152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https://newsrussia.media/uploads/posts/2017-01/1485514786_e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05064"/>
            <a:ext cx="216024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Freeform 8"/>
          <p:cNvSpPr>
            <a:spLocks/>
          </p:cNvSpPr>
          <p:nvPr/>
        </p:nvSpPr>
        <p:spPr bwMode="gray">
          <a:xfrm rot="1243862" flipH="1">
            <a:off x="6324535" y="3215654"/>
            <a:ext cx="960537" cy="72008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5004048" y="5733256"/>
            <a:ext cx="3240360" cy="95532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всех желающих ознакомиться с методическим продуктом </a:t>
            </a:r>
            <a:endParaRPr lang="ru-RU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738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User-PK</cp:lastModifiedBy>
  <cp:revision>231</cp:revision>
  <dcterms:created xsi:type="dcterms:W3CDTF">2019-02-04T17:27:20Z</dcterms:created>
  <dcterms:modified xsi:type="dcterms:W3CDTF">2020-11-19T08:46:04Z</dcterms:modified>
</cp:coreProperties>
</file>