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73" r:id="rId4"/>
    <p:sldId id="267" r:id="rId5"/>
    <p:sldId id="277" r:id="rId6"/>
    <p:sldId id="278" r:id="rId7"/>
    <p:sldId id="283" r:id="rId8"/>
    <p:sldId id="279" r:id="rId9"/>
    <p:sldId id="269" r:id="rId10"/>
    <p:sldId id="284" r:id="rId11"/>
    <p:sldId id="272" r:id="rId12"/>
    <p:sldId id="280" r:id="rId13"/>
    <p:sldId id="28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F3C4CC5-9025-4A72-B081-06F40A8F5DA1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41BB968-E9D5-46B1-88B7-0333055479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1424770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/>
              <a:t> 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4032447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dirty="0">
                <a:solidFill>
                  <a:srgbClr val="7030A0"/>
                </a:solidFill>
                <a:latin typeface="Monotype Corsiva" pitchFamily="66" charset="0"/>
              </a:rPr>
              <a:t>«Современные подходы к работе с одаренными детьми</a:t>
            </a:r>
            <a:r>
              <a:rPr lang="ru-RU" sz="4000" b="1" dirty="0" smtClean="0">
                <a:solidFill>
                  <a:srgbClr val="7030A0"/>
                </a:solidFill>
                <a:latin typeface="Monotype Corsiva" pitchFamily="66" charset="0"/>
              </a:rPr>
              <a:t>»</a:t>
            </a:r>
          </a:p>
          <a:p>
            <a:endParaRPr lang="ru-RU" sz="28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endParaRPr lang="ru-RU" sz="2800" b="1" dirty="0">
              <a:solidFill>
                <a:srgbClr val="7030A0"/>
              </a:solidFill>
              <a:latin typeface="Monotype Corsiva" pitchFamily="66" charset="0"/>
            </a:endParaRPr>
          </a:p>
          <a:p>
            <a:endParaRPr lang="ru-RU" sz="28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800" b="1" dirty="0" smtClean="0">
                <a:solidFill>
                  <a:srgbClr val="7030A0"/>
                </a:solidFill>
                <a:latin typeface="Monotype Corsiva" pitchFamily="66" charset="0"/>
              </a:rPr>
              <a:t>Старший воспитатель: высшей квалификационной категории </a:t>
            </a:r>
          </a:p>
          <a:p>
            <a:r>
              <a:rPr lang="ru-RU" sz="3500" b="1" dirty="0" smtClean="0">
                <a:solidFill>
                  <a:srgbClr val="7030A0"/>
                </a:solidFill>
                <a:latin typeface="Monotype Corsiva" pitchFamily="66" charset="0"/>
              </a:rPr>
              <a:t>Новикова Е.А.</a:t>
            </a:r>
          </a:p>
          <a:p>
            <a:r>
              <a:rPr lang="ru-RU" sz="1400" b="1" dirty="0" err="1" smtClean="0">
                <a:solidFill>
                  <a:srgbClr val="7030A0"/>
                </a:solidFill>
                <a:latin typeface="Monotype Corsiva" pitchFamily="66" charset="0"/>
              </a:rPr>
              <a:t>Рефтинский</a:t>
            </a:r>
            <a:r>
              <a:rPr lang="ru-RU" sz="1400" b="1" dirty="0" smtClean="0">
                <a:solidFill>
                  <a:srgbClr val="7030A0"/>
                </a:solidFill>
                <a:latin typeface="Monotype Corsiva" pitchFamily="66" charset="0"/>
              </a:rPr>
              <a:t>, 2021</a:t>
            </a:r>
            <a:endParaRPr lang="ru-RU" sz="14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>
          <a:xfrm>
            <a:off x="500034" y="214290"/>
            <a:ext cx="8229600" cy="109040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Муниципальное бюджетное дошкольное образовательное учреждение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«Детский  сад «Подснежник» городского округа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Рефтинский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 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1700808"/>
            <a:ext cx="8208911" cy="442535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Краткая аннотация (паспорт программы).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Информационный раздел (введение и теоретические аспекты одарённости).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Аналитический раздел (SWOT-анализ состояния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детского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одарёнными детьми).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Концептуально-целевой раздел (направления работы в рамках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принципы и подходы к содержанию и организации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работы с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одарёнными детьми, стратегии обучения одарённых детей, организация психолого-педагогического мониторинга одарённости дошкольников).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Мероприятия по реализации целей и задач (мероприятия по приоритетным направлениям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распределённые по годам).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реализацией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результаты реализации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(показатель реализации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критерии эффективности ожидаемых результатов).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Программа имеет </a:t>
            </a:r>
            <a:r>
              <a:rPr lang="ru-RU" dirty="0" smtClean="0"/>
              <a:t>следующую структуру: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4392487"/>
          </a:xfrm>
        </p:spPr>
        <p:txBody>
          <a:bodyPr>
            <a:normAutofit/>
          </a:bodyPr>
          <a:lstStyle/>
          <a:p>
            <a:pPr lvl="0"/>
            <a:r>
              <a:rPr lang="ru-RU" sz="3200" i="1" dirty="0"/>
              <a:t>Выявление интересов, способностей к той или иной деятельности.</a:t>
            </a:r>
          </a:p>
          <a:p>
            <a:pPr lvl="0"/>
            <a:r>
              <a:rPr lang="ru-RU" sz="3200" i="1" dirty="0"/>
              <a:t>Выявление предпосылок общей одарённости.</a:t>
            </a:r>
          </a:p>
          <a:p>
            <a:pPr lvl="0"/>
            <a:r>
              <a:rPr lang="ru-RU" sz="3200" i="1" dirty="0"/>
              <a:t>Выявление уровня развития креативности (творческих способностей) ребёнка.</a:t>
            </a:r>
          </a:p>
          <a:p>
            <a:endParaRPr lang="ru-RU" sz="3200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Диагностика </a:t>
            </a:r>
            <a:r>
              <a:rPr lang="ru-RU" dirty="0"/>
              <a:t>по выявлению одарённых детей включает: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916832"/>
            <a:ext cx="8064895" cy="446449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/>
              <a:t>Главная задача взрослого привить ребенку вкус к серьезной творческой работе. Педагогу всегда следует помнить, одаренные дети очень самолюбивы, легко ранимы. Поэтому от него больше всего требуются качества личностные, душевные, а не только интеллектуальный и методический «багаж». Необходимо чтобы в процессе воспитания и обучения присутствовало сотворчество взрослого и ребенка.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836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3212976"/>
            <a:ext cx="8229600" cy="1252728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 за внимание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96855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 1.6 (задачи стандарта) – создание благоприятных условий развития детей в соответствии с их возрастными и индивидуальными особенностями и склонностями развития способностей и творческого потенциала каждого ребёнка как субъекта отношений с самим собой, другими людьми, взрослыми и миром; формирование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среды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, соответствующей возрастным, индивидуальным, психологическим и физиологическим особенностям детей;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. 1.4 (принципы стандарта) – индивидуализация дошкольного образования;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п. 2.10.2 (содержание) – способы и направления детской инициативы;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п. 3.2.1 – использование в образовательной деятельности форм и методов работы с детьми, соответствующих их возрастным и индивидуальным особенностям;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п. 3.2.3 – индивидуализация образования (в том числе поддержка ребёнка, построение его образовательной траектории или профессиональная коррекция особенностей развития);</a:t>
            </a:r>
          </a:p>
          <a:p>
            <a:pPr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п. 3.2.5 – построение развивающего образования, ориентированного на зону ближайшего развития каждого воспитанника.</a:t>
            </a:r>
          </a:p>
          <a:p>
            <a:endParaRPr lang="ru-RU" sz="45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Федеральном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государственном образовательном стандарте дошкольного образования реализуется принцип индивидуализации: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3" y="1556792"/>
            <a:ext cx="8208912" cy="4968552"/>
          </a:xfrm>
        </p:spPr>
        <p:txBody>
          <a:bodyPr>
            <a:normAutofit/>
          </a:bodyPr>
          <a:lstStyle/>
          <a:p>
            <a:r>
              <a:rPr lang="ru-RU" b="1" i="1" u="sng" dirty="0" smtClean="0"/>
              <a:t>Одаренный ребенок </a:t>
            </a:r>
            <a:r>
              <a:rPr lang="ru-RU" b="1" i="1" dirty="0" smtClean="0"/>
              <a:t>– это ребенок, который выделяется яркими, очевидными, иногда выдающимися достижениями (или имеет внутренние предпосылки для таких достижений) в том или ином виде деятельности.</a:t>
            </a:r>
          </a:p>
          <a:p>
            <a:pPr marL="0" indent="0">
              <a:buNone/>
            </a:pPr>
            <a:endParaRPr lang="ru-RU" b="1" i="1" dirty="0" smtClean="0"/>
          </a:p>
          <a:p>
            <a:r>
              <a:rPr lang="ru-RU" b="1" i="1" u="sng" dirty="0"/>
              <a:t>Одаренность </a:t>
            </a:r>
            <a:r>
              <a:rPr lang="ru-RU" b="1" i="1" dirty="0"/>
              <a:t>— это системное, развивающееся в течение жизни качество психики, которое определяет возможность достижения человеком более высоких, незаурядных результатов в одном или нескольких видах деятельности по сравнению с другими людьми.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же такое детская одаренность?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комплексный </a:t>
            </a:r>
            <a:r>
              <a:rPr lang="ru-RU" b="1" dirty="0"/>
              <a:t>характер </a:t>
            </a:r>
            <a:r>
              <a:rPr lang="ru-RU" dirty="0"/>
              <a:t>оценивания разных сторон </a:t>
            </a:r>
            <a:r>
              <a:rPr lang="ru-RU" dirty="0" smtClean="0"/>
              <a:t>деятельности ребенка</a:t>
            </a:r>
            <a:r>
              <a:rPr lang="ru-RU" dirty="0"/>
              <a:t>, позволяющий использовать различные источники информации </a:t>
            </a:r>
            <a:r>
              <a:rPr lang="ru-RU" dirty="0" smtClean="0"/>
              <a:t>и охватить </a:t>
            </a:r>
            <a:r>
              <a:rPr lang="ru-RU" dirty="0"/>
              <a:t>более широкий спектр его способностей;</a:t>
            </a:r>
          </a:p>
          <a:p>
            <a:pPr algn="just"/>
            <a:r>
              <a:rPr lang="ru-RU" b="1" dirty="0" smtClean="0"/>
              <a:t>развернутое </a:t>
            </a:r>
            <a:r>
              <a:rPr lang="ru-RU" b="1" dirty="0"/>
              <a:t>во времени наблюдение </a:t>
            </a:r>
            <a:r>
              <a:rPr lang="ru-RU" dirty="0"/>
              <a:t>за поведением </a:t>
            </a:r>
            <a:r>
              <a:rPr lang="ru-RU" dirty="0" smtClean="0"/>
              <a:t>данного ребенка </a:t>
            </a:r>
            <a:r>
              <a:rPr lang="ru-RU" dirty="0"/>
              <a:t>в разных ситуациях;</a:t>
            </a:r>
          </a:p>
          <a:p>
            <a:pPr algn="just"/>
            <a:r>
              <a:rPr lang="ru-RU" b="1" dirty="0" smtClean="0"/>
              <a:t>анализ </a:t>
            </a:r>
            <a:r>
              <a:rPr lang="ru-RU" b="1" dirty="0"/>
              <a:t>поведения ребенка </a:t>
            </a:r>
            <a:r>
              <a:rPr lang="ru-RU" dirty="0"/>
              <a:t>в тех сферах деятельности, которые </a:t>
            </a:r>
            <a:r>
              <a:rPr lang="ru-RU" dirty="0" smtClean="0"/>
              <a:t>в максимальной </a:t>
            </a:r>
            <a:r>
              <a:rPr lang="ru-RU" dirty="0"/>
              <a:t>мере соответствуют его склонностям и интересам;</a:t>
            </a:r>
          </a:p>
          <a:p>
            <a:pPr algn="just"/>
            <a:r>
              <a:rPr lang="ru-RU" b="1" dirty="0" smtClean="0"/>
              <a:t>использование </a:t>
            </a:r>
            <a:r>
              <a:rPr lang="ru-RU" b="1" dirty="0"/>
              <a:t>тренинговых упражнений</a:t>
            </a:r>
            <a:r>
              <a:rPr lang="ru-RU" dirty="0"/>
              <a:t>, в рамках </a:t>
            </a:r>
            <a:r>
              <a:rPr lang="ru-RU" dirty="0" smtClean="0"/>
              <a:t>которых можно </a:t>
            </a:r>
            <a:r>
              <a:rPr lang="ru-RU" dirty="0"/>
              <a:t>организовывать развивающее влияние, снимая типичные для </a:t>
            </a:r>
            <a:r>
              <a:rPr lang="ru-RU" dirty="0" smtClean="0"/>
              <a:t>данного ребенка </a:t>
            </a:r>
            <a:r>
              <a:rPr lang="ru-RU" dirty="0"/>
              <a:t>психологические преграды;</a:t>
            </a:r>
          </a:p>
          <a:p>
            <a:pPr algn="just"/>
            <a:r>
              <a:rPr lang="ru-RU" b="1" dirty="0" smtClean="0"/>
              <a:t>опора </a:t>
            </a:r>
            <a:r>
              <a:rPr lang="ru-RU" b="1" dirty="0"/>
              <a:t>на валидные методы психодиагностики</a:t>
            </a:r>
            <a:r>
              <a:rPr lang="ru-RU" dirty="0"/>
              <a:t>, имеющие дело </a:t>
            </a:r>
            <a:r>
              <a:rPr lang="ru-RU" dirty="0" smtClean="0"/>
              <a:t>с оценкой </a:t>
            </a:r>
            <a:r>
              <a:rPr lang="ru-RU" dirty="0"/>
              <a:t>реального поведения ребенка в реальной ситуации, таких </a:t>
            </a:r>
            <a:r>
              <a:rPr lang="ru-RU" dirty="0" smtClean="0"/>
              <a:t>как: анализ </a:t>
            </a:r>
            <a:r>
              <a:rPr lang="ru-RU" dirty="0"/>
              <a:t>продуктов деятельности, наблюдение, беседа, экспертные </a:t>
            </a:r>
            <a:r>
              <a:rPr lang="ru-RU" dirty="0" smtClean="0"/>
              <a:t>оценки психолога</a:t>
            </a:r>
            <a:r>
              <a:rPr lang="ru-RU" dirty="0"/>
              <a:t>, </a:t>
            </a:r>
            <a:r>
              <a:rPr lang="ru-RU" dirty="0" err="1" smtClean="0"/>
              <a:t>восптателей</a:t>
            </a:r>
            <a:r>
              <a:rPr lang="ru-RU" dirty="0" smtClean="0"/>
              <a:t> </a:t>
            </a:r>
            <a:r>
              <a:rPr lang="ru-RU" dirty="0"/>
              <a:t>и родителей, естественный эксперимент</a:t>
            </a:r>
            <a:r>
              <a:rPr lang="ru-RU" dirty="0" smtClean="0"/>
              <a:t>;</a:t>
            </a:r>
          </a:p>
          <a:p>
            <a:pPr algn="just"/>
            <a:r>
              <a:rPr lang="ru-RU" b="1" dirty="0" smtClean="0"/>
              <a:t>подключение </a:t>
            </a:r>
            <a:r>
              <a:rPr lang="ru-RU" b="1" dirty="0"/>
              <a:t>к оценке одаренного ребенка </a:t>
            </a:r>
            <a:r>
              <a:rPr lang="ru-RU" b="1" dirty="0" smtClean="0"/>
              <a:t>экспертов</a:t>
            </a:r>
            <a:r>
              <a:rPr lang="ru-RU" dirty="0" smtClean="0"/>
              <a:t>: специалистов </a:t>
            </a:r>
            <a:r>
              <a:rPr lang="ru-RU" dirty="0"/>
              <a:t>высшей квалификации в соответствующей </a:t>
            </a:r>
            <a:r>
              <a:rPr lang="ru-RU" dirty="0" smtClean="0"/>
              <a:t>предметной области </a:t>
            </a:r>
            <a:r>
              <a:rPr lang="ru-RU" dirty="0"/>
              <a:t>деятельности (математиков, музыкантов, шахматистов, </a:t>
            </a:r>
            <a:r>
              <a:rPr lang="ru-RU" dirty="0" smtClean="0"/>
              <a:t>художников и </a:t>
            </a:r>
            <a:r>
              <a:rPr lang="ru-RU" dirty="0"/>
              <a:t>т. д.);</a:t>
            </a:r>
          </a:p>
          <a:p>
            <a:pPr algn="just"/>
            <a:r>
              <a:rPr lang="ru-RU" b="1" dirty="0" smtClean="0"/>
              <a:t>принцип </a:t>
            </a:r>
            <a:r>
              <a:rPr lang="ru-RU" b="1" dirty="0"/>
              <a:t>максимального разнообразия </a:t>
            </a:r>
            <a:r>
              <a:rPr lang="ru-RU" dirty="0" smtClean="0"/>
              <a:t>предоставленных возможностей </a:t>
            </a:r>
            <a:r>
              <a:rPr lang="ru-RU" dirty="0"/>
              <a:t>для проявления личности;</a:t>
            </a:r>
          </a:p>
          <a:p>
            <a:pPr algn="just"/>
            <a:r>
              <a:rPr lang="ru-RU" b="1" dirty="0" smtClean="0"/>
              <a:t>принцип </a:t>
            </a:r>
            <a:r>
              <a:rPr lang="ru-RU" b="1" dirty="0"/>
              <a:t>принятия всех продуктов творчества </a:t>
            </a:r>
            <a:r>
              <a:rPr lang="ru-RU" b="1" dirty="0" smtClean="0"/>
              <a:t>детей</a:t>
            </a:r>
            <a:r>
              <a:rPr lang="ru-RU" dirty="0" smtClean="0"/>
              <a:t>, независимо от </a:t>
            </a:r>
            <a:r>
              <a:rPr lang="ru-RU" dirty="0"/>
              <a:t>их формы, содержания и качества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Принципы, которыми руководствуются педагоги детского сада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при выявлении способных и талантливых детей: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712967" cy="6552728"/>
          </a:xfrm>
        </p:spPr>
        <p:txBody>
          <a:bodyPr>
            <a:normAutofit/>
          </a:bodyPr>
          <a:lstStyle/>
          <a:p>
            <a:pPr indent="457200" algn="just"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</a:rPr>
              <a:t>SWOT-анализ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ea typeface="Times New Roman"/>
              </a:rPr>
              <a:t>оценка 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ea typeface="Times New Roman"/>
              </a:rPr>
              <a:t>сильных и слабых сторон 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ea typeface="Times New Roman"/>
              </a:rPr>
              <a:t>организации, ее возможностей </a:t>
            </a:r>
            <a:r>
              <a:rPr lang="ru-RU" sz="3200" dirty="0" smtClean="0">
                <a:solidFill>
                  <a:schemeClr val="bg1"/>
                </a:solidFill>
                <a:latin typeface="Times New Roman"/>
                <a:ea typeface="Times New Roman"/>
              </a:rPr>
              <a:t>и угроз. </a:t>
            </a:r>
          </a:p>
          <a:p>
            <a:endParaRPr lang="ru-RU" dirty="0"/>
          </a:p>
        </p:txBody>
      </p:sp>
      <p:pic>
        <p:nvPicPr>
          <p:cNvPr id="5" name="Picture 2" descr="C:\Users\user\Pictures\scale_1200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348880"/>
            <a:ext cx="8568952" cy="4180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0326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SWOT-анализ состояния МБДОУ «Детский сад «Подснежник» в работе с одаренными детьми</a:t>
            </a:r>
            <a:endParaRPr lang="ru-RU" sz="2400" b="1" dirty="0"/>
          </a:p>
        </p:txBody>
      </p:sp>
      <p:graphicFrame>
        <p:nvGraphicFramePr>
          <p:cNvPr id="4" name="Содержимое 7"/>
          <p:cNvGraphicFramePr>
            <a:graphicFrameLocks/>
          </p:cNvGraphicFramePr>
          <p:nvPr/>
        </p:nvGraphicFramePr>
        <p:xfrm>
          <a:off x="251520" y="1196752"/>
          <a:ext cx="8568952" cy="5520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  <a:gridCol w="3384376"/>
              </a:tblGrid>
              <a:tr h="432048">
                <a:tc gridSpan="2">
                  <a:txBody>
                    <a:bodyPr/>
                    <a:lstStyle/>
                    <a:p>
                      <a:pPr marL="180340" marR="231838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 marR="2318385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Внутренние</a:t>
                      </a:r>
                      <a:r>
                        <a:rPr lang="en-US" sz="1800" spc="-1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факторы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1798">
                <a:tc>
                  <a:txBody>
                    <a:bodyPr/>
                    <a:lstStyle/>
                    <a:p>
                      <a:pPr marL="180340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Сильные</a:t>
                      </a:r>
                      <a:r>
                        <a:rPr lang="en-US" sz="1800" b="1" spc="-5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стороны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Слабые</a:t>
                      </a:r>
                      <a:r>
                        <a:rPr lang="en-US" sz="1800" b="1" spc="-1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стороны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75323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широкий</a:t>
                      </a:r>
                      <a:r>
                        <a:rPr lang="en-US" sz="16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спектр</a:t>
                      </a:r>
                      <a:r>
                        <a:rPr lang="en-US" sz="16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интересов</a:t>
                      </a:r>
                      <a:r>
                        <a:rPr lang="en-US" sz="1600" spc="-1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воспитанников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;</a:t>
                      </a:r>
                      <a:endParaRPr lang="ru-RU" sz="1600" dirty="0">
                        <a:latin typeface="Times New Roman"/>
                        <a:ea typeface="Symbol"/>
                        <a:cs typeface="Symbol"/>
                      </a:endParaRPr>
                    </a:p>
                    <a:p>
                      <a:pPr marL="342900" marR="5969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  <a:tab pos="1488440" algn="l"/>
                          <a:tab pos="2591435" algn="l"/>
                        </a:tabLst>
                      </a:pPr>
                      <a:r>
                        <a:rPr lang="ru-RU" sz="1600" dirty="0" err="1" smtClean="0">
                          <a:latin typeface="Times New Roman"/>
                          <a:ea typeface="Symbol"/>
                          <a:cs typeface="Symbol"/>
                        </a:rPr>
                        <a:t>позитивнаядинамика</a:t>
                      </a:r>
                      <a:r>
                        <a:rPr lang="ru-RU" sz="1600" spc="-265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освоения воспитанниками образовательной программы;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укомплектованность</a:t>
                      </a:r>
                      <a:r>
                        <a:rPr lang="en-US" sz="1600" spc="-2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spc="-20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Symbol"/>
                          <a:cs typeface="Symbol"/>
                        </a:rPr>
                        <a:t>педагогическими</a:t>
                      </a:r>
                      <a:r>
                        <a:rPr lang="en-US" sz="1600" spc="-15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кадрами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;</a:t>
                      </a:r>
                      <a:endParaRPr lang="ru-RU" sz="1600" dirty="0">
                        <a:latin typeface="Times New Roman"/>
                        <a:ea typeface="Symbol"/>
                        <a:cs typeface="Symbol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высокая</a:t>
                      </a:r>
                      <a:r>
                        <a:rPr lang="en-US" sz="1600" spc="-4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spc="-40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Symbol"/>
                          <a:cs typeface="Symbol"/>
                        </a:rPr>
                        <a:t>квалификация</a:t>
                      </a:r>
                      <a:r>
                        <a:rPr lang="en-US" sz="1600" spc="-35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педагогов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;</a:t>
                      </a:r>
                      <a:endParaRPr lang="ru-RU" sz="1600" dirty="0">
                        <a:latin typeface="Times New Roman"/>
                        <a:ea typeface="Symbol"/>
                        <a:cs typeface="Symbol"/>
                      </a:endParaRPr>
                    </a:p>
                    <a:p>
                      <a:pPr marL="342900" marR="6096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система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работы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направлений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по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развитию</a:t>
                      </a:r>
                      <a:r>
                        <a:rPr lang="ru-RU" sz="1600" spc="-26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способностей</a:t>
                      </a:r>
                      <a:r>
                        <a:rPr lang="ru-RU" sz="16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воспитанников;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реализация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    </a:t>
                      </a:r>
                      <a:r>
                        <a:rPr lang="en-US" sz="1600" spc="27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в     </a:t>
                      </a:r>
                      <a:r>
                        <a:rPr lang="en-US" sz="1600" spc="26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учреждении</a:t>
                      </a:r>
                      <a:r>
                        <a:rPr lang="en-US" sz="1600" dirty="0">
                          <a:latin typeface="Times New Roman"/>
                          <a:ea typeface="Symbol"/>
                          <a:cs typeface="Symbol"/>
                        </a:rPr>
                        <a:t>     </a:t>
                      </a:r>
                      <a:r>
                        <a:rPr lang="en-US" sz="1600" spc="26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Symbol"/>
                          <a:cs typeface="Symbol"/>
                        </a:rPr>
                        <a:t>программы</a:t>
                      </a:r>
                      <a:endParaRPr lang="ru-RU" sz="1600" dirty="0">
                        <a:latin typeface="Times New Roman"/>
                        <a:ea typeface="Symbol"/>
                        <a:cs typeface="Symbol"/>
                      </a:endParaRPr>
                    </a:p>
                    <a:p>
                      <a:pPr marL="180340" indent="-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педагогического сопровождения и поддержки одаренных и талантливых воспитанников;</a:t>
                      </a:r>
                    </a:p>
                    <a:p>
                      <a:pPr marL="342900" marR="6096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положительная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динамика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результативности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участия </a:t>
                      </a:r>
                      <a:r>
                        <a:rPr lang="ru-RU" sz="1600" dirty="0" err="1">
                          <a:latin typeface="Times New Roman"/>
                          <a:ea typeface="Symbol"/>
                          <a:cs typeface="Symbol"/>
                        </a:rPr>
                        <a:t>воспитаников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 в различных конкурсах;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marR="61595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Symbol"/>
                          <a:cs typeface="Symbol"/>
                        </a:rPr>
                        <a:t>Недостатчная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 укомплектованность </a:t>
                      </a:r>
                      <a:r>
                        <a:rPr lang="ru-RU" sz="2000" dirty="0" smtClean="0">
                          <a:latin typeface="Times New Roman"/>
                          <a:ea typeface="Symbol"/>
                          <a:cs typeface="Symbol"/>
                        </a:rPr>
                        <a:t>специалистами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;</a:t>
                      </a:r>
                    </a:p>
                    <a:p>
                      <a:pPr marL="342900" marR="59055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  <a:tab pos="170561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отсутствие</a:t>
                      </a:r>
                      <a:r>
                        <a:rPr lang="ru-RU" sz="20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системы</a:t>
                      </a:r>
                      <a:r>
                        <a:rPr lang="ru-RU" sz="20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психолого-</a:t>
                      </a:r>
                      <a:r>
                        <a:rPr lang="ru-RU" sz="2000" spc="-26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Symbol"/>
                          <a:cs typeface="Symbol"/>
                        </a:rPr>
                        <a:t>педагогического</a:t>
                      </a:r>
                      <a:r>
                        <a:rPr lang="ru-RU" sz="2000" baseline="0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Symbol"/>
                          <a:cs typeface="Symbol"/>
                        </a:rPr>
                        <a:t>сопровождения</a:t>
                      </a:r>
                      <a:r>
                        <a:rPr lang="ru-RU" sz="2000" spc="-265" dirty="0" smtClean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воспитанников</a:t>
                      </a:r>
                      <a:r>
                        <a:rPr lang="ru-RU" sz="2000" spc="-1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всех</a:t>
                      </a:r>
                      <a:r>
                        <a:rPr lang="ru-RU" sz="20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категорий</a:t>
                      </a:r>
                      <a:r>
                        <a:rPr lang="ru-RU" sz="2000" spc="-2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одаренности.</a:t>
                      </a:r>
                    </a:p>
                  </a:txBody>
                  <a:tcPr marL="0" marR="0" marT="0" marB="0"/>
                </a:tc>
              </a:tr>
              <a:tr h="471798">
                <a:tc>
                  <a:txBody>
                    <a:bodyPr/>
                    <a:lstStyle/>
                    <a:p>
                      <a:pPr marL="180340" indent="-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Возможности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indent="-9017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Угрозы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5669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411480" algn="l"/>
                        </a:tabLst>
                      </a:pP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создание</a:t>
                      </a:r>
                      <a:r>
                        <a:rPr lang="ru-RU" sz="1600" spc="-2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банка</a:t>
                      </a:r>
                      <a:r>
                        <a:rPr lang="ru-RU" sz="16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данных</a:t>
                      </a:r>
                      <a:r>
                        <a:rPr lang="ru-RU" sz="1600" spc="-1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«Одаренные</a:t>
                      </a:r>
                      <a:r>
                        <a:rPr lang="ru-RU" sz="1600" spc="-1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дети»;</a:t>
                      </a:r>
                    </a:p>
                    <a:p>
                      <a:pPr marL="342900" marR="61595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411480" algn="l"/>
                          <a:tab pos="2522855" algn="l"/>
                        </a:tabLst>
                      </a:pP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психолого-педагогическая	</a:t>
                      </a:r>
                      <a:r>
                        <a:rPr lang="ru-RU" sz="1600" spc="-5" dirty="0">
                          <a:latin typeface="Times New Roman"/>
                          <a:ea typeface="Symbol"/>
                          <a:cs typeface="Symbol"/>
                        </a:rPr>
                        <a:t>поддержка</a:t>
                      </a:r>
                      <a:r>
                        <a:rPr lang="ru-RU" sz="1600" spc="-26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одаренных детей;</a:t>
                      </a:r>
                    </a:p>
                    <a:p>
                      <a:pPr marL="342900" marR="60325" lvl="0" indent="-342900" algn="l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411480" algn="l"/>
                        </a:tabLst>
                      </a:pP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стимулирование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воспитанников,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победителей и призеров интеллектуальных и</a:t>
                      </a:r>
                      <a:r>
                        <a:rPr lang="ru-RU" sz="1600" spc="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творческих</a:t>
                      </a:r>
                      <a:r>
                        <a:rPr lang="ru-RU" sz="1600" spc="-1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Symbol"/>
                          <a:cs typeface="Symbol"/>
                        </a:rPr>
                        <a:t>конкурсов.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marR="6096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327025" algn="l"/>
                          <a:tab pos="327660" algn="l"/>
                          <a:tab pos="1200150" algn="l"/>
                          <a:tab pos="209931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малый	приток	</a:t>
                      </a:r>
                      <a:r>
                        <a:rPr lang="ru-RU" sz="2000" spc="-5" dirty="0">
                          <a:latin typeface="Times New Roman"/>
                          <a:ea typeface="Symbol"/>
                          <a:cs typeface="Symbol"/>
                        </a:rPr>
                        <a:t>молодых</a:t>
                      </a:r>
                      <a:r>
                        <a:rPr lang="ru-RU" sz="2000" spc="-260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квалифицированных</a:t>
                      </a:r>
                      <a:r>
                        <a:rPr lang="ru-RU" sz="2000" spc="-5" dirty="0"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latin typeface="Times New Roman"/>
                          <a:ea typeface="Symbol"/>
                          <a:cs typeface="Symbol"/>
                        </a:rPr>
                        <a:t>педагогов;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69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6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89861">
                <a:tc gridSpan="2">
                  <a:txBody>
                    <a:bodyPr/>
                    <a:lstStyle/>
                    <a:p>
                      <a:pPr marL="180340" marR="2318385" indent="-90170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marR="2318385" indent="-90170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marR="2318385" indent="-90170" algn="ctr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Внешние</a:t>
                      </a:r>
                      <a:r>
                        <a:rPr lang="en-US" sz="2000" spc="-15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факторы</a:t>
                      </a:r>
                      <a:endParaRPr lang="ru-RU" sz="20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3579">
                <a:tc>
                  <a:txBody>
                    <a:bodyPr/>
                    <a:lstStyle/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Сильные</a:t>
                      </a:r>
                      <a:r>
                        <a:rPr lang="en-US" sz="2000" b="1" spc="-5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стороны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Слабые</a:t>
                      </a:r>
                      <a:r>
                        <a:rPr lang="en-US" sz="2000" b="1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стороны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113581">
                <a:tc>
                  <a:txBody>
                    <a:bodyPr/>
                    <a:lstStyle/>
                    <a:p>
                      <a:pPr marL="342900" marR="60325" lvl="0" indent="-342900">
                        <a:lnSpc>
                          <a:spcPct val="98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6545" algn="l"/>
                          <a:tab pos="297180" algn="l"/>
                          <a:tab pos="1473200" algn="l"/>
                          <a:tab pos="1765300" algn="l"/>
                          <a:tab pos="2565400" algn="l"/>
                        </a:tabLst>
                      </a:pPr>
                      <a:r>
                        <a:rPr lang="en-US" sz="2000" dirty="0" err="1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сотрудничество</a:t>
                      </a:r>
                      <a:r>
                        <a:rPr lang="en-US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	с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социумом  поселка</a:t>
                      </a:r>
                      <a:r>
                        <a:rPr lang="en-US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;</a:t>
                      </a:r>
                      <a:endParaRPr lang="ru-RU" sz="2000" dirty="0">
                        <a:latin typeface="Times New Roman" pitchFamily="18" charset="0"/>
                        <a:ea typeface="Symbol"/>
                        <a:cs typeface="Times New Roman" pitchFamily="18" charset="0"/>
                      </a:endParaRPr>
                    </a:p>
                    <a:p>
                      <a:pPr marL="342900" marR="60960" lvl="0" indent="-342900"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6545" algn="l"/>
                          <a:tab pos="297180" algn="l"/>
                          <a:tab pos="1534160" algn="l"/>
                          <a:tab pos="272669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стимулирование	</a:t>
                      </a: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педагогических</a:t>
                      </a:r>
                      <a:r>
                        <a:rPr lang="ru-RU" sz="2000" baseline="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кадров</a:t>
                      </a:r>
                      <a:r>
                        <a:rPr lang="ru-RU" sz="2000" spc="-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,</a:t>
                      </a:r>
                      <a:r>
                        <a:rPr lang="ru-RU" sz="2000" spc="-26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работающих</a:t>
                      </a:r>
                      <a:r>
                        <a:rPr lang="ru-RU" sz="2000" spc="-2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 одаренными детьми.</a:t>
                      </a:r>
                    </a:p>
                    <a:p>
                      <a:pPr marL="342900" marR="60325" lvl="0" indent="-342900"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6545" algn="l"/>
                          <a:tab pos="297180" algn="l"/>
                          <a:tab pos="1990090" algn="l"/>
                        </a:tabLst>
                      </a:pP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</a:t>
                      </a:r>
                      <a:r>
                        <a:rPr lang="en-US" sz="2000" dirty="0" err="1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овершенствование</a:t>
                      </a:r>
                      <a:r>
                        <a:rPr lang="ru-RU" sz="2000" baseline="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en-US" sz="2000" spc="-5" dirty="0" err="1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профессионального</a:t>
                      </a:r>
                      <a:r>
                        <a:rPr lang="en-US" sz="2000" spc="-26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мастерства</a:t>
                      </a:r>
                      <a:r>
                        <a:rPr lang="en-US" sz="2000" spc="-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педагогов</a:t>
                      </a:r>
                      <a:r>
                        <a:rPr lang="en-US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;</a:t>
                      </a: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Symbol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или недостаточная                      финансовая поддержка реализации программы педагогического сопровождения и поддержки одаренных и талантливых воспитанников;</a:t>
                      </a:r>
                    </a:p>
                    <a:p>
                      <a:pPr marL="342900" marR="60960" lvl="0" indent="-342900" algn="l"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отсутствие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возможности </a:t>
                      </a: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привлечения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узких</a:t>
                      </a:r>
                      <a:r>
                        <a:rPr lang="ru-RU" sz="2000" spc="5" dirty="0" smtClean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специалистов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для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работы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одаренными</a:t>
                      </a:r>
                      <a:r>
                        <a:rPr lang="ru-RU" sz="2000" spc="-1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детьми;</a:t>
                      </a:r>
                    </a:p>
                  </a:txBody>
                  <a:tcPr marL="0" marR="0" marT="0" marB="0"/>
                </a:tc>
              </a:tr>
              <a:tr h="698655">
                <a:tc>
                  <a:txBody>
                    <a:bodyPr/>
                    <a:lstStyle/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Возможности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80340" indent="-90170">
                        <a:lnSpc>
                          <a:spcPts val="117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Угрозы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543684">
                <a:tc>
                  <a:txBody>
                    <a:bodyPr/>
                    <a:lstStyle/>
                    <a:p>
                      <a:pPr marL="342900" marR="61595" lvl="0" indent="-342900">
                        <a:lnSpc>
                          <a:spcPct val="9800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участие</a:t>
                      </a:r>
                      <a:r>
                        <a:rPr lang="ru-RU" sz="2000" spc="4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воспитанников </a:t>
                      </a:r>
                      <a:r>
                        <a:rPr lang="ru-RU" sz="2000" spc="4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в</a:t>
                      </a:r>
                      <a:r>
                        <a:rPr lang="ru-RU" sz="2000" spc="3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различных</a:t>
                      </a:r>
                      <a:r>
                        <a:rPr lang="ru-RU" sz="2000" spc="4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проектах,</a:t>
                      </a:r>
                      <a:r>
                        <a:rPr lang="ru-RU" sz="2000" spc="-26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конкурсах,</a:t>
                      </a:r>
                      <a:r>
                        <a:rPr lang="ru-RU" sz="2000" spc="-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соревнованиях;</a:t>
                      </a:r>
                    </a:p>
                    <a:p>
                      <a:pPr marL="342900" lvl="0" indent="-342900">
                        <a:lnSpc>
                          <a:spcPts val="1340"/>
                        </a:lnSpc>
                        <a:spcAft>
                          <a:spcPts val="0"/>
                        </a:spcAft>
                        <a:buSzPts val="1100"/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обмен опыта</a:t>
                      </a:r>
                      <a:r>
                        <a:rPr lang="ru-RU" sz="2000" spc="-1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работы с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одаренными</a:t>
                      </a:r>
                      <a:r>
                        <a:rPr lang="ru-RU" sz="2000" spc="-1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детьми;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marR="61595" lvl="0" indent="-342900" algn="l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525780" algn="l"/>
                        </a:tabLst>
                      </a:pP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конкуренция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со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стороны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других</a:t>
                      </a:r>
                      <a:r>
                        <a:rPr lang="ru-RU" sz="2000" spc="5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latin typeface="Times New Roman" pitchFamily="18" charset="0"/>
                          <a:ea typeface="Symbol"/>
                          <a:cs typeface="Times New Roman" pitchFamily="18" charset="0"/>
                        </a:rPr>
                        <a:t>образовательных учреждений;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712968" cy="57606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Модель выявления одаренных детей в образовательном учреждении.</a:t>
            </a:r>
            <a:endParaRPr lang="ru-RU" sz="2400" b="1" dirty="0" smtClean="0"/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1124744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Анализ </a:t>
            </a:r>
            <a:r>
              <a:rPr lang="ru-RU" b="1" dirty="0" smtClean="0">
                <a:solidFill>
                  <a:schemeClr val="bg1"/>
                </a:solidFill>
              </a:rPr>
              <a:t>итогов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прошедшего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учебного года</a:t>
            </a:r>
          </a:p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555776" y="1052736"/>
            <a:ext cx="403244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Пополнение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обновление банка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данных  «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Талантливые и одаренные дети»</a:t>
            </a:r>
          </a:p>
          <a:p>
            <a:pPr algn="ctr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876256" y="1052736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Психологическая</a:t>
            </a:r>
            <a:endParaRPr lang="ru-RU" b="1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диагностика,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анкетирование</a:t>
            </a:r>
          </a:p>
          <a:p>
            <a:pPr algn="ctr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79512" y="2492896"/>
            <a:ext cx="165618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Наблюдение</a:t>
            </a:r>
            <a:endParaRPr lang="ru-RU" b="1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339752" y="2492896"/>
            <a:ext cx="41764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/>
          </a:p>
          <a:p>
            <a:pPr algn="ctr"/>
            <a:r>
              <a:rPr lang="ru-RU" b="1" dirty="0" smtClean="0"/>
              <a:t>Выявление </a:t>
            </a:r>
            <a:r>
              <a:rPr lang="ru-RU" b="1" dirty="0" smtClean="0"/>
              <a:t>талантливых и одаренных детей</a:t>
            </a:r>
            <a:endParaRPr lang="ru-RU" dirty="0" smtClean="0"/>
          </a:p>
          <a:p>
            <a:pPr algn="ctr"/>
            <a:r>
              <a:rPr lang="ru-RU" b="1" dirty="0" smtClean="0"/>
              <a:t>по видам одаренности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732240" y="2492896"/>
            <a:ext cx="223224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</a:t>
            </a:r>
          </a:p>
          <a:p>
            <a:pPr algn="ctr"/>
            <a:r>
              <a:rPr lang="ru-RU" b="1" dirty="0" smtClean="0"/>
              <a:t>собеседование </a:t>
            </a:r>
            <a:r>
              <a:rPr lang="ru-RU" b="1" dirty="0" smtClean="0"/>
              <a:t>с</a:t>
            </a:r>
          </a:p>
          <a:p>
            <a:pPr algn="ctr"/>
            <a:r>
              <a:rPr lang="ru-RU" b="1" dirty="0" smtClean="0"/>
              <a:t>родителями</a:t>
            </a:r>
          </a:p>
          <a:p>
            <a:pPr algn="ctr"/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95536" y="3861048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Академическая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71600" y="5373216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Интеллектуальная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563888" y="5373216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Творческая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6012160" y="5373216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Социальная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876256" y="4005064"/>
            <a:ext cx="201622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Художественная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stCxn id="30" idx="0"/>
            <a:endCxn id="28" idx="2"/>
          </p:cNvCxnSpPr>
          <p:nvPr/>
        </p:nvCxnSpPr>
        <p:spPr>
          <a:xfrm flipV="1">
            <a:off x="4427984" y="2060848"/>
            <a:ext cx="3456384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0" idx="0"/>
            <a:endCxn id="27" idx="2"/>
          </p:cNvCxnSpPr>
          <p:nvPr/>
        </p:nvCxnSpPr>
        <p:spPr>
          <a:xfrm flipV="1">
            <a:off x="4427984" y="2060848"/>
            <a:ext cx="144016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0" idx="0"/>
            <a:endCxn id="25" idx="2"/>
          </p:cNvCxnSpPr>
          <p:nvPr/>
        </p:nvCxnSpPr>
        <p:spPr>
          <a:xfrm flipH="1" flipV="1">
            <a:off x="1187624" y="2132856"/>
            <a:ext cx="324036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8" idx="1"/>
            <a:endCxn id="27" idx="3"/>
          </p:cNvCxnSpPr>
          <p:nvPr/>
        </p:nvCxnSpPr>
        <p:spPr>
          <a:xfrm flipH="1">
            <a:off x="6588224" y="15567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28" idx="1"/>
            <a:endCxn id="27" idx="3"/>
          </p:cNvCxnSpPr>
          <p:nvPr/>
        </p:nvCxnSpPr>
        <p:spPr>
          <a:xfrm flipH="1">
            <a:off x="6588224" y="155679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stCxn id="25" idx="3"/>
            <a:endCxn id="27" idx="1"/>
          </p:cNvCxnSpPr>
          <p:nvPr/>
        </p:nvCxnSpPr>
        <p:spPr>
          <a:xfrm flipV="1">
            <a:off x="2195736" y="1556792"/>
            <a:ext cx="360040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30" idx="2"/>
          </p:cNvCxnSpPr>
          <p:nvPr/>
        </p:nvCxnSpPr>
        <p:spPr>
          <a:xfrm flipH="1">
            <a:off x="2267744" y="3501008"/>
            <a:ext cx="216024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30" idx="2"/>
            <a:endCxn id="34" idx="0"/>
          </p:cNvCxnSpPr>
          <p:nvPr/>
        </p:nvCxnSpPr>
        <p:spPr>
          <a:xfrm>
            <a:off x="4427984" y="3501008"/>
            <a:ext cx="144016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>
            <a:stCxn id="30" idx="2"/>
            <a:endCxn id="35" idx="0"/>
          </p:cNvCxnSpPr>
          <p:nvPr/>
        </p:nvCxnSpPr>
        <p:spPr>
          <a:xfrm>
            <a:off x="4427984" y="3501008"/>
            <a:ext cx="2592288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30" idx="2"/>
            <a:endCxn id="32" idx="0"/>
          </p:cNvCxnSpPr>
          <p:nvPr/>
        </p:nvCxnSpPr>
        <p:spPr>
          <a:xfrm flipH="1">
            <a:off x="1403648" y="3501008"/>
            <a:ext cx="3024336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30" idx="2"/>
            <a:endCxn id="36" idx="0"/>
          </p:cNvCxnSpPr>
          <p:nvPr/>
        </p:nvCxnSpPr>
        <p:spPr>
          <a:xfrm>
            <a:off x="4427984" y="3501008"/>
            <a:ext cx="3456384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30" idx="1"/>
            <a:endCxn id="29" idx="3"/>
          </p:cNvCxnSpPr>
          <p:nvPr/>
        </p:nvCxnSpPr>
        <p:spPr>
          <a:xfrm flipH="1">
            <a:off x="1835696" y="2996952"/>
            <a:ext cx="5040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30" idx="3"/>
            <a:endCxn id="31" idx="1"/>
          </p:cNvCxnSpPr>
          <p:nvPr/>
        </p:nvCxnSpPr>
        <p:spPr>
          <a:xfrm>
            <a:off x="6516216" y="2996952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922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464496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200" b="1" dirty="0" smtClean="0"/>
              <a:t>Цель программы</a:t>
            </a:r>
            <a:r>
              <a:rPr lang="ru-RU" sz="2800" dirty="0" smtClean="0"/>
              <a:t>: </a:t>
            </a:r>
            <a:r>
              <a:rPr lang="ru-RU" sz="2800" dirty="0" smtClean="0">
                <a:solidFill>
                  <a:schemeClr val="tx1"/>
                </a:solidFill>
              </a:rPr>
              <a:t>совершенствование работы </a:t>
            </a:r>
            <a:r>
              <a:rPr lang="ru-RU" sz="2800" dirty="0" smtClean="0">
                <a:solidFill>
                  <a:schemeClr val="tx1"/>
                </a:solidFill>
              </a:rPr>
              <a:t>по </a:t>
            </a:r>
            <a:r>
              <a:rPr lang="ru-RU" sz="2800" dirty="0" smtClean="0">
                <a:solidFill>
                  <a:schemeClr val="tx1"/>
                </a:solidFill>
              </a:rPr>
              <a:t>выявлению, поддержке и развитию одарённости у детей дошкольного возраста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Задачи: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Подобрать диагностические методики по выявлению одарённости у детей дошкольного возраста, разработать систему мониторинга.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Провести диагностические исследования по выявлению одарённости у дошкольников.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Разработать индивидуальные образовательные маршруты одарённых детей ДОУ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банк данных «Одарённые дети ДОУ».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Организовать психолого-педагогическое сопровождение одарённых детей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Провести мероприятия в ДОУ, способствующие развитию и поддержке одарённости у детей дошкольного возраста.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Способствовать	участию	воспитанников	в	конкурсах,	выставках,	спортивных соревнованиях и др. мероприятиях на более высоком уровне.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Повышать	психолого-педагогическую	компетентность	педагогов	и	родителей воспитанников в вопросах одарённости детей дошкольного возраста.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Расширить содержание развивающей предметно-пространственной среды кабинетов и групповых помещений ДОУ.</a:t>
            </a:r>
          </a:p>
          <a:p>
            <a:pPr algn="just"/>
            <a:endParaRPr lang="ru-RU" sz="2000" b="1" dirty="0" smtClean="0"/>
          </a:p>
          <a:p>
            <a:endParaRPr lang="ru-RU" sz="6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dirty="0" smtClean="0"/>
              <a:t> </a:t>
            </a:r>
            <a:r>
              <a:rPr lang="ru-RU" sz="3100" b="1" dirty="0" smtClean="0"/>
              <a:t>Программа педагогического сопровождения и поддержки одаренных и талантливых воспитанников. </a:t>
            </a:r>
            <a:r>
              <a:rPr lang="ru-RU" sz="4000" dirty="0">
                <a:solidFill>
                  <a:srgbClr val="7030A0"/>
                </a:solidFill>
              </a:rPr>
              <a:t/>
            </a:r>
            <a:br>
              <a:rPr lang="ru-RU" sz="4000" dirty="0">
                <a:solidFill>
                  <a:srgbClr val="7030A0"/>
                </a:solidFill>
              </a:rPr>
            </a:br>
            <a:endParaRPr lang="ru-RU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781</TotalTime>
  <Words>772</Words>
  <Application>Microsoft Office PowerPoint</Application>
  <PresentationFormat>Экран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      </vt:lpstr>
      <vt:lpstr>В Федеральном государственном образовательном стандарте дошкольного образования реализуется принцип индивидуализации:</vt:lpstr>
      <vt:lpstr>Что же такое детская одаренность? </vt:lpstr>
      <vt:lpstr>Принципы, которыми руководствуются педагоги детского сада при выявлении способных и талантливых детей: </vt:lpstr>
      <vt:lpstr>Слайд 5</vt:lpstr>
      <vt:lpstr>SWOT-анализ состояния МБДОУ «Детский сад «Подснежник» в работе с одаренными детьми</vt:lpstr>
      <vt:lpstr>Слайд 7</vt:lpstr>
      <vt:lpstr>Модель выявления одаренных детей в образовательном учреждении.</vt:lpstr>
      <vt:lpstr>  Программа педагогического сопровождения и поддержки одаренных и талантливых воспитанников.  </vt:lpstr>
      <vt:lpstr> Программа имеет следующую структуру: </vt:lpstr>
      <vt:lpstr> Диагностика по выявлению одарённых детей включает: </vt:lpstr>
      <vt:lpstr>Вывод: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Одаренные дети</dc:title>
  <dc:creator>РМЦ</dc:creator>
  <cp:lastModifiedBy>user</cp:lastModifiedBy>
  <cp:revision>60</cp:revision>
  <dcterms:created xsi:type="dcterms:W3CDTF">2018-09-19T04:59:55Z</dcterms:created>
  <dcterms:modified xsi:type="dcterms:W3CDTF">2021-05-04T13:01:41Z</dcterms:modified>
</cp:coreProperties>
</file>