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02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Дарья\Desktop\огород\mir_prirody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4649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1AADB5-6A93-4A77-8498-3449BB82E3D5}"/>
              </a:ext>
            </a:extLst>
          </p:cNvPr>
          <p:cNvSpPr/>
          <p:nvPr/>
        </p:nvSpPr>
        <p:spPr>
          <a:xfrm>
            <a:off x="1259632" y="1700808"/>
            <a:ext cx="698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 pitchFamily="18" charset="0"/>
                <a:cs typeface="Times New Roman" pitchFamily="18" charset="0"/>
              </a:rPr>
              <a:t>«Развивающие игры для детей старшего дошкольного возраста по ознакомлению с сельскохозяйственной техникой и орудиями труда агропромышленного комплекса»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2DC7EE5-8195-418C-A4D9-0E22EB98C99A}"/>
              </a:ext>
            </a:extLst>
          </p:cNvPr>
          <p:cNvSpPr/>
          <p:nvPr/>
        </p:nvSpPr>
        <p:spPr>
          <a:xfrm>
            <a:off x="1547664" y="188640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1600" b="1" kern="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kern="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Муниципальное автономное дошкольное образовательное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kern="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учреждение детский сад «Гармония» детский сад № 4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5BB79D-2C26-4BA3-BF57-0720CF25F366}"/>
              </a:ext>
            </a:extLst>
          </p:cNvPr>
          <p:cNvSpPr/>
          <p:nvPr/>
        </p:nvSpPr>
        <p:spPr>
          <a:xfrm>
            <a:off x="5076056" y="4941169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Разработчики: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Кравченко О.П.,</a:t>
            </a:r>
            <a:r>
              <a:rPr lang="en-US" sz="1600" b="1" kern="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</a:t>
            </a:r>
            <a:r>
              <a:rPr lang="ru-RU" sz="1600" b="1" kern="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КК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Салтанова Н.А., ВКК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EFD057-C77A-4216-88D2-8C4A24FCA4AE}"/>
              </a:ext>
            </a:extLst>
          </p:cNvPr>
          <p:cNvSpPr/>
          <p:nvPr/>
        </p:nvSpPr>
        <p:spPr>
          <a:xfrm>
            <a:off x="3203848" y="6058198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Нижний Тагил, 2021г.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EC713A-FC68-4E5B-BEA1-911125105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686" y="6595849"/>
            <a:ext cx="2664183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9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Дарья\Desktop\огород\mir_prirody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0C4683-FFFF-4C0B-9815-8D6D702C9440}"/>
              </a:ext>
            </a:extLst>
          </p:cNvPr>
          <p:cNvSpPr/>
          <p:nvPr/>
        </p:nvSpPr>
        <p:spPr>
          <a:xfrm>
            <a:off x="755576" y="457319"/>
            <a:ext cx="8136904" cy="240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600" b="1" i="1" dirty="0">
                <a:solidFill>
                  <a:srgbClr val="FF0000"/>
                </a:solidFill>
                <a:latin typeface="Times New Roman"/>
              </a:rPr>
              <a:t>                                          Игровые действия:</a:t>
            </a:r>
          </a:p>
          <a:p>
            <a:pPr lvl="0" algn="just">
              <a:spcBef>
                <a:spcPct val="20000"/>
              </a:spcBef>
            </a:pPr>
            <a:r>
              <a:rPr lang="ru-RU" sz="1400" b="1" i="1" dirty="0">
                <a:solidFill>
                  <a:srgbClr val="00B050"/>
                </a:solidFill>
                <a:latin typeface="Times New Roman"/>
              </a:rPr>
              <a:t>                              Дети вспоминают известные им овощи, сравнивают их.</a:t>
            </a:r>
          </a:p>
          <a:p>
            <a:pPr lvl="0" algn="just">
              <a:spcBef>
                <a:spcPct val="20000"/>
              </a:spcBef>
            </a:pPr>
            <a:r>
              <a:rPr lang="ru-RU" sz="1400" b="1" i="1" dirty="0">
                <a:solidFill>
                  <a:srgbClr val="00B050"/>
                </a:solidFill>
                <a:latin typeface="Times New Roman"/>
              </a:rPr>
              <a:t>      Каждый участник игры выбирает для себя эмблему овоща (тыква, кабачок, фасоль, бобы, баклажан).  У каждого ребёнка своя картинка. Одно и тоже название не может быть у нескольких детей.</a:t>
            </a:r>
          </a:p>
          <a:p>
            <a:pPr lvl="0" algn="just">
              <a:spcBef>
                <a:spcPct val="20000"/>
              </a:spcBef>
            </a:pPr>
            <a:r>
              <a:rPr lang="ru-RU" sz="1400" b="1" i="1" dirty="0">
                <a:solidFill>
                  <a:srgbClr val="00B050"/>
                </a:solidFill>
                <a:latin typeface="Times New Roman"/>
              </a:rPr>
              <a:t>     По жребию выбранный овощ, например, тыква, начинает игру. Он называет какой-нибудь овощ, например кабачок. Кабачок бежит, а тыква догоняет его. Когда кабачку грозит опасность быть пойманным, он называет какой-нибудь другой овощ, участвующий в игре (например, фасоль). Убегает названный овощ (фасоль). Пойманный овощ меняет своё название и снова включается в игру. Побеждает тот, кто ни разу не был пойман.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A41635-0486-4521-8223-80E407800F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6" t="13453" r="19669" b="7200"/>
          <a:stretch/>
        </p:blipFill>
        <p:spPr>
          <a:xfrm>
            <a:off x="660486" y="2956721"/>
            <a:ext cx="2008618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BDAFC40-F9B6-4A1D-BFD1-DD89CFD44D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6" t="12123" r="9004" b="10225"/>
          <a:stretch/>
        </p:blipFill>
        <p:spPr>
          <a:xfrm>
            <a:off x="2097091" y="4776233"/>
            <a:ext cx="2046217" cy="1656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4B611AC-D067-40F0-B8BF-D877F22D68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" t="3068" r="15402" b="13598"/>
          <a:stretch/>
        </p:blipFill>
        <p:spPr>
          <a:xfrm>
            <a:off x="6473307" y="2956721"/>
            <a:ext cx="2008618" cy="1656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A20F65A-8836-4CC3-B7DB-633E22D2AE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3" r="16786" b="26727"/>
          <a:stretch/>
        </p:blipFill>
        <p:spPr>
          <a:xfrm>
            <a:off x="5027331" y="4776233"/>
            <a:ext cx="2008619" cy="1656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223E5B3-D347-4BFD-9476-9098B90800D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t="2510" b="18526"/>
          <a:stretch/>
        </p:blipFill>
        <p:spPr>
          <a:xfrm>
            <a:off x="3598462" y="2965215"/>
            <a:ext cx="2008619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952A68-03D2-4C39-BA58-8F6A5DB25F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1" y="6578470"/>
            <a:ext cx="2664183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Дарья\Desktop\огород\mir_prirody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3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2DE64E-73C3-44B0-B70E-660E4089E274}"/>
              </a:ext>
            </a:extLst>
          </p:cNvPr>
          <p:cNvSpPr/>
          <p:nvPr/>
        </p:nvSpPr>
        <p:spPr>
          <a:xfrm>
            <a:off x="2987824" y="548680"/>
            <a:ext cx="4073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kern="0" dirty="0">
                <a:solidFill>
                  <a:srgbClr val="FF0000"/>
                </a:solidFill>
                <a:latin typeface="Times New Roman"/>
                <a:ea typeface="Times New Roman" pitchFamily="18" charset="0"/>
                <a:cs typeface="Times New Roman" pitchFamily="18" charset="0"/>
              </a:rPr>
              <a:t>Подвижная игра   «Комбайнеры»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0C4683-FFFF-4C0B-9815-8D6D702C9440}"/>
              </a:ext>
            </a:extLst>
          </p:cNvPr>
          <p:cNvSpPr/>
          <p:nvPr/>
        </p:nvSpPr>
        <p:spPr>
          <a:xfrm>
            <a:off x="2082625" y="1146069"/>
            <a:ext cx="659383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600" b="1" i="1" dirty="0">
                <a:solidFill>
                  <a:srgbClr val="FF0000"/>
                </a:solidFill>
                <a:latin typeface="Times New Roman"/>
              </a:rPr>
              <a:t>Цель: </a:t>
            </a:r>
            <a:r>
              <a:rPr lang="ru-RU" sz="1600" b="1" i="1" dirty="0">
                <a:solidFill>
                  <a:srgbClr val="00B050"/>
                </a:solidFill>
                <a:latin typeface="Times New Roman"/>
              </a:rPr>
              <a:t>Уточнить, закрепить знания детей о труде комбайнеров.</a:t>
            </a:r>
          </a:p>
          <a:p>
            <a:pPr lvl="0">
              <a:spcBef>
                <a:spcPct val="20000"/>
              </a:spcBef>
            </a:pPr>
            <a:r>
              <a:rPr lang="ru-RU" sz="1600" b="1" i="1" dirty="0">
                <a:solidFill>
                  <a:srgbClr val="FF0000"/>
                </a:solidFill>
                <a:latin typeface="Times New Roman"/>
              </a:rPr>
              <a:t>Оборудование: </a:t>
            </a:r>
            <a:r>
              <a:rPr lang="ru-RU" sz="1600" b="1" i="1" dirty="0">
                <a:solidFill>
                  <a:srgbClr val="00B050"/>
                </a:solidFill>
                <a:latin typeface="Times New Roman"/>
              </a:rPr>
              <a:t>обруч,  игрушки машины – грузовики, ложки, зерно.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E07E9A-D12B-4BF8-A593-14C5F0D0E6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3" r="5380"/>
          <a:stretch/>
        </p:blipFill>
        <p:spPr>
          <a:xfrm rot="5400000">
            <a:off x="5155596" y="2114734"/>
            <a:ext cx="2972088" cy="3803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E67958-DAEF-4630-B040-A83E2EBDB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90325"/>
            <a:ext cx="2664183" cy="2621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CB35A7-7D18-4B0B-8BEC-48124D4B80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6" t="14015" r="5628" b="6339"/>
          <a:stretch/>
        </p:blipFill>
        <p:spPr>
          <a:xfrm>
            <a:off x="600702" y="2543421"/>
            <a:ext cx="3803315" cy="2959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1923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Дарья\Desktop\огород\mir_prirody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0C4683-FFFF-4C0B-9815-8D6D702C9440}"/>
              </a:ext>
            </a:extLst>
          </p:cNvPr>
          <p:cNvSpPr/>
          <p:nvPr/>
        </p:nvSpPr>
        <p:spPr>
          <a:xfrm>
            <a:off x="1689077" y="354541"/>
            <a:ext cx="7059387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600" b="1" i="1" dirty="0">
                <a:solidFill>
                  <a:srgbClr val="FF0000"/>
                </a:solidFill>
                <a:latin typeface="Times New Roman"/>
              </a:rPr>
              <a:t>                                                Игровые действия:</a:t>
            </a:r>
          </a:p>
          <a:p>
            <a:pPr lvl="0" algn="just">
              <a:spcBef>
                <a:spcPct val="20000"/>
              </a:spcBef>
            </a:pPr>
            <a:r>
              <a:rPr lang="ru-RU" sz="1600" b="1" i="1" dirty="0">
                <a:solidFill>
                  <a:srgbClr val="FF0000"/>
                </a:solidFill>
                <a:latin typeface="Times New Roman"/>
              </a:rPr>
              <a:t>          </a:t>
            </a:r>
            <a:r>
              <a:rPr lang="ru-RU" sz="1600" b="1" i="1" dirty="0">
                <a:solidFill>
                  <a:srgbClr val="00B050"/>
                </a:solidFill>
                <a:latin typeface="Times New Roman"/>
              </a:rPr>
              <a:t>Давайте с вами представим, что мы попали на поле  (обруч).  Посмотрите – у нас выросла пшеница.  Мы с вами комбайны.  Комбайнерам ее надо собрать, и засыпать в грузовик (игрушки). В обруче  (поле) лежит пшеница – дети по очереди подбегают с ложкой зачерпывают из кучки зернышки и уносят в машину (игрушка). Кто больше соберет зерна в свою машину и перевезёт в зернохранилище.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896CB0-3F4E-4183-9A28-D3C3BF86B4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504" y="2768148"/>
            <a:ext cx="3194721" cy="2396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A9F74E-E9C4-4D47-A10D-6BCFEF934A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28844" y="2786083"/>
            <a:ext cx="3194721" cy="2396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55ECE0-C316-437D-8B31-A51778DD57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97845" y="3440314"/>
            <a:ext cx="3194720" cy="2396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163756-B597-4442-B641-0206BE512B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594262"/>
            <a:ext cx="2664183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Дарья\Desktop\огород\mir_prirody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2DE64E-73C3-44B0-B70E-660E4089E274}"/>
              </a:ext>
            </a:extLst>
          </p:cNvPr>
          <p:cNvSpPr/>
          <p:nvPr/>
        </p:nvSpPr>
        <p:spPr>
          <a:xfrm>
            <a:off x="2987824" y="548680"/>
            <a:ext cx="44101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kern="0" dirty="0">
                <a:solidFill>
                  <a:srgbClr val="FF0000"/>
                </a:solidFill>
                <a:latin typeface="Times New Roman"/>
                <a:ea typeface="Times New Roman" pitchFamily="18" charset="0"/>
                <a:cs typeface="Times New Roman" pitchFamily="18" charset="0"/>
              </a:rPr>
              <a:t>Подвижная игра   «Перевези зерно»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0C4683-FFFF-4C0B-9815-8D6D702C9440}"/>
              </a:ext>
            </a:extLst>
          </p:cNvPr>
          <p:cNvSpPr/>
          <p:nvPr/>
        </p:nvSpPr>
        <p:spPr>
          <a:xfrm>
            <a:off x="1619672" y="1180460"/>
            <a:ext cx="6264696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600" b="1" i="1" dirty="0">
                <a:solidFill>
                  <a:srgbClr val="FF0000"/>
                </a:solidFill>
                <a:latin typeface="Times New Roman"/>
              </a:rPr>
              <a:t>Цель: </a:t>
            </a:r>
            <a:r>
              <a:rPr lang="ru-RU" sz="1600" b="1" i="1" dirty="0">
                <a:solidFill>
                  <a:srgbClr val="00B050"/>
                </a:solidFill>
                <a:latin typeface="Times New Roman"/>
              </a:rPr>
              <a:t>Уточнить, закрепить знания детей о труде комбайнеров.</a:t>
            </a:r>
          </a:p>
          <a:p>
            <a:pPr lvl="0">
              <a:spcBef>
                <a:spcPct val="20000"/>
              </a:spcBef>
            </a:pPr>
            <a:r>
              <a:rPr lang="ru-RU" sz="1600" b="1" i="1" dirty="0">
                <a:solidFill>
                  <a:srgbClr val="FF0000"/>
                </a:solidFill>
                <a:latin typeface="Times New Roman"/>
              </a:rPr>
              <a:t>Оборудование: </a:t>
            </a:r>
            <a:r>
              <a:rPr lang="ru-RU" sz="1600" b="1" i="1" dirty="0">
                <a:solidFill>
                  <a:srgbClr val="00B050"/>
                </a:solidFill>
                <a:latin typeface="Times New Roman"/>
              </a:rPr>
              <a:t>обруч,  игрушки машины – грузовики, ложки, зерно.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EF3317-A07F-4422-856C-D2B727C21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7614"/>
            <a:ext cx="2664183" cy="2621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22D6EC-9E6A-4E29-A700-8EB9805A39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3866"/>
          <a:stretch/>
        </p:blipFill>
        <p:spPr>
          <a:xfrm>
            <a:off x="1835402" y="2046150"/>
            <a:ext cx="5473196" cy="4119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873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Дарья\Desktop\огород\mir_prirody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0C4683-FFFF-4C0B-9815-8D6D702C9440}"/>
              </a:ext>
            </a:extLst>
          </p:cNvPr>
          <p:cNvSpPr/>
          <p:nvPr/>
        </p:nvSpPr>
        <p:spPr>
          <a:xfrm>
            <a:off x="1044979" y="620688"/>
            <a:ext cx="7703485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1400" b="1" i="1" dirty="0">
                <a:solidFill>
                  <a:srgbClr val="FF0000"/>
                </a:solidFill>
                <a:latin typeface="Times New Roman"/>
              </a:rPr>
              <a:t>                                                                       </a:t>
            </a:r>
            <a:r>
              <a:rPr lang="ru-RU" sz="1600" b="1" i="1" dirty="0">
                <a:solidFill>
                  <a:srgbClr val="FF0000"/>
                </a:solidFill>
                <a:latin typeface="Times New Roman"/>
              </a:rPr>
              <a:t>Игровые действия:</a:t>
            </a:r>
          </a:p>
          <a:p>
            <a:pPr lvl="0" algn="just">
              <a:spcBef>
                <a:spcPct val="20000"/>
              </a:spcBef>
            </a:pPr>
            <a:r>
              <a:rPr lang="ru-RU" sz="1600" b="1" i="1" dirty="0">
                <a:solidFill>
                  <a:srgbClr val="FF0000"/>
                </a:solidFill>
                <a:latin typeface="Times New Roman"/>
              </a:rPr>
              <a:t>                     </a:t>
            </a:r>
            <a:r>
              <a:rPr lang="ru-RU" sz="1600" b="1" i="1" dirty="0">
                <a:solidFill>
                  <a:srgbClr val="00B050"/>
                </a:solidFill>
                <a:latin typeface="Times New Roman"/>
              </a:rPr>
              <a:t>Комбайнеры собрали зерно,  машины  перевозили и выгрузили зерно в зернохранилище. Сейчас мы все вместе соберем зернышки и увезем их на мельницу, что бы там получилась мука. Зерна рассыпаются на полу в обруч в одну общую кучу. Дети, пока звучит музыка, все вместе подбегают и набирают зерно из общей кучи и увозят его к себе на «мельницу». Счетовод считает, кто больше перевёз машин с зерном на мельницу, тот становится счетоводом.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A44CEC-F5C5-4081-B5BD-D9A2A35BC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94262"/>
            <a:ext cx="2664183" cy="2621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EB3EEA-9CBA-4C36-8208-110058A89D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5" y="2672975"/>
            <a:ext cx="2664184" cy="1998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04FA1F-85D7-4B18-AA02-21B215570B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12" y="2780928"/>
            <a:ext cx="2674152" cy="2005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43FA12-B92C-4F18-A221-ABED98DFAA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07" y="4437112"/>
            <a:ext cx="2664185" cy="1998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B2322BA-CC41-4731-9B8C-278FD6A3C0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 r="14271"/>
          <a:stretch/>
        </p:blipFill>
        <p:spPr>
          <a:xfrm rot="5400000">
            <a:off x="3779532" y="2686350"/>
            <a:ext cx="1519251" cy="1483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95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Дарья\Desktop\огород\mir_prirody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03A202-D517-429D-A0EE-A3BD05D471EC}"/>
              </a:ext>
            </a:extLst>
          </p:cNvPr>
          <p:cNvSpPr/>
          <p:nvPr/>
        </p:nvSpPr>
        <p:spPr>
          <a:xfrm>
            <a:off x="899592" y="2204864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i="1" u="sng" dirty="0">
                <a:solidFill>
                  <a:srgbClr val="FF0000"/>
                </a:solidFill>
                <a:latin typeface="Times New Roman"/>
              </a:rPr>
              <a:t>Спасибо за внимание!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9E4DDB-89CA-49B2-B5B9-F3AD4A13C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94262"/>
            <a:ext cx="2664183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4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Дарья\Desktop\огород\mir_prirody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81BB0BC-D5BB-4D8D-B5E6-1A3C40696816}"/>
              </a:ext>
            </a:extLst>
          </p:cNvPr>
          <p:cNvSpPr/>
          <p:nvPr/>
        </p:nvSpPr>
        <p:spPr>
          <a:xfrm>
            <a:off x="2987824" y="548680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9CFD1F-1F45-438D-9D9A-0702F3752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67" t="96258" r="54246" b="23"/>
          <a:stretch/>
        </p:blipFill>
        <p:spPr>
          <a:xfrm>
            <a:off x="27613" y="6597352"/>
            <a:ext cx="2664296" cy="2590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432466"/>
            <a:ext cx="7632848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kern="0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Актуальность</a:t>
            </a:r>
          </a:p>
          <a:p>
            <a:pPr lvl="0" algn="ctr"/>
            <a:endParaRPr lang="ru-RU" sz="1200" b="1" kern="0" dirty="0">
              <a:solidFill>
                <a:srgbClr val="FF0000"/>
              </a:solidFill>
              <a:latin typeface="Times New Roman"/>
              <a:cs typeface="Times New Roman" pitchFamily="18" charset="0"/>
            </a:endParaRPr>
          </a:p>
          <a:p>
            <a:pPr lvl="0" algn="ctr"/>
            <a:endParaRPr lang="ru-RU" sz="900" b="1" kern="0" dirty="0">
              <a:solidFill>
                <a:srgbClr val="FF0000"/>
              </a:solidFill>
              <a:latin typeface="Times New Roman"/>
              <a:cs typeface="Times New Roman" pitchFamily="18" charset="0"/>
            </a:endParaRPr>
          </a:p>
          <a:p>
            <a:pPr lvl="0" algn="just"/>
            <a:r>
              <a:rPr lang="ru-RU" b="1" kern="0" dirty="0">
                <a:solidFill>
                  <a:srgbClr val="00B050"/>
                </a:solidFill>
                <a:latin typeface="Times New Roman"/>
                <a:cs typeface="Times New Roman" pitchFamily="18" charset="0"/>
              </a:rPr>
              <a:t>    </a:t>
            </a:r>
            <a:r>
              <a:rPr lang="ru-RU" b="1" i="1" kern="0" dirty="0">
                <a:solidFill>
                  <a:srgbClr val="00B050"/>
                </a:solidFill>
                <a:latin typeface="Times New Roman"/>
                <a:cs typeface="Times New Roman" pitchFamily="18" charset="0"/>
              </a:rPr>
              <a:t>      Ознакомление детей с  разными видами игр  используется с целью развития интереса к миру профессий, в частности, - профессиям сельского хозяйства, успешной социализации, а также развития речи детей на материале предметов и явлений «профессионального» мира.</a:t>
            </a:r>
          </a:p>
          <a:p>
            <a:pPr lvl="0" algn="just"/>
            <a:endParaRPr lang="ru-RU" b="1" i="1" kern="0" dirty="0">
              <a:solidFill>
                <a:srgbClr val="00B050"/>
              </a:solidFill>
              <a:latin typeface="Times New Roman"/>
              <a:cs typeface="Times New Roman" pitchFamily="18" charset="0"/>
            </a:endParaRPr>
          </a:p>
          <a:p>
            <a:pPr lvl="0" algn="just"/>
            <a:r>
              <a:rPr lang="ru-RU" b="1" i="1" kern="0" dirty="0">
                <a:solidFill>
                  <a:srgbClr val="00B050"/>
                </a:solidFill>
                <a:latin typeface="Times New Roman"/>
                <a:cs typeface="Times New Roman" pitchFamily="18" charset="0"/>
              </a:rPr>
              <a:t>        Результатом использования игр может стать проявление интереса детей к экспериментально-исследовательской деятельности. У детей проявляется интерес  к расширению знаний об орудиях труда, названиях  сельскохозяйственных машин,  элементах трудового процесса комбайнера. Дети с желанием различают деревья по листьям и ягодам, демонстрируют умение размышлять, делать умозаключения.</a:t>
            </a:r>
          </a:p>
          <a:p>
            <a:pPr lvl="0" algn="just"/>
            <a:r>
              <a:rPr lang="ru-RU" b="1" i="1" kern="0" dirty="0">
                <a:solidFill>
                  <a:srgbClr val="00B050"/>
                </a:solidFill>
                <a:latin typeface="Times New Roman"/>
                <a:cs typeface="Times New Roman" pitchFamily="18" charset="0"/>
              </a:rPr>
              <a:t> </a:t>
            </a:r>
          </a:p>
          <a:p>
            <a:pPr lvl="0" algn="just"/>
            <a:r>
              <a:rPr lang="ru-RU" b="1" i="1" kern="0" dirty="0">
                <a:solidFill>
                  <a:srgbClr val="00B050"/>
                </a:solidFill>
                <a:latin typeface="Times New Roman"/>
                <a:cs typeface="Times New Roman" pitchFamily="18" charset="0"/>
              </a:rPr>
              <a:t>     Дошкольники с удовольствием участвуют в игровой деятельности,  умеют договариваться, планировать и обсуждать действия всех играющих; выполняют правила и нормы поведения в игре, проявляют инициативу, организаторские способности.</a:t>
            </a:r>
          </a:p>
        </p:txBody>
      </p:sp>
    </p:spTree>
    <p:extLst>
      <p:ext uri="{BB962C8B-B14F-4D97-AF65-F5344CB8AC3E}">
        <p14:creationId xmlns:p14="http://schemas.microsoft.com/office/powerpoint/2010/main" val="105888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Дарья\Desktop\огород\mir_prirody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6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943CCB-E07C-432E-9E6D-78123033240A}"/>
              </a:ext>
            </a:extLst>
          </p:cNvPr>
          <p:cNvSpPr/>
          <p:nvPr/>
        </p:nvSpPr>
        <p:spPr>
          <a:xfrm>
            <a:off x="3059832" y="404664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>
                <a:solidFill>
                  <a:srgbClr val="FF0000"/>
                </a:solidFill>
                <a:latin typeface="Times New Roman"/>
                <a:ea typeface="Times New Roman" pitchFamily="18" charset="0"/>
                <a:cs typeface="Times New Roman" pitchFamily="18" charset="0"/>
              </a:rPr>
              <a:t>Дидактическая игра  «Снежный ком»</a:t>
            </a:r>
            <a:endParaRPr lang="ru-RU" sz="2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50466D-C98E-46FE-A91E-C259A82CD3BD}"/>
              </a:ext>
            </a:extLst>
          </p:cNvPr>
          <p:cNvSpPr/>
          <p:nvPr/>
        </p:nvSpPr>
        <p:spPr>
          <a:xfrm>
            <a:off x="1619672" y="926148"/>
            <a:ext cx="7272808" cy="16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1600" b="1" i="1" dirty="0">
                <a:solidFill>
                  <a:srgbClr val="FF0000"/>
                </a:solidFill>
                <a:latin typeface="Times New Roman"/>
              </a:rPr>
              <a:t>        Цель:</a:t>
            </a:r>
            <a:r>
              <a:rPr lang="ru-RU" sz="1600" b="1" i="1" dirty="0">
                <a:solidFill>
                  <a:srgbClr val="00B050"/>
                </a:solidFill>
                <a:latin typeface="Times New Roman"/>
              </a:rPr>
              <a:t> Расширять знания детей об орудиях труда: комбайн, секатор, плуг, соха.  Активизировать словарь детей названиями сельскохозяйственных машин и профессий.</a:t>
            </a:r>
          </a:p>
          <a:p>
            <a:pPr lvl="0" algn="just">
              <a:spcBef>
                <a:spcPct val="20000"/>
              </a:spcBef>
            </a:pPr>
            <a:r>
              <a:rPr lang="ru-RU" sz="1600" b="1" i="1" dirty="0">
                <a:solidFill>
                  <a:srgbClr val="FF0000"/>
                </a:solidFill>
                <a:latin typeface="Times New Roman"/>
              </a:rPr>
              <a:t>      Оборудование: </a:t>
            </a:r>
            <a:r>
              <a:rPr lang="ru-RU" sz="1600" b="1" i="1" dirty="0">
                <a:solidFill>
                  <a:srgbClr val="00B050"/>
                </a:solidFill>
                <a:latin typeface="Times New Roman"/>
              </a:rPr>
              <a:t>иллюстрации: комбайн и комбайн в поле убирает урожай; плуг, трактор пашет землю плугом; соха, лошадь тянула соху; секатор, секатором обрезают ветки деревьев.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B1C52B-2D2D-468D-8D70-60A7C6B1B4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2" t="5933" r="1932" b="11370"/>
          <a:stretch/>
        </p:blipFill>
        <p:spPr>
          <a:xfrm rot="10800000">
            <a:off x="1187624" y="2706381"/>
            <a:ext cx="2700298" cy="1742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F98FA5-4FA6-4315-AB7A-E587F3C52C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 t="4387" r="6733" b="4749"/>
          <a:stretch/>
        </p:blipFill>
        <p:spPr>
          <a:xfrm>
            <a:off x="4766685" y="4709316"/>
            <a:ext cx="2711850" cy="1749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7B0DEB-8CA5-40BC-A6BD-DCA6122DEE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10783" r="2763" b="5627"/>
          <a:stretch/>
        </p:blipFill>
        <p:spPr>
          <a:xfrm>
            <a:off x="5245231" y="2698543"/>
            <a:ext cx="2725955" cy="1749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1F501D-DC2C-4A70-8A76-C79AD3A6CF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t="22021" r="3830" b="20260"/>
          <a:stretch/>
        </p:blipFill>
        <p:spPr>
          <a:xfrm>
            <a:off x="1691680" y="4710677"/>
            <a:ext cx="2736304" cy="1746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582F3B-F8A8-4BB9-85CC-3C4FA74599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594262"/>
            <a:ext cx="2664183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5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Дарья\Desktop\огород\mir_prirody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21131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00C8F9-E47A-4776-B7B4-F6259883F3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5" t="12310" r="9527" b="13835"/>
          <a:stretch/>
        </p:blipFill>
        <p:spPr>
          <a:xfrm>
            <a:off x="4607513" y="4561975"/>
            <a:ext cx="2586953" cy="1847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5E1401-F95B-4A52-AA65-B7FFF95460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18771" r="18324" b="10839"/>
          <a:stretch/>
        </p:blipFill>
        <p:spPr>
          <a:xfrm>
            <a:off x="1514461" y="2526205"/>
            <a:ext cx="2616771" cy="1854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C88E9B-73B5-41BF-AE86-9045428B5C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t="14847" r="6960" b="7621"/>
          <a:stretch/>
        </p:blipFill>
        <p:spPr>
          <a:xfrm>
            <a:off x="5012769" y="2532727"/>
            <a:ext cx="2598369" cy="1841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FCD3D7-D5D8-4D02-A5A2-32846CDB54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13883" r="14092" b="13224"/>
          <a:stretch/>
        </p:blipFill>
        <p:spPr>
          <a:xfrm>
            <a:off x="1115616" y="4568238"/>
            <a:ext cx="2586953" cy="1841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58F9360-76E2-4665-B57D-B8D8603F4301}"/>
              </a:ext>
            </a:extLst>
          </p:cNvPr>
          <p:cNvSpPr/>
          <p:nvPr/>
        </p:nvSpPr>
        <p:spPr>
          <a:xfrm>
            <a:off x="1187625" y="323123"/>
            <a:ext cx="7632847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600" b="1" i="1" dirty="0">
                <a:solidFill>
                  <a:srgbClr val="FF0000"/>
                </a:solidFill>
                <a:latin typeface="Times New Roman"/>
              </a:rPr>
              <a:t>                                                                 Игровые действия:</a:t>
            </a:r>
          </a:p>
          <a:p>
            <a:pPr lvl="0" algn="just">
              <a:spcBef>
                <a:spcPct val="20000"/>
              </a:spcBef>
            </a:pPr>
            <a:r>
              <a:rPr lang="ru-RU" sz="1600" b="1" i="1" dirty="0">
                <a:solidFill>
                  <a:srgbClr val="00B050"/>
                </a:solidFill>
                <a:latin typeface="Times New Roman"/>
              </a:rPr>
              <a:t>                   -Как труд человека связан с орудиями труда? (Орудия труда - это помощники человека, без них человеку трудно было бы выполнять работу в поле.)</a:t>
            </a:r>
          </a:p>
          <a:p>
            <a:pPr lvl="0" algn="just">
              <a:spcBef>
                <a:spcPct val="20000"/>
              </a:spcBef>
            </a:pPr>
            <a:r>
              <a:rPr lang="ru-RU" sz="1600" b="1" i="1" dirty="0">
                <a:solidFill>
                  <a:srgbClr val="00B050"/>
                </a:solidFill>
                <a:latin typeface="Times New Roman"/>
              </a:rPr>
              <a:t>                 -Какие орудия труда вам известны? (комбайн, секатор, плуг, соха). Ведущий показывает картинку, на которой изображено орудие  труда. Дети смотрят на картинку и рассказывают о нем по очереди: первый ребёнок – первое предложение, второй ребёнок – предыдущее предложение и своё, третий ребёнок -  повторяет два предыдущих  и добавляет своё.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7AC344-CAA3-4454-9591-5470B24D58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586810"/>
            <a:ext cx="2664183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Дарья\Desktop\огород\mir_prirody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2DE64E-73C3-44B0-B70E-660E4089E274}"/>
              </a:ext>
            </a:extLst>
          </p:cNvPr>
          <p:cNvSpPr/>
          <p:nvPr/>
        </p:nvSpPr>
        <p:spPr>
          <a:xfrm>
            <a:off x="2987824" y="548680"/>
            <a:ext cx="3886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kern="0" dirty="0">
                <a:solidFill>
                  <a:srgbClr val="FF0000"/>
                </a:solidFill>
                <a:latin typeface="Times New Roman"/>
                <a:ea typeface="Times New Roman" pitchFamily="18" charset="0"/>
                <a:cs typeface="Times New Roman" pitchFamily="18" charset="0"/>
              </a:rPr>
              <a:t>Дидактическая игра  </a:t>
            </a:r>
            <a:r>
              <a:rPr lang="ru-RU" sz="2000" b="1" i="1" dirty="0">
                <a:solidFill>
                  <a:srgbClr val="FF0000"/>
                </a:solidFill>
                <a:latin typeface="Times New Roman"/>
              </a:rPr>
              <a:t>«Птичка»</a:t>
            </a:r>
          </a:p>
          <a:p>
            <a:pPr lvl="0"/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0C4683-FFFF-4C0B-9815-8D6D702C9440}"/>
              </a:ext>
            </a:extLst>
          </p:cNvPr>
          <p:cNvSpPr/>
          <p:nvPr/>
        </p:nvSpPr>
        <p:spPr>
          <a:xfrm>
            <a:off x="2195736" y="948790"/>
            <a:ext cx="626469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1600" b="1" i="1" dirty="0">
                <a:solidFill>
                  <a:srgbClr val="FF0000"/>
                </a:solidFill>
                <a:latin typeface="Times New Roman"/>
              </a:rPr>
              <a:t>Цель: </a:t>
            </a:r>
            <a:r>
              <a:rPr lang="ru-RU" sz="1600" b="1" i="1" dirty="0">
                <a:solidFill>
                  <a:srgbClr val="00B050"/>
                </a:solidFill>
                <a:latin typeface="Times New Roman"/>
              </a:rPr>
              <a:t>Различать деревья по листьям и ягодам.</a:t>
            </a:r>
          </a:p>
          <a:p>
            <a:pPr lvl="0" algn="just">
              <a:spcBef>
                <a:spcPct val="20000"/>
              </a:spcBef>
            </a:pPr>
            <a:r>
              <a:rPr lang="ru-RU" sz="1600" b="1" i="1" dirty="0">
                <a:solidFill>
                  <a:srgbClr val="00B050"/>
                </a:solidFill>
                <a:latin typeface="Times New Roman"/>
              </a:rPr>
              <a:t>Воспитывать правильно вести себя в игре: не подсказывать друг другу, не перебивать сверстников.</a:t>
            </a:r>
          </a:p>
          <a:p>
            <a:pPr lvl="0" algn="just">
              <a:spcBef>
                <a:spcPct val="20000"/>
              </a:spcBef>
            </a:pPr>
            <a:r>
              <a:rPr lang="ru-RU" sz="1600" b="1" i="1" dirty="0">
                <a:solidFill>
                  <a:srgbClr val="FF0000"/>
                </a:solidFill>
                <a:latin typeface="Times New Roman"/>
              </a:rPr>
              <a:t>Оборудование: </a:t>
            </a:r>
            <a:r>
              <a:rPr lang="ru-RU" sz="1600" b="1" i="1" dirty="0">
                <a:solidFill>
                  <a:srgbClr val="00B050"/>
                </a:solidFill>
                <a:latin typeface="Times New Roman"/>
              </a:rPr>
              <a:t>веночки из листьев деревьев: ирги, облепихи, жимолости, боярышника; фанты – игрушки.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48D1C4-A502-4F61-8992-2AB1F581EF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8"/>
          <a:stretch/>
        </p:blipFill>
        <p:spPr>
          <a:xfrm>
            <a:off x="1583470" y="2474953"/>
            <a:ext cx="5975472" cy="3834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6781E2-B5FA-4FEA-A1C6-B37BD6031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97766"/>
            <a:ext cx="2664183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4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Дарья\Desktop\огород\mir_prirody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28" y="-467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2DE64E-73C3-44B0-B70E-660E4089E274}"/>
              </a:ext>
            </a:extLst>
          </p:cNvPr>
          <p:cNvSpPr/>
          <p:nvPr/>
        </p:nvSpPr>
        <p:spPr>
          <a:xfrm>
            <a:off x="2987824" y="548680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0C4683-FFFF-4C0B-9815-8D6D702C9440}"/>
              </a:ext>
            </a:extLst>
          </p:cNvPr>
          <p:cNvSpPr/>
          <p:nvPr/>
        </p:nvSpPr>
        <p:spPr>
          <a:xfrm>
            <a:off x="395536" y="300974"/>
            <a:ext cx="8496944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600" b="1" i="1" dirty="0">
                <a:solidFill>
                  <a:srgbClr val="FF0000"/>
                </a:solidFill>
                <a:latin typeface="Times New Roman"/>
              </a:rPr>
              <a:t>                                                                          Игровые действия:</a:t>
            </a:r>
          </a:p>
          <a:p>
            <a:pPr lvl="0">
              <a:spcBef>
                <a:spcPct val="20000"/>
              </a:spcBef>
            </a:pPr>
            <a:r>
              <a:rPr lang="ru-RU" sz="1600" b="1" i="1" dirty="0">
                <a:solidFill>
                  <a:srgbClr val="FF0000"/>
                </a:solidFill>
                <a:latin typeface="Times New Roman"/>
              </a:rPr>
              <a:t>                                 </a:t>
            </a:r>
            <a:r>
              <a:rPr lang="ru-RU" sz="1600" b="1" i="1" dirty="0">
                <a:solidFill>
                  <a:srgbClr val="00B050"/>
                </a:solidFill>
                <a:latin typeface="Times New Roman"/>
              </a:rPr>
              <a:t>Перед началом игры дети вспоминают различные деревья, сравнивают</a:t>
            </a:r>
          </a:p>
          <a:p>
            <a:pPr lvl="0">
              <a:spcBef>
                <a:spcPct val="20000"/>
              </a:spcBef>
            </a:pPr>
            <a:r>
              <a:rPr lang="ru-RU" sz="1600" b="1" i="1" dirty="0">
                <a:solidFill>
                  <a:srgbClr val="00B050"/>
                </a:solidFill>
                <a:latin typeface="Times New Roman"/>
              </a:rPr>
              <a:t>                                 их по форме и величине листьев.</a:t>
            </a:r>
          </a:p>
          <a:p>
            <a:pPr lvl="0">
              <a:spcBef>
                <a:spcPct val="20000"/>
              </a:spcBef>
            </a:pPr>
            <a:r>
              <a:rPr lang="ru-RU" sz="1600" b="1" i="1" dirty="0">
                <a:solidFill>
                  <a:srgbClr val="00B050"/>
                </a:solidFill>
                <a:latin typeface="Times New Roman"/>
              </a:rPr>
              <a:t>      Дети должны перед игрой подобрать для себя фант – любую вещь или игрушку. Игроки усаживаются и выбирают собирателя фантов. Он садится в середину круга и остальным игрокам даёт названия деревьев (ирга, облепиха, жимолость, боярышник  и др.).  Каждый должен запомнить своё название. Собиратель фантов говорит: «Прилетела птичка и села на иргу». «Ирга» должна  ответить: «На ирге не была, улетела на облепиху» и т.д. Кто пропустит – отдаёт фант. В конце игры фанты «выкупаются».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041532-AB08-4308-8BD6-04F2AA2617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94113" y="4367878"/>
            <a:ext cx="2354185" cy="1765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33D29D-1DB6-4073-B4A9-7E905888B8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51" y="2879005"/>
            <a:ext cx="3138915" cy="2354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790EDA-9F9C-4D5E-A3EA-615876EE52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845" y="2923877"/>
            <a:ext cx="3138915" cy="2354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7AC6AE-ED83-4F27-9E8E-84663F5D5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15" y="6595849"/>
            <a:ext cx="2664183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Дарья\Desktop\огород\mir_prirody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1441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2DE64E-73C3-44B0-B70E-660E4089E274}"/>
              </a:ext>
            </a:extLst>
          </p:cNvPr>
          <p:cNvSpPr/>
          <p:nvPr/>
        </p:nvSpPr>
        <p:spPr>
          <a:xfrm>
            <a:off x="2987824" y="548680"/>
            <a:ext cx="46602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kern="0" dirty="0">
                <a:solidFill>
                  <a:srgbClr val="FF0000"/>
                </a:solidFill>
                <a:latin typeface="Times New Roman"/>
                <a:ea typeface="Times New Roman" pitchFamily="18" charset="0"/>
                <a:cs typeface="Times New Roman" pitchFamily="18" charset="0"/>
              </a:rPr>
              <a:t>Дидактическая игра  «Головоломки»</a:t>
            </a:r>
          </a:p>
          <a:p>
            <a:pPr lvl="0"/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0C4683-FFFF-4C0B-9815-8D6D702C9440}"/>
              </a:ext>
            </a:extLst>
          </p:cNvPr>
          <p:cNvSpPr/>
          <p:nvPr/>
        </p:nvSpPr>
        <p:spPr>
          <a:xfrm>
            <a:off x="2051720" y="948790"/>
            <a:ext cx="6696744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600" b="1" i="1" dirty="0">
                <a:solidFill>
                  <a:srgbClr val="FF0000"/>
                </a:solidFill>
                <a:latin typeface="Times New Roman"/>
              </a:rPr>
              <a:t>Цель: </a:t>
            </a:r>
            <a:r>
              <a:rPr lang="ru-RU" sz="1600" b="1" i="1" dirty="0">
                <a:solidFill>
                  <a:srgbClr val="00B050"/>
                </a:solidFill>
                <a:latin typeface="Times New Roman"/>
              </a:rPr>
              <a:t>Расширять знания детей о растительном мире.</a:t>
            </a:r>
          </a:p>
          <a:p>
            <a:pPr lvl="0">
              <a:spcBef>
                <a:spcPct val="20000"/>
              </a:spcBef>
            </a:pPr>
            <a:r>
              <a:rPr lang="ru-RU" sz="1600" b="1" i="1" dirty="0">
                <a:solidFill>
                  <a:srgbClr val="00B050"/>
                </a:solidFill>
                <a:latin typeface="Times New Roman"/>
              </a:rPr>
              <a:t>Способствовать умению размышлять, делать умозаключения.</a:t>
            </a:r>
          </a:p>
          <a:p>
            <a:pPr lvl="0">
              <a:spcBef>
                <a:spcPct val="20000"/>
              </a:spcBef>
            </a:pPr>
            <a:r>
              <a:rPr lang="ru-RU" sz="1600" b="1" i="1" dirty="0">
                <a:solidFill>
                  <a:srgbClr val="00B050"/>
                </a:solidFill>
                <a:latin typeface="Times New Roman"/>
              </a:rPr>
              <a:t>Воспитывать доброжелательное отношение к растениям.</a:t>
            </a:r>
          </a:p>
          <a:p>
            <a:pPr lvl="0">
              <a:spcBef>
                <a:spcPct val="20000"/>
              </a:spcBef>
            </a:pPr>
            <a:r>
              <a:rPr lang="ru-RU" sz="1600" b="1" i="1" dirty="0">
                <a:solidFill>
                  <a:srgbClr val="FF0000"/>
                </a:solidFill>
                <a:latin typeface="Times New Roman"/>
              </a:rPr>
              <a:t>Оборудование: </a:t>
            </a:r>
            <a:r>
              <a:rPr lang="ru-RU" sz="1600" b="1" i="1" dirty="0">
                <a:solidFill>
                  <a:srgbClr val="00B050"/>
                </a:solidFill>
                <a:latin typeface="Times New Roman"/>
              </a:rPr>
              <a:t>карточки: ромашка, василёк, розы, клевер, фиалка, банан, апельсин, яблоко, помидор, огурец, лимон, мандарины, вишня, баклажан.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EF7337-2CE2-4250-B2CA-1281EE191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82424"/>
            <a:ext cx="5472607" cy="3626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F57CAC-E4D9-4E3D-8070-27A8FC905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87604"/>
            <a:ext cx="2664183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9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Дарья\Desktop\огород\mir_prirody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0C4683-FFFF-4C0B-9815-8D6D702C9440}"/>
              </a:ext>
            </a:extLst>
          </p:cNvPr>
          <p:cNvSpPr/>
          <p:nvPr/>
        </p:nvSpPr>
        <p:spPr>
          <a:xfrm>
            <a:off x="1187624" y="443435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600" b="1" i="1" dirty="0">
                <a:solidFill>
                  <a:srgbClr val="FF0000"/>
                </a:solidFill>
                <a:latin typeface="Times New Roman"/>
              </a:rPr>
              <a:t>                                                  Игровые действия:</a:t>
            </a:r>
          </a:p>
          <a:p>
            <a:pPr lvl="0">
              <a:spcBef>
                <a:spcPct val="20000"/>
              </a:spcBef>
            </a:pPr>
            <a:r>
              <a:rPr lang="ru-RU" sz="1600" b="1" i="1" dirty="0">
                <a:solidFill>
                  <a:srgbClr val="00B050"/>
                </a:solidFill>
                <a:latin typeface="Times New Roman"/>
              </a:rPr>
              <a:t>                     Воспитатель загадывает задачки – головоломки:</a:t>
            </a:r>
          </a:p>
          <a:p>
            <a:pPr lvl="0">
              <a:spcBef>
                <a:spcPct val="20000"/>
              </a:spcBef>
            </a:pPr>
            <a:r>
              <a:rPr lang="ru-RU" sz="1600" b="1" i="1" dirty="0">
                <a:solidFill>
                  <a:srgbClr val="00B050"/>
                </a:solidFill>
                <a:latin typeface="Times New Roman"/>
              </a:rPr>
              <a:t>-На поляне росли садовые цветы: ромашки, васильки, розы, клевер, фиалка. </a:t>
            </a:r>
          </a:p>
          <a:p>
            <a:pPr lvl="0">
              <a:spcBef>
                <a:spcPct val="20000"/>
              </a:spcBef>
            </a:pPr>
            <a:r>
              <a:rPr lang="ru-RU" sz="1600" b="1" i="1" dirty="0">
                <a:solidFill>
                  <a:srgbClr val="00B050"/>
                </a:solidFill>
                <a:latin typeface="Times New Roman"/>
              </a:rPr>
              <a:t>-Какие цветы являются садовыми? </a:t>
            </a:r>
          </a:p>
          <a:p>
            <a:pPr lvl="0">
              <a:spcBef>
                <a:spcPct val="20000"/>
              </a:spcBef>
            </a:pPr>
            <a:r>
              <a:rPr lang="ru-RU" sz="1600" b="1" i="1" dirty="0">
                <a:solidFill>
                  <a:srgbClr val="00B050"/>
                </a:solidFill>
                <a:latin typeface="Times New Roman"/>
              </a:rPr>
              <a:t>-Сосчитайте только лесные цветы.</a:t>
            </a:r>
          </a:p>
          <a:p>
            <a:pPr lvl="0">
              <a:spcBef>
                <a:spcPct val="20000"/>
              </a:spcBef>
            </a:pPr>
            <a:r>
              <a:rPr lang="ru-RU" sz="1600" b="1" i="1" dirty="0">
                <a:solidFill>
                  <a:srgbClr val="00B050"/>
                </a:solidFill>
                <a:latin typeface="Times New Roman"/>
              </a:rPr>
              <a:t>-Таня сорвала все 1 розу, 2 клевера, 3 ромашки. Сколько у Тани цветов в букете?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F70CCB-DC52-44B0-A5BD-F69E476C77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1" t="7366" r="21576" b="14410"/>
          <a:stretch/>
        </p:blipFill>
        <p:spPr>
          <a:xfrm rot="5400000">
            <a:off x="136627" y="4009253"/>
            <a:ext cx="2520280" cy="2013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B5956A-D138-4B84-A11D-C99A47094B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9" t="6695" r="11842" b="1796"/>
          <a:stretch/>
        </p:blipFill>
        <p:spPr>
          <a:xfrm rot="5400000">
            <a:off x="2259043" y="2704492"/>
            <a:ext cx="2525465" cy="194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AC8D70-1442-40D9-A2B4-CDEF7BE46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270" y="3817955"/>
            <a:ext cx="2013029" cy="2525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AC8CB7-2FB4-4F9E-A64C-02A1D570C6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3" y="6595849"/>
            <a:ext cx="2664183" cy="2621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D178DA-A300-4BF5-BF8F-270E764CCA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8786" y="2414766"/>
            <a:ext cx="1946015" cy="2509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326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Дарья\Desktop\огород\mir_prirody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7123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2DE64E-73C3-44B0-B70E-660E4089E274}"/>
              </a:ext>
            </a:extLst>
          </p:cNvPr>
          <p:cNvSpPr/>
          <p:nvPr/>
        </p:nvSpPr>
        <p:spPr>
          <a:xfrm>
            <a:off x="2987824" y="548680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kern="0" dirty="0">
                <a:solidFill>
                  <a:srgbClr val="FF0000"/>
                </a:solidFill>
                <a:latin typeface="Times New Roman"/>
                <a:ea typeface="Times New Roman" pitchFamily="18" charset="0"/>
                <a:cs typeface="Times New Roman" pitchFamily="18" charset="0"/>
              </a:rPr>
              <a:t>Подвижная игра  «Овощи»</a:t>
            </a:r>
          </a:p>
          <a:p>
            <a:pPr lvl="0"/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0C4683-FFFF-4C0B-9815-8D6D702C9440}"/>
              </a:ext>
            </a:extLst>
          </p:cNvPr>
          <p:cNvSpPr/>
          <p:nvPr/>
        </p:nvSpPr>
        <p:spPr>
          <a:xfrm>
            <a:off x="2051720" y="948790"/>
            <a:ext cx="576064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600" b="1" i="1" dirty="0">
                <a:solidFill>
                  <a:srgbClr val="FF0000"/>
                </a:solidFill>
                <a:latin typeface="Times New Roman"/>
              </a:rPr>
              <a:t>Цель: </a:t>
            </a:r>
            <a:r>
              <a:rPr lang="ru-RU" sz="1600" b="1" i="1" dirty="0">
                <a:solidFill>
                  <a:srgbClr val="00B050"/>
                </a:solidFill>
                <a:latin typeface="Times New Roman"/>
              </a:rPr>
              <a:t>Называть и различать овощи.</a:t>
            </a:r>
          </a:p>
          <a:p>
            <a:pPr lvl="0">
              <a:spcBef>
                <a:spcPct val="20000"/>
              </a:spcBef>
            </a:pPr>
            <a:r>
              <a:rPr lang="ru-RU" sz="1600" b="1" i="1" dirty="0">
                <a:solidFill>
                  <a:srgbClr val="00B050"/>
                </a:solidFill>
                <a:latin typeface="Times New Roman"/>
              </a:rPr>
              <a:t>Воспитывать любовь и умение любоваться их красотой.</a:t>
            </a:r>
          </a:p>
          <a:p>
            <a:pPr lvl="0">
              <a:spcBef>
                <a:spcPct val="20000"/>
              </a:spcBef>
            </a:pPr>
            <a:r>
              <a:rPr lang="ru-RU" sz="1600" b="1" i="1" dirty="0">
                <a:solidFill>
                  <a:srgbClr val="FF0000"/>
                </a:solidFill>
                <a:latin typeface="Times New Roman"/>
              </a:rPr>
              <a:t>Оборудование: </a:t>
            </a:r>
            <a:r>
              <a:rPr lang="ru-RU" sz="1600" b="1" i="1" dirty="0">
                <a:solidFill>
                  <a:srgbClr val="00B050"/>
                </a:solidFill>
                <a:latin typeface="Times New Roman"/>
              </a:rPr>
              <a:t>эмблемы овощей: тыква, кабачок, фасоль, бобы, баклажан.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5568AF-A149-4E0A-AE1C-634A62DE91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92428"/>
            <a:ext cx="5544616" cy="4158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A8FD06-6742-42CF-A29F-8DF12AC95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" y="6611385"/>
            <a:ext cx="2664183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5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1022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Шевченко</dc:creator>
  <cp:lastModifiedBy>Дмитрий Кравченко</cp:lastModifiedBy>
  <cp:revision>40</cp:revision>
  <dcterms:created xsi:type="dcterms:W3CDTF">2015-09-18T14:24:20Z</dcterms:created>
  <dcterms:modified xsi:type="dcterms:W3CDTF">2021-02-16T11:41:30Z</dcterms:modified>
</cp:coreProperties>
</file>