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8E8684E4-381D-A689-F50E-9A8688BC8B4B}">
  <a:tblStyle styleId="{8E8684E4-381D-A689-F50E-9A8688BC8B4B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CCF11B-9087-4A07-8ABD-FCD5EC6267E9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3974CA-0040-42D2-BDC0-A89DFB9C384C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025495" y="1281867"/>
            <a:ext cx="10041308" cy="3031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>
                <a:solidFill>
                  <a:schemeClr val="accent1">
                    <a:lumMod val="50000"/>
                  </a:schemeClr>
                </a:solidFill>
              </a:rPr>
              <a:t>Духовно-нравственное воспитание обучающихся через реализацию курса внеурочной деятельности </a:t>
            </a:r>
            <a:br>
              <a:rPr lang="ru-RU" sz="44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>
                <a:solidFill>
                  <a:schemeClr val="accent1">
                    <a:lumMod val="50000"/>
                  </a:schemeClr>
                </a:solidFill>
              </a:rPr>
              <a:t>«Трудовые и культурные традиции малой родины»</a:t>
            </a:r>
            <a:endParaRPr lang="ru-RU" sz="4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95815" y="83320"/>
            <a:ext cx="9144000" cy="14378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Муниципальное автономное общеобразовательное учреждение 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Средняя общеобразовательная школа № 12"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. Алапаевск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4004" y="3984019"/>
            <a:ext cx="4349809" cy="2873981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7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98863" y="3719098"/>
            <a:ext cx="2914115" cy="29141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25885" y="1076769"/>
          <a:ext cx="11555319" cy="43938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{8E8684E4-381D-A689-F50E-9A8688BC8B4B}</a:tableStyleId>
              </a:tblPr>
              <a:tblGrid>
                <a:gridCol w="1653436"/>
                <a:gridCol w="2017770"/>
                <a:gridCol w="3175520"/>
                <a:gridCol w="2282242"/>
                <a:gridCol w="2426351"/>
              </a:tblGrid>
              <a:tr h="997255">
                <a:tc gridSpan="2"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Основная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Воспитательный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потенциал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Примерное планирование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Учебный план, результаты диагностики, социальный запрос, регион проживания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row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Этапы проведения экскурсии:</a:t>
                      </a:r>
                      <a:endParaRPr/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>
            <a:off x="1128045" y="240569"/>
            <a:ext cx="9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/>
              <a:t>Вопрос: </a:t>
            </a:r>
            <a:r>
              <a:rPr lang="ru-RU" sz="2400" i="1"/>
              <a:t>какие этапы предполагает проведение экскурсии</a:t>
            </a:r>
            <a:r>
              <a:rPr lang="ru-RU" sz="2400"/>
              <a:t>?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25885" y="794757"/>
          <a:ext cx="11606594" cy="531683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{8E8684E4-381D-A689-F50E-9A8688BC8B4B}</a:tableStyleId>
              </a:tblPr>
              <a:tblGrid>
                <a:gridCol w="1653436"/>
                <a:gridCol w="2017770"/>
                <a:gridCol w="3175520"/>
                <a:gridCol w="2282242"/>
                <a:gridCol w="2477626"/>
              </a:tblGrid>
              <a:tr h="997255">
                <a:tc gridSpan="2"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Основная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Воспитательный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потенциал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Примерное планирование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row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Этапы проведения экскурсии:</a:t>
                      </a:r>
                      <a:endParaRPr/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Подготовительный/организационный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Актуальность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экскурсии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, составление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плана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, определение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образовательно-развивающих и воспитательных целей, методы и объекты наблюдения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, ход экскурсии, эмоциональный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настрой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детей, знакомство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с целью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экскурсии, правила 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поведения во время экскурсии.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Цель формируется совместно с учащимися, активное участие детей в информационной подготовке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Экскурсия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Наблюдение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на местности, сбор материала, фотографирование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, зарисовки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Сравнение, обобщение, участие в экскурсии в роли экскурсовода, эксперта, знатока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Рефлексия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 b="1">
                          <a:latin typeface="Times New Roman"/>
                          <a:cs typeface="Times New Roman"/>
                        </a:rPr>
                        <a:t>?</a:t>
                      </a:r>
                      <a:endParaRPr lang="ru-RU" sz="3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 b="1">
                          <a:latin typeface="Times New Roman"/>
                          <a:cs typeface="Times New Roman"/>
                        </a:rPr>
                        <a:t>?</a:t>
                      </a:r>
                      <a:endParaRPr lang="ru-RU" sz="3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>
            <a:off x="1196411" y="170819"/>
            <a:ext cx="9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/>
              <a:t>Вопрос: </a:t>
            </a:r>
            <a:r>
              <a:rPr lang="ru-RU" sz="2400" i="1"/>
              <a:t>какие этапы предполагает проведение экскурсии</a:t>
            </a:r>
            <a:r>
              <a:rPr lang="ru-RU" sz="2400"/>
              <a:t>?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34431" y="632484"/>
          <a:ext cx="11538227" cy="599868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{8E8684E4-381D-A689-F50E-9A8688BC8B4B}</a:tableStyleId>
              </a:tblPr>
              <a:tblGrid>
                <a:gridCol w="1653436"/>
                <a:gridCol w="2017770"/>
                <a:gridCol w="3175520"/>
                <a:gridCol w="2282242"/>
                <a:gridCol w="2409259"/>
              </a:tblGrid>
              <a:tr h="803209">
                <a:tc gridSpan="2"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Основная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Воспитательный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потенциал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73796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Примерное планирование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591741">
                <a:tc row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Этапы проведения экскурсии:</a:t>
                      </a:r>
                      <a:endParaRPr/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Подготовительный/организационный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Актуальность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экскурсии, составление плана, определение образовательно-развивающих и воспитательных целей, методы и объекты наблюдения, ход экскурсии, эмоциональный настрой детей, знакомство с целью экскурсии, правила поведения во время экскурсии.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Цель формируется совместно с учащимися, активное участие детей в информационной подготовке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51762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Экскурсия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Наблюдение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на местности, сбор материала, фотографирование, зарисовки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Сравнение, обобщение, участие в экскурсии в роли экскурсовода, эксперта, знатока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165089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Рефлексия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экскурсии, рисунки, поделки, викторины, отзыв, фотоотчет, презентация, заполнение  Дневника путешественника.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Сочинение, эссе, подготовка экскурсии для учащихся начальной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школы, заполнение Дневника путешественника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>
            <a:off x="1196411" y="170819"/>
            <a:ext cx="9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/>
              <a:t>Вопрос: </a:t>
            </a:r>
            <a:r>
              <a:rPr lang="ru-RU" sz="2400" i="1"/>
              <a:t>в какой форме можно представить этап рефлексии</a:t>
            </a:r>
            <a:r>
              <a:rPr lang="ru-RU" sz="2400"/>
              <a:t>?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>
            <a:off x="4232" y="-12699"/>
            <a:ext cx="5801783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5400000">
            <a:off x="7499956" y="691914"/>
            <a:ext cx="3672686" cy="5243643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3468618" cy="4952287"/>
          </a:xfrm>
          <a:prstGeom prst="rect">
            <a:avLst/>
          </a:prstGeom>
        </p:spPr>
      </p:pic>
      <p:pic>
        <p:nvPicPr>
          <p:cNvPr id="6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rot="5400000">
            <a:off x="4232749" y="-1021224"/>
            <a:ext cx="3572866" cy="5101127"/>
          </a:xfrm>
          <a:prstGeom prst="rect">
            <a:avLst/>
          </a:prstGeom>
        </p:spPr>
      </p:pic>
      <p:pic>
        <p:nvPicPr>
          <p:cNvPr id="7" name="Рисунок 5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rot="5400000">
            <a:off x="1238486" y="1146573"/>
            <a:ext cx="3727575" cy="5322011"/>
          </a:xfrm>
          <a:prstGeom prst="rect">
            <a:avLst/>
          </a:prstGeom>
        </p:spPr>
      </p:pic>
      <p:pic>
        <p:nvPicPr>
          <p:cNvPr id="8" name="Рисунок 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rot="5400000">
            <a:off x="5473286" y="2354819"/>
            <a:ext cx="3813887" cy="544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34431" y="632484"/>
          <a:ext cx="11580956" cy="599868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{8E8684E4-381D-A689-F50E-9A8688BC8B4B}</a:tableStyleId>
              </a:tblPr>
              <a:tblGrid>
                <a:gridCol w="1653436"/>
                <a:gridCol w="2017770"/>
                <a:gridCol w="3175520"/>
                <a:gridCol w="2282242"/>
                <a:gridCol w="2451988"/>
              </a:tblGrid>
              <a:tr h="803209">
                <a:tc gridSpan="2"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Основная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Воспитательный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потенциал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73796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Примерное планирование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591741">
                <a:tc row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Этапы проведения экскурсии:</a:t>
                      </a:r>
                      <a:endParaRPr/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Подготовительный/организационный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Актуальность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экскурсии, составление плана, определение образовательно-развивающих и воспитательных целей, методы и объекты наблюдения, ход экскурсии, эмоциональный настрой детей, знакомство с целью экскурсии, правила поведения во время экскурсии.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Цель формируется совместно с учащимися, активное участие детей в информационной подготовке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51762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Экскурсия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Наблюдение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на местности, сбор материала, фотографирование, зарисовки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Сравнение, обобщение, участие в экскурсии в роли экскурсовода, эксперта, знатока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165089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Рефлексия 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экскурсии, рисунки, поделки, викторины, отзыв, фотоотчет, презентация, заполнение  Дневника путешественника.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Сочинение, эссе, подготовка экскурсии для учащихся начальной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 школы, заполнение Дневника путешественника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1" hidden="0"/>
          <p:cNvSpPr txBox="1"/>
          <p:nvPr isPhoto="0" userDrawn="0"/>
        </p:nvSpPr>
        <p:spPr bwMode="auto">
          <a:xfrm>
            <a:off x="1179320" y="156234"/>
            <a:ext cx="96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Arial"/>
                <a:cs typeface="Arial"/>
              </a:rPr>
              <a:t>Вопрос: </a:t>
            </a:r>
            <a:r>
              <a:rPr lang="ru-RU" i="1">
                <a:latin typeface="Arial"/>
                <a:cs typeface="Arial"/>
              </a:rPr>
              <a:t>как вы считаете, каков воспитательный потенциал каждого из этапов? </a:t>
            </a:r>
            <a:endParaRPr lang="ru-RU" i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9462"/>
            <a:ext cx="10515600" cy="178607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/>
              <a:t>По </a:t>
            </a:r>
            <a:r>
              <a:rPr lang="ru-RU" sz="2400"/>
              <a:t>нашему мнению, экскурсии в духовно-нравственном воспитании играют особую роль. Это выражается в  высоком уровне заинтересованности школьников в организованных тематических экскурсиях. Благодаря </a:t>
            </a:r>
            <a:r>
              <a:rPr lang="ru-RU" sz="2400"/>
              <a:t>им дети </a:t>
            </a:r>
            <a:r>
              <a:rPr lang="ru-RU" sz="2400"/>
              <a:t>демонстрируют уверенные знания </a:t>
            </a:r>
            <a:r>
              <a:rPr lang="ru-RU" sz="2400"/>
              <a:t>истории </a:t>
            </a:r>
            <a:r>
              <a:rPr lang="ru-RU" sz="2400"/>
              <a:t>Алапаевска и </a:t>
            </a:r>
            <a:r>
              <a:rPr lang="ru-RU" sz="2400"/>
              <a:t>Алапаевского</a:t>
            </a:r>
            <a:r>
              <a:rPr lang="ru-RU" sz="2400"/>
              <a:t> района</a:t>
            </a:r>
            <a:r>
              <a:rPr lang="ru-RU" sz="2400"/>
              <a:t>, культуры, обычаев </a:t>
            </a:r>
            <a:r>
              <a:rPr lang="ru-RU" sz="2400"/>
              <a:t>и </a:t>
            </a:r>
            <a:r>
              <a:rPr lang="ru-RU" sz="2400"/>
              <a:t>традиций народов </a:t>
            </a:r>
            <a:r>
              <a:rPr lang="ru-RU" sz="2400"/>
              <a:t>Урала. </a:t>
            </a:r>
            <a:endParaRPr/>
          </a:p>
        </p:txBody>
      </p:sp>
      <p:pic>
        <p:nvPicPr>
          <p:cNvPr id="5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0800000">
            <a:off x="239282" y="2042443"/>
            <a:ext cx="3173337" cy="238000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585675" y="1965533"/>
            <a:ext cx="3606325" cy="270474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284148" y="2852156"/>
            <a:ext cx="3301527" cy="247614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5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496793" y="3948156"/>
            <a:ext cx="3424015" cy="256801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3" hidden="0"/>
          <p:cNvPicPr>
            <a:picLocks noChangeAspect="1"/>
          </p:cNvPicPr>
          <p:nvPr isPhoto="0" userDrawn="0"/>
        </p:nvPicPr>
        <p:blipFill>
          <a:blip r:embed="rId2"/>
          <a:srcRect l="26813" t="24859" r="26626" b="8254"/>
          <a:stretch/>
        </p:blipFill>
        <p:spPr bwMode="auto">
          <a:xfrm>
            <a:off x="991312" y="0"/>
            <a:ext cx="101267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hidden="0"/>
          <p:cNvPicPr>
            <a:picLocks noChangeAspect="1"/>
          </p:cNvPicPr>
          <p:nvPr isPhoto="0" userDrawn="0"/>
        </p:nvPicPr>
        <p:blipFill>
          <a:blip r:embed="rId2"/>
          <a:srcRect l="24073" t="26396" r="24896" b="7230"/>
          <a:stretch/>
        </p:blipFill>
        <p:spPr bwMode="auto">
          <a:xfrm>
            <a:off x="991312" y="0"/>
            <a:ext cx="9998579" cy="6861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hidden="0"/>
          <p:cNvPicPr>
            <a:picLocks noChangeAspect="1"/>
          </p:cNvPicPr>
          <p:nvPr isPhoto="0" userDrawn="0"/>
        </p:nvPicPr>
        <p:blipFill>
          <a:blip r:embed="rId2"/>
          <a:srcRect l="20325" t="12557" r="25329" b="15686"/>
          <a:stretch/>
        </p:blipFill>
        <p:spPr bwMode="auto">
          <a:xfrm>
            <a:off x="897308" y="0"/>
            <a:ext cx="10203679" cy="7081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graphicFrame>
        <p:nvGraphicFramePr>
          <p:cNvPr id="5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05800" y="-9524"/>
          <a:ext cx="9573599" cy="5911214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774963"/>
                <a:gridCol w="3307040"/>
                <a:gridCol w="2631941"/>
                <a:gridCol w="2560479"/>
              </a:tblGrid>
              <a:tr h="577464">
                <a:tc>
                  <a:txBody>
                    <a:bodyPr/>
                    <a:p>
                      <a:pPr>
                        <a:defRPr/>
                      </a:pPr>
                      <a:endParaRPr sz="16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ЦЕЛЕВОЙ</a:t>
                      </a:r>
                      <a:endParaRPr sz="16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6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СОДЕРЖАТЕЛЬНЫЙ</a:t>
                      </a:r>
                      <a:endParaRPr sz="16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6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СУБЪЕКТНЫЙ</a:t>
                      </a:r>
                      <a:endParaRPr sz="16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6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Результативный</a:t>
                      </a:r>
                      <a:endParaRPr sz="16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6229734">
                <a:tc>
                  <a:txBody>
                    <a:bodyPr/>
                    <a:p>
                      <a:pPr>
                        <a:defRPr/>
                      </a:pPr>
                      <a:endParaRPr sz="18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Достижение ряда целей, поставленными в соответствии с направлениями   концепции дух.-нрав. Развития и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 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воспитания личности. В частности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выработке определенной линии поведения и оценке с позиции   нравственности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Выбор форм экскурсионной деятельности, методов и приемов работы с детьми,   этапы освоения духовно-нравственных ценностей.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ФОРМЫ:</a:t>
                      </a:r>
                      <a:endParaRPr sz="1800" b="1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интерактивные экскурсии,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передвижнические выставки-проекты,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пешие обзорные экскурсии,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мастер-класс в музее,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путешествие по карте,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походы,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 marL="261850" indent="-261850">
                        <a:buFont typeface="Arial"/>
                        <a:buChar char="•"/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экспедиция,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Направлен на обозначение основных групп взаимодействия.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В нашем курсе субъектами являются дети   разного возраста, их родители.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Учителя,   библиотекари,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музейные работники,   экскурсоводы. Члены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краеведческого   клуба «Невья».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Включает в себя планируемые результаты внедрения курса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и достигнутые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результаты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 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byssinica SIL"/>
                          <a:ea typeface="Abyssinica SIL"/>
                          <a:cs typeface="Abyssinica SIL"/>
                        </a:rPr>
                        <a:t>Главный - освоение российской идентичности. Базовых нац. Ценностей,   формирование позитивного отношения к жизни, к людям обществу</a:t>
                      </a:r>
                      <a:endParaRPr sz="1800" b="0" i="0" u="none">
                        <a:solidFill>
                          <a:srgbClr val="000000"/>
                        </a:solidFill>
                        <a:latin typeface="Abyssinica SIL"/>
                        <a:ea typeface="Abyssinica SIL"/>
                        <a:cs typeface="Abyssinica SIL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1828801" y="-2"/>
          <a:ext cx="8443244" cy="6858001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644116"/>
                <a:gridCol w="2353665"/>
                <a:gridCol w="2425795"/>
                <a:gridCol w="2019667"/>
              </a:tblGrid>
              <a:tr h="515036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Духовно-нравственные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чувства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сознание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поведение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080817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200" b="1" i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Эмоционально-ценностные критерии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эмпатия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 сопереживание, милосердие, проявление положительных эмоций по отношению патриотизма, любви к Родине, проявление чувства собственного достоинства и гордости за Отечество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Интеллектуально-нравственный критерий: осведомленность учеников о духовно-нравственных  понятиях, ценностях общества, нормах нравственного поведения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Поведенческо-волевой критерий: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нравственных привычек, проявление в ситуации нравственного выбора своей позиции и отношения к национальным ценностям, святыням, историческому и культурному  наследию своей Родины.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262148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200" b="1" i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Готовность проявлять духовно-нравственные  чувства, стабильность их выражения, самооценка духовно-нравственной воспитанности.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Доброта, патриотизм, гостеприимство, забота о младших и пожилых, дружелюбие,  уважение к себе, окружающим, бережное отношение к национальным святыням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Осознание  целей, жизненных смыслов, следование духовно-нравственным нормам и ценностям общества.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44" marR="463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46746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/>
              <a:t>Практика организации экскурсий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512607" y="1235306"/>
            <a:ext cx="5827520" cy="533014"/>
          </a:xfrm>
        </p:spPr>
        <p:txBody>
          <a:bodyPr/>
          <a:lstStyle/>
          <a:p>
            <a:pPr>
              <a:defRPr/>
            </a:pPr>
            <a:r>
              <a:rPr lang="ru-RU"/>
              <a:t>Из опыта работы (более 10 лет)</a:t>
            </a:r>
            <a:endParaRPr lang="ru-RU"/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2668" y="1119498"/>
            <a:ext cx="4113377" cy="308503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369749" y="1957195"/>
            <a:ext cx="4526422" cy="339481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810856" y="3572142"/>
            <a:ext cx="4381144" cy="328585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Рисунок 6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rot="10800000">
            <a:off x="1324191" y="3572142"/>
            <a:ext cx="4363035" cy="327227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25885" y="1076769"/>
          <a:ext cx="11580956" cy="43938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{8E8684E4-381D-A689-F50E-9A8688BC8B4B}</a:tableStyleId>
              </a:tblPr>
              <a:tblGrid>
                <a:gridCol w="1653436"/>
                <a:gridCol w="2017770"/>
                <a:gridCol w="3175520"/>
                <a:gridCol w="2282242"/>
                <a:gridCol w="2451988"/>
              </a:tblGrid>
              <a:tr h="997255">
                <a:tc gridSpan="2"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Основная школа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Воспитательный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потенциал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Примерное планирование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Учебный план, результаты диагностики, социальный запрос, регион проживания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97255">
                <a:tc rowSpan="3"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Этапы проведения экскурсии:</a:t>
                      </a:r>
                      <a:endParaRPr/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7777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>
            <a:off x="1196411" y="163657"/>
            <a:ext cx="956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/>
              <a:t>Работа по курсу «Трудовые и культурные традиции малой Родины</a:t>
            </a:r>
            <a:r>
              <a:rPr lang="ru-RU" sz="2400"/>
              <a:t>»</a:t>
            </a:r>
            <a:endParaRPr/>
          </a:p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 txBox="1"/>
          <p:nvPr isPhoto="0" userDrawn="0"/>
        </p:nvSpPr>
        <p:spPr bwMode="auto">
          <a:xfrm>
            <a:off x="804017" y="0"/>
            <a:ext cx="10515600" cy="59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«Музейная республика»</a:t>
            </a:r>
            <a:endParaRPr lang="ru-RU"/>
          </a:p>
        </p:txBody>
      </p:sp>
      <p:sp>
        <p:nvSpPr>
          <p:cNvPr id="5" name="TextBox 5" hidden="0"/>
          <p:cNvSpPr txBox="1"/>
          <p:nvPr isPhoto="0" userDrawn="0"/>
        </p:nvSpPr>
        <p:spPr bwMode="auto">
          <a:xfrm>
            <a:off x="290557" y="861263"/>
            <a:ext cx="31315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u="sng">
                <a:latin typeface="Times New Roman"/>
                <a:cs typeface="Times New Roman"/>
              </a:rPr>
              <a:t>Краеведческие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Алапаевск</a:t>
            </a:r>
            <a:r>
              <a:rPr lang="ru-RU" sz="1400">
                <a:latin typeface="Times New Roman"/>
                <a:cs typeface="Times New Roman"/>
              </a:rPr>
              <a:t>: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школьная и городская детская библиотека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истории АСЗ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истории АМЗ.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Алапаевский</a:t>
            </a:r>
            <a:r>
              <a:rPr lang="ru-RU" sz="1400" b="1" i="1">
                <a:latin typeface="Times New Roman"/>
                <a:cs typeface="Times New Roman"/>
              </a:rPr>
              <a:t> район</a:t>
            </a:r>
            <a:r>
              <a:rPr lang="ru-RU" sz="1400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Нижнесинячихинский</a:t>
            </a:r>
            <a:r>
              <a:rPr lang="ru-RU" sz="1400">
                <a:latin typeface="Times New Roman"/>
                <a:cs typeface="Times New Roman"/>
              </a:rPr>
              <a:t> музей деревянного зодчества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истории  земледелия и крестьянского быта в с. Коптелово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Верхнесинячихинский</a:t>
            </a:r>
            <a:r>
              <a:rPr lang="ru-RU" sz="1400">
                <a:latin typeface="Times New Roman"/>
                <a:cs typeface="Times New Roman"/>
              </a:rPr>
              <a:t> музей истории промышленности (зал Родной природы)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Голубковский</a:t>
            </a:r>
            <a:r>
              <a:rPr lang="ru-RU" sz="1400">
                <a:latin typeface="Times New Roman"/>
                <a:cs typeface="Times New Roman"/>
              </a:rPr>
              <a:t> этнографический музей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Краеведческий музей с. </a:t>
            </a:r>
            <a:r>
              <a:rPr lang="ru-RU" sz="1400">
                <a:latin typeface="Times New Roman"/>
                <a:cs typeface="Times New Roman"/>
              </a:rPr>
              <a:t>Арамашево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Костинский историко-художественный музей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Минералогический музей имени </a:t>
            </a:r>
            <a:r>
              <a:rPr lang="ru-RU" sz="1400">
                <a:latin typeface="Times New Roman"/>
                <a:cs typeface="Times New Roman"/>
              </a:rPr>
              <a:t>А.Е.Ферсмана</a:t>
            </a: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с.Мурзинка</a:t>
            </a:r>
            <a:r>
              <a:rPr lang="ru-RU" sz="14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Другие МО</a:t>
            </a:r>
            <a:r>
              <a:rPr lang="ru-RU" sz="1400">
                <a:latin typeface="Times New Roman"/>
                <a:cs typeface="Times New Roman"/>
              </a:rPr>
              <a:t>: </a:t>
            </a:r>
            <a:r>
              <a:rPr lang="ru-RU" sz="1400">
                <a:latin typeface="Times New Roman"/>
                <a:cs typeface="Times New Roman"/>
              </a:rPr>
              <a:t>Режевской</a:t>
            </a:r>
            <a:r>
              <a:rPr lang="ru-RU" sz="1400">
                <a:latin typeface="Times New Roman"/>
                <a:cs typeface="Times New Roman"/>
              </a:rPr>
              <a:t> исторический музей, </a:t>
            </a:r>
            <a:r>
              <a:rPr lang="ru-RU" sz="1400">
                <a:latin typeface="Times New Roman"/>
                <a:cs typeface="Times New Roman"/>
              </a:rPr>
              <a:t>Ирбитский</a:t>
            </a:r>
            <a:r>
              <a:rPr lang="ru-RU" sz="1400">
                <a:latin typeface="Times New Roman"/>
                <a:cs typeface="Times New Roman"/>
              </a:rPr>
              <a:t> музей народного быта, Невьянский историко-архитектурный музей.</a:t>
            </a:r>
            <a:endParaRPr/>
          </a:p>
          <a:p>
            <a:pPr>
              <a:defRPr/>
            </a:pPr>
            <a:endParaRPr lang="ru-RU" sz="1200"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4272897" y="955361"/>
            <a:ext cx="308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u="sng">
                <a:latin typeface="Times New Roman"/>
                <a:cs typeface="Times New Roman"/>
              </a:rPr>
              <a:t>Историко-литературные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Алапаевск</a:t>
            </a:r>
            <a:r>
              <a:rPr lang="ru-RU" sz="1400">
                <a:latin typeface="Times New Roman"/>
                <a:cs typeface="Times New Roman"/>
              </a:rPr>
              <a:t>: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изобразительного искусства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дом-музей П.И. Чайковского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 «Напольная школа  в городе Алапаевске»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литературная гостиная «Цветы добра»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краеведческий клуб «</a:t>
            </a:r>
            <a:r>
              <a:rPr lang="ru-RU" sz="1400">
                <a:latin typeface="Times New Roman"/>
                <a:cs typeface="Times New Roman"/>
              </a:rPr>
              <a:t>Невья</a:t>
            </a:r>
            <a:r>
              <a:rPr lang="ru-RU" sz="1400">
                <a:latin typeface="Times New Roman"/>
                <a:cs typeface="Times New Roman"/>
              </a:rPr>
              <a:t>».</a:t>
            </a:r>
            <a:endParaRPr/>
          </a:p>
          <a:p>
            <a:pPr>
              <a:defRPr/>
            </a:pPr>
            <a:endParaRPr lang="ru-RU" sz="1200"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8677276" y="955361"/>
            <a:ext cx="285954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u="sng">
                <a:latin typeface="Times New Roman"/>
                <a:cs typeface="Times New Roman"/>
              </a:rPr>
              <a:t>Производственные</a:t>
            </a:r>
            <a:r>
              <a:rPr lang="ru-RU" sz="1400">
                <a:latin typeface="Times New Roman"/>
                <a:cs typeface="Times New Roman"/>
              </a:rPr>
              <a:t> 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Алапаевск</a:t>
            </a:r>
            <a:r>
              <a:rPr lang="ru-RU" sz="1400">
                <a:latin typeface="Times New Roman"/>
                <a:cs typeface="Times New Roman"/>
              </a:rPr>
              <a:t>: 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Пожарная часть 76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Завод винтовых свай и металлоконструкций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СДМ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Алапаевский</a:t>
            </a:r>
            <a:r>
              <a:rPr lang="ru-RU" sz="1400">
                <a:latin typeface="Times New Roman"/>
                <a:cs typeface="Times New Roman"/>
              </a:rPr>
              <a:t> молочный комбинат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музей истории АУЖД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Алапаевский</a:t>
            </a:r>
            <a:r>
              <a:rPr lang="ru-RU" sz="1400" b="1" i="1">
                <a:latin typeface="Times New Roman"/>
                <a:cs typeface="Times New Roman"/>
              </a:rPr>
              <a:t> район</a:t>
            </a:r>
            <a:r>
              <a:rPr lang="ru-RU" sz="1400">
                <a:latin typeface="Times New Roman"/>
                <a:cs typeface="Times New Roman"/>
              </a:rPr>
              <a:t>: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«СВЕЗА» </a:t>
            </a:r>
            <a:r>
              <a:rPr lang="ru-RU" sz="1400">
                <a:latin typeface="Times New Roman"/>
                <a:cs typeface="Times New Roman"/>
              </a:rPr>
              <a:t>р.п</a:t>
            </a:r>
            <a:r>
              <a:rPr lang="ru-RU" sz="1400">
                <a:latin typeface="Times New Roman"/>
                <a:cs typeface="Times New Roman"/>
              </a:rPr>
              <a:t>. Верхняя Синячиха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Верхнесинячихинский</a:t>
            </a:r>
            <a:r>
              <a:rPr lang="ru-RU" sz="1400">
                <a:latin typeface="Times New Roman"/>
                <a:cs typeface="Times New Roman"/>
              </a:rPr>
              <a:t> музей истории промышленности, </a:t>
            </a:r>
            <a:r>
              <a:rPr lang="ru-RU" sz="1400">
                <a:latin typeface="Times New Roman"/>
                <a:cs typeface="Times New Roman"/>
              </a:rPr>
              <a:t>Шайтанский</a:t>
            </a:r>
            <a:r>
              <a:rPr lang="ru-RU" sz="1400">
                <a:latin typeface="Times New Roman"/>
                <a:cs typeface="Times New Roman"/>
              </a:rPr>
              <a:t> цех по обработке камня.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>
                <a:latin typeface="Times New Roman"/>
                <a:cs typeface="Times New Roman"/>
              </a:rPr>
              <a:t>Другие МО</a:t>
            </a:r>
            <a:r>
              <a:rPr lang="ru-RU" sz="1400">
                <a:latin typeface="Times New Roman"/>
                <a:cs typeface="Times New Roman"/>
              </a:rPr>
              <a:t>: </a:t>
            </a:r>
            <a:r>
              <a:rPr lang="ru-RU" sz="1400">
                <a:latin typeface="Times New Roman"/>
                <a:cs typeface="Times New Roman"/>
              </a:rPr>
              <a:t>Режевской</a:t>
            </a:r>
            <a:r>
              <a:rPr lang="ru-RU" sz="1400">
                <a:latin typeface="Times New Roman"/>
                <a:cs typeface="Times New Roman"/>
              </a:rPr>
              <a:t> хлебозавод, </a:t>
            </a:r>
            <a:r>
              <a:rPr lang="ru-RU" sz="1400">
                <a:latin typeface="Times New Roman"/>
                <a:cs typeface="Times New Roman"/>
              </a:rPr>
              <a:t>Режевская</a:t>
            </a:r>
            <a:r>
              <a:rPr lang="ru-RU" sz="1400">
                <a:latin typeface="Times New Roman"/>
                <a:cs typeface="Times New Roman"/>
              </a:rPr>
              <a:t> шоколадная мастерская, Фабрика игрушек «Алина» г. Невьянск, Гончарная мастерская д. Нижние Таволги Невьянского района.</a:t>
            </a:r>
            <a:endParaRPr/>
          </a:p>
          <a:p>
            <a:pPr>
              <a:defRPr/>
            </a:pPr>
            <a:endParaRPr lang="ru-RU" sz="1200"/>
          </a:p>
        </p:txBody>
      </p:sp>
      <p:cxnSp>
        <p:nvCxnSpPr>
          <p:cNvPr id="8" name="Прямая со стрелкой 9" hidden="0"/>
          <p:cNvCxnSpPr>
            <a:cxnSpLocks/>
          </p:cNvCxnSpPr>
          <p:nvPr isPhoto="0" userDrawn="0"/>
        </p:nvCxnSpPr>
        <p:spPr bwMode="auto">
          <a:xfrm flipH="1">
            <a:off x="2333002" y="478564"/>
            <a:ext cx="1410056" cy="3826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1" hidden="0"/>
          <p:cNvCxnSpPr>
            <a:cxnSpLocks/>
          </p:cNvCxnSpPr>
          <p:nvPr isPhoto="0" userDrawn="0"/>
        </p:nvCxnSpPr>
        <p:spPr bwMode="auto">
          <a:xfrm>
            <a:off x="5794049" y="521293"/>
            <a:ext cx="0" cy="43406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13" hidden="0"/>
          <p:cNvCxnSpPr>
            <a:cxnSpLocks/>
          </p:cNvCxnSpPr>
          <p:nvPr isPhoto="0" userDrawn="0"/>
        </p:nvCxnSpPr>
        <p:spPr bwMode="auto">
          <a:xfrm>
            <a:off x="7956134" y="478564"/>
            <a:ext cx="1666430" cy="56402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882944" y="3227984"/>
            <a:ext cx="1957554" cy="3724503"/>
          </a:xfrm>
          <a:prstGeom prst="rect">
            <a:avLst/>
          </a:prstGeom>
        </p:spPr>
      </p:pic>
      <p:pic>
        <p:nvPicPr>
          <p:cNvPr id="12" name="Рисунок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422068" y="3768695"/>
            <a:ext cx="1452204" cy="3089305"/>
          </a:xfrm>
          <a:prstGeom prst="rect">
            <a:avLst/>
          </a:prstGeom>
        </p:spPr>
      </p:pic>
      <p:pic>
        <p:nvPicPr>
          <p:cNvPr id="13" name="Рисунок 1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849171" y="3700327"/>
            <a:ext cx="1514468" cy="3089305"/>
          </a:xfrm>
          <a:prstGeom prst="rect">
            <a:avLst/>
          </a:prstGeom>
        </p:spPr>
      </p:pic>
      <p:pic>
        <p:nvPicPr>
          <p:cNvPr id="14" name="Рисунок 1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895251" y="1386365"/>
            <a:ext cx="1315770" cy="1841619"/>
          </a:xfrm>
          <a:prstGeom prst="rect">
            <a:avLst/>
          </a:prstGeom>
        </p:spPr>
      </p:pic>
      <p:pic>
        <p:nvPicPr>
          <p:cNvPr id="15" name="Рисунок 18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158929" y="1405945"/>
            <a:ext cx="1328925" cy="189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R7-Office/6.3.1.43</Application>
  <DocSecurity>0</DocSecurity>
  <PresentationFormat>Широкоэкранный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dc:identifier/>
  <dc:language/>
  <cp:lastModifiedBy>Музыка Татьяна</cp:lastModifiedBy>
  <cp:revision>25</cp:revision>
  <dcterms:created xsi:type="dcterms:W3CDTF">2022-03-16T10:04:51Z</dcterms:created>
  <dcterms:modified xsi:type="dcterms:W3CDTF">2022-03-22T05:34:42Z</dcterms:modified>
  <cp:category/>
  <cp:contentStatus/>
  <cp:version/>
</cp:coreProperties>
</file>