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58" y="4214818"/>
            <a:ext cx="7500942" cy="230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Содержание и технологии педагогической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/>
              <a:t>деятельности по ранней профориентации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/>
              <a:t>детей дошкольного возраста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dirty="0" smtClean="0"/>
              <a:t>и</a:t>
            </a:r>
            <a:r>
              <a:rPr lang="ru-RU" sz="2700" b="1" dirty="0" smtClean="0"/>
              <a:t>нновационная программа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2015 – 2018 гг.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429684" cy="192882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Министерство общего и профессионального образования </a:t>
            </a:r>
          </a:p>
          <a:p>
            <a:r>
              <a:rPr lang="ru-RU" dirty="0" smtClean="0"/>
              <a:t>Свердловской области</a:t>
            </a:r>
          </a:p>
          <a:p>
            <a:r>
              <a:rPr lang="ru-RU" dirty="0" smtClean="0"/>
              <a:t>Управление образования ГО Богданович</a:t>
            </a:r>
          </a:p>
          <a:p>
            <a:r>
              <a:rPr lang="ru-RU" dirty="0" smtClean="0"/>
              <a:t>Муниципальное дошкольное образовательное учреждение "Детский сад № 18" </a:t>
            </a:r>
            <a:r>
              <a:rPr lang="ru-RU" dirty="0" err="1" smtClean="0"/>
              <a:t>общеразвивающего</a:t>
            </a:r>
            <a:r>
              <a:rPr lang="ru-RU" dirty="0" smtClean="0"/>
              <a:t> вида с приоритетным осуществлением </a:t>
            </a:r>
          </a:p>
          <a:p>
            <a:r>
              <a:rPr lang="ru-RU" dirty="0" smtClean="0"/>
              <a:t>художественно-эстетического развития воспитанников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5829312" cy="628654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/>
              <a:t>ОСНОВНАЯ ИДЕЯ. </a:t>
            </a:r>
            <a:r>
              <a:rPr lang="ru-RU" dirty="0" smtClean="0"/>
              <a:t>Сформировать у ребенка эмоциональное отношение к миру профессий, предоставить ему возможность использовать свои силы в доступных видах деятельности через разработки и апробирование содержания и технологий педагогической деятельности по ранней профориентации у детей дошкольного возраста в условиях преемственности образовательных программ общего образования (детский сад - школа).</a:t>
            </a:r>
          </a:p>
          <a:p>
            <a:pPr algn="just">
              <a:buNone/>
            </a:pPr>
            <a:r>
              <a:rPr lang="ru-RU" b="1" dirty="0" smtClean="0"/>
              <a:t>ЦЕЛЬ: </a:t>
            </a:r>
            <a:r>
              <a:rPr lang="ru-RU" dirty="0" smtClean="0"/>
              <a:t>разработка и апробирование, демонстрация эффективных образовательных практик по реализации содержания и технологий педагогической деятельности по ранней профориентации дошкольников.</a:t>
            </a:r>
          </a:p>
          <a:p>
            <a:pPr algn="just">
              <a:buNone/>
            </a:pPr>
            <a:endParaRPr lang="ru-RU" dirty="0"/>
          </a:p>
        </p:txBody>
      </p:sp>
      <p:pic>
        <p:nvPicPr>
          <p:cNvPr id="2050" name="Рисунок 4" descr="E:\Центр\НМС\2015\МДОУ № 18\фото\DSC00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428604"/>
            <a:ext cx="23241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Рисунок 6" descr="E:\Центр\НМС\2015\МДОУ № 18\фото\DSC001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2500306"/>
            <a:ext cx="227647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Рисунок 5" descr="E:\Центр\НМС\2015\МДОУ № 18\фото\DSC0012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4500570"/>
            <a:ext cx="234315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sz="quarter" idx="1"/>
          </p:nvPr>
        </p:nvSpPr>
        <p:spPr>
          <a:xfrm>
            <a:off x="457200" y="428625"/>
            <a:ext cx="8115300" cy="6045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ЗАДАЧИ И СОДЕРЖАНИЕ ПРОЕКТА ПО ГОДАМ:</a:t>
            </a:r>
          </a:p>
          <a:p>
            <a:r>
              <a:rPr lang="ru-RU" dirty="0" smtClean="0"/>
              <a:t>2015-2016 гг. - проведение мониторинга потребностей детей и их родителей (законных представителей), организаций и предприятий в территории в ранней профориентации и готовности включения в программу в качестве партнеров; создание нормативно-правовой документации, позволяющей проектировать и реализовывать технологии педагогической деятельности по ранней профориентации детей дошкольного возраста.</a:t>
            </a:r>
          </a:p>
          <a:p>
            <a:r>
              <a:rPr lang="ru-RU" dirty="0" smtClean="0"/>
              <a:t>2016-2017 гг. - разработка и апробирование содержания и технологий педагогической деятельности по ранней профориентации дошкольников в условиях преемственности образовательных программ общего образования.</a:t>
            </a:r>
          </a:p>
          <a:p>
            <a:r>
              <a:rPr lang="ru-RU" dirty="0" smtClean="0"/>
              <a:t>2017-2018 гг. - подготовка методических рекомендаций по реализации содержания и технологий педагогической деятельности по ранней профориентации дошкольников и открытие ресурсного центра по ранней профориентации детей дошкольного возраста на территории г. Богданович.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5186370" cy="61436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НАПРАВЛЕНИЯ ДЕЯТЕЛЬНОСТИ:</a:t>
            </a:r>
          </a:p>
          <a:p>
            <a:pPr>
              <a:buNone/>
            </a:pPr>
            <a:r>
              <a:rPr lang="ru-RU" dirty="0" smtClean="0"/>
              <a:t>1. Организация, формы и технологии ранней профориентации дошкольников. </a:t>
            </a:r>
          </a:p>
          <a:p>
            <a:pPr>
              <a:buNone/>
            </a:pPr>
            <a:r>
              <a:rPr lang="ru-RU" dirty="0" smtClean="0"/>
              <a:t>2. Технологическое, дидактическое и информационное обеспечение ранней профориентации дошкольников.</a:t>
            </a:r>
          </a:p>
          <a:p>
            <a:pPr>
              <a:buNone/>
            </a:pPr>
            <a:r>
              <a:rPr lang="ru-RU" dirty="0" smtClean="0"/>
              <a:t>3. Совместная работа с родителями по профориентации дошкольников.</a:t>
            </a:r>
          </a:p>
          <a:p>
            <a:pPr>
              <a:buNone/>
            </a:pPr>
            <a:r>
              <a:rPr lang="ru-RU" dirty="0" smtClean="0"/>
              <a:t>4. Кадровое обеспечение ранней профориентации дошкольников.</a:t>
            </a:r>
          </a:p>
          <a:p>
            <a:pPr>
              <a:buNone/>
            </a:pPr>
            <a:r>
              <a:rPr lang="ru-RU" dirty="0" smtClean="0"/>
              <a:t>5. Сетевое взаимодействие с учреждениями общего образования по ранней профориентации дошкольников.</a:t>
            </a:r>
          </a:p>
          <a:p>
            <a:pPr>
              <a:buNone/>
            </a:pPr>
            <a:r>
              <a:rPr lang="ru-RU" dirty="0" smtClean="0"/>
              <a:t>6. Социальное партнерство с организациями и предприятиями территории по ранней профориентации дошкольников.</a:t>
            </a:r>
            <a:endParaRPr lang="ru-RU" dirty="0"/>
          </a:p>
        </p:txBody>
      </p:sp>
      <p:pic>
        <p:nvPicPr>
          <p:cNvPr id="1026" name="Рисунок 1" descr="E:\Центр\НМС\2015\МДОУ № 18\фото\DSC0009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9351" y="285728"/>
            <a:ext cx="237156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Рисунок 3" descr="E:\Центр\НМС\2015\МДОУ № 18\фото\DSC001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2285992"/>
            <a:ext cx="2500330" cy="187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Рисунок 2" descr="E:\Центр\НМС\2015\МДОУ № 18\фото\DSC001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4500570"/>
            <a:ext cx="257534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86766" cy="650083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200" b="1" dirty="0" smtClean="0"/>
              <a:t>РЕЗУЛЬТАТЫ ПЕРВОГО ГОДА РЕАЛИЗАЦИИ ИННОВАЦИОННОЙ ПРОГРАММЫ:</a:t>
            </a:r>
          </a:p>
          <a:p>
            <a:pPr>
              <a:buNone/>
            </a:pPr>
            <a:r>
              <a:rPr lang="ru-RU" sz="3200" b="1" dirty="0" smtClean="0"/>
              <a:t>2015-2016 гг.:</a:t>
            </a:r>
          </a:p>
          <a:p>
            <a:pPr lvl="0">
              <a:buNone/>
            </a:pPr>
            <a:r>
              <a:rPr lang="ru-RU" sz="3200" dirty="0" smtClean="0"/>
              <a:t>создание на базе </a:t>
            </a:r>
            <a:r>
              <a:rPr lang="ru-RU" sz="3200" dirty="0" err="1" smtClean="0"/>
              <a:t>МАДОУ</a:t>
            </a:r>
            <a:r>
              <a:rPr lang="ru-RU" sz="3200" dirty="0" smtClean="0"/>
              <a:t> № 18 методической структуры по ранней профориентации дошкольников совместно с </a:t>
            </a:r>
            <a:r>
              <a:rPr lang="ru-RU" sz="3200" dirty="0" err="1" smtClean="0"/>
              <a:t>МАОУ</a:t>
            </a:r>
            <a:r>
              <a:rPr lang="ru-RU" sz="3200" dirty="0" smtClean="0"/>
              <a:t> </a:t>
            </a:r>
            <a:r>
              <a:rPr lang="ru-RU" sz="3200" dirty="0" err="1" smtClean="0"/>
              <a:t>СОШ</a:t>
            </a:r>
            <a:r>
              <a:rPr lang="ru-RU" sz="3200" dirty="0" smtClean="0"/>
              <a:t> № 2 (г. Богданович) с привлечением педагогов и психологов, методистов;</a:t>
            </a:r>
          </a:p>
          <a:p>
            <a:pPr lvl="0">
              <a:buNone/>
            </a:pPr>
            <a:r>
              <a:rPr lang="ru-RU" sz="3200" dirty="0" smtClean="0"/>
              <a:t>корректировка основной общеобразовательной программы с учетом направленности данной инновационной программы;</a:t>
            </a:r>
          </a:p>
          <a:p>
            <a:pPr lvl="0">
              <a:buNone/>
            </a:pPr>
            <a:r>
              <a:rPr lang="ru-RU" sz="3200" dirty="0" smtClean="0"/>
              <a:t>консультирование родителей (законных представителей) по вопросам ранней профориентации дошкольников;</a:t>
            </a:r>
          </a:p>
          <a:p>
            <a:pPr lvl="0">
              <a:buNone/>
            </a:pPr>
            <a:r>
              <a:rPr lang="ru-RU" sz="3200" dirty="0" smtClean="0"/>
              <a:t>проведение методического семинара по проблемам ранней профориентации дошкольников (с изданием сборника методических материалов);</a:t>
            </a:r>
          </a:p>
          <a:p>
            <a:pPr lvl="0">
              <a:buNone/>
            </a:pPr>
            <a:r>
              <a:rPr lang="ru-RU" sz="3200" dirty="0" smtClean="0"/>
              <a:t>создание страницы "Ранняя (детская) профориентация" на сайте дошкольного учреждения;</a:t>
            </a:r>
          </a:p>
          <a:p>
            <a:pPr lvl="0">
              <a:buNone/>
            </a:pPr>
            <a:r>
              <a:rPr lang="ru-RU" sz="3200" dirty="0" smtClean="0"/>
              <a:t>мониторинг целевых установок дошкольников на выбор профессий;</a:t>
            </a:r>
          </a:p>
          <a:p>
            <a:pPr lvl="0">
              <a:buNone/>
            </a:pPr>
            <a:r>
              <a:rPr lang="ru-RU" sz="3200" dirty="0" smtClean="0"/>
              <a:t>повышение квалификации воспитателей по проблемам ранней профориентации детей дошкольного возраста (ежегодно до 25% кадрового состава);</a:t>
            </a:r>
          </a:p>
          <a:p>
            <a:pPr lvl="0">
              <a:buNone/>
            </a:pPr>
            <a:r>
              <a:rPr lang="ru-RU" sz="3200" dirty="0" smtClean="0"/>
              <a:t>заключение договоров о сетевом взаимодействии и социальном партнерстве для участия в инновационной программе.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4429156" cy="614366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УЧРЕЖДЕНИЕ</a:t>
            </a:r>
          </a:p>
          <a:p>
            <a:pPr>
              <a:buNone/>
            </a:pPr>
            <a:r>
              <a:rPr lang="ru-RU" dirty="0" smtClean="0"/>
              <a:t>Муниципальное дошкольное образовательное учреждение  «Детский сад № 18» </a:t>
            </a:r>
            <a:r>
              <a:rPr lang="ru-RU" dirty="0" err="1" smtClean="0"/>
              <a:t>общеразвивающего</a:t>
            </a:r>
            <a:r>
              <a:rPr lang="ru-RU" dirty="0" smtClean="0"/>
              <a:t> вида с приоритетным осуществлением художественно-эстетического развития воспитанников г. Богданович</a:t>
            </a:r>
          </a:p>
          <a:p>
            <a:pPr>
              <a:buNone/>
            </a:pPr>
            <a:r>
              <a:rPr lang="ru-RU" dirty="0" smtClean="0"/>
              <a:t>Юридический адрес: 623530, Свердловская область,  г.Богданович, </a:t>
            </a:r>
            <a:r>
              <a:rPr lang="en-US" dirty="0" smtClean="0"/>
              <a:t> </a:t>
            </a:r>
            <a:r>
              <a:rPr lang="ru-RU" dirty="0" smtClean="0"/>
              <a:t>ул. Гагарина,21а </a:t>
            </a:r>
          </a:p>
          <a:p>
            <a:pPr>
              <a:buNone/>
            </a:pPr>
            <a:r>
              <a:rPr lang="ru-RU" dirty="0" smtClean="0"/>
              <a:t>Тел</a:t>
            </a:r>
            <a:r>
              <a:rPr lang="en-US" dirty="0" smtClean="0"/>
              <a:t>. </a:t>
            </a:r>
            <a:r>
              <a:rPr lang="en-US" dirty="0" smtClean="0"/>
              <a:t>8(34376)</a:t>
            </a:r>
            <a:r>
              <a:rPr lang="ru-RU" smtClean="0"/>
              <a:t>56</a:t>
            </a:r>
            <a:r>
              <a:rPr lang="en-US" smtClean="0"/>
              <a:t>645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8( 912)6299839</a:t>
            </a:r>
          </a:p>
          <a:p>
            <a:pPr>
              <a:buNone/>
            </a:pPr>
            <a:r>
              <a:rPr lang="ru-RU" dirty="0" smtClean="0"/>
              <a:t>Е</a:t>
            </a:r>
            <a:r>
              <a:rPr lang="en-US" dirty="0" smtClean="0"/>
              <a:t>-mail</a:t>
            </a:r>
            <a:r>
              <a:rPr lang="ru-RU" dirty="0" smtClean="0"/>
              <a:t>:</a:t>
            </a:r>
            <a:r>
              <a:rPr lang="en-US" dirty="0" smtClean="0"/>
              <a:t>  </a:t>
            </a:r>
            <a:r>
              <a:rPr lang="en-US" dirty="0" err="1" smtClean="0"/>
              <a:t>solnischko</a:t>
            </a:r>
            <a:r>
              <a:rPr lang="en-US" dirty="0" smtClean="0"/>
              <a:t>-18@ yandex.ru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Заведующая:</a:t>
            </a:r>
          </a:p>
          <a:p>
            <a:pPr>
              <a:buNone/>
            </a:pPr>
            <a:r>
              <a:rPr lang="ru-RU" dirty="0" smtClean="0"/>
              <a:t>Шабалина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Марина Николаевна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786314" y="1643050"/>
            <a:ext cx="3929090" cy="421484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НАУЧНЫЙ РУКОВОДИТЕЛЬ</a:t>
            </a:r>
          </a:p>
          <a:p>
            <a:pPr>
              <a:buNone/>
            </a:pPr>
            <a:r>
              <a:rPr lang="ru-RU" dirty="0" err="1" smtClean="0"/>
              <a:t>Шемятихина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Лариса Юрьевна,</a:t>
            </a:r>
          </a:p>
          <a:p>
            <a:pPr>
              <a:buNone/>
            </a:pPr>
            <a:r>
              <a:rPr lang="ru-RU" dirty="0" smtClean="0"/>
              <a:t>канд. </a:t>
            </a:r>
            <a:r>
              <a:rPr lang="ru-RU" dirty="0" err="1" smtClean="0"/>
              <a:t>пед</a:t>
            </a:r>
            <a:r>
              <a:rPr lang="ru-RU" dirty="0" smtClean="0"/>
              <a:t>. наук, доцент,</a:t>
            </a:r>
          </a:p>
          <a:p>
            <a:pPr>
              <a:buNone/>
            </a:pPr>
            <a:r>
              <a:rPr lang="ru-RU" dirty="0" smtClean="0"/>
              <a:t>Генеральный директор </a:t>
            </a:r>
          </a:p>
          <a:p>
            <a:pPr>
              <a:buNone/>
            </a:pPr>
            <a:r>
              <a:rPr lang="ru-RU" dirty="0" err="1" smtClean="0"/>
              <a:t>ЧОУ</a:t>
            </a:r>
            <a:r>
              <a:rPr lang="ru-RU" dirty="0" smtClean="0"/>
              <a:t> </a:t>
            </a:r>
            <a:r>
              <a:rPr lang="ru-RU" dirty="0" err="1" smtClean="0"/>
              <a:t>ДПО</a:t>
            </a:r>
            <a:r>
              <a:rPr lang="ru-RU" dirty="0" smtClean="0"/>
              <a:t> «Национальный центр деловых и образовательных проектов»</a:t>
            </a:r>
          </a:p>
          <a:p>
            <a:pPr>
              <a:buNone/>
            </a:pPr>
            <a:r>
              <a:rPr lang="ru-RU" dirty="0" smtClean="0"/>
              <a:t>Тел. 7(922)1071022</a:t>
            </a:r>
          </a:p>
          <a:p>
            <a:pPr>
              <a:buNone/>
            </a:pPr>
            <a:r>
              <a:rPr lang="en-US" dirty="0" smtClean="0"/>
              <a:t>E-mail</a:t>
            </a:r>
            <a:r>
              <a:rPr lang="ru-RU" dirty="0" smtClean="0"/>
              <a:t>: </a:t>
            </a:r>
            <a:r>
              <a:rPr lang="en-US" dirty="0" smtClean="0"/>
              <a:t>lyshem@mail.ru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512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Содержание и технологии педагогической  деятельности по ранней профориентации  детей дошкольного возраста  инновационная программа 2015 – 2018 гг.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и технологии педагогической  деятельности по ранней профориентации  детей дошкольного возраста  инновационная программа 2015 – 2018 гг. </dc:title>
  <dc:creator>lyshem</dc:creator>
  <cp:lastModifiedBy>User1</cp:lastModifiedBy>
  <cp:revision>14</cp:revision>
  <dcterms:created xsi:type="dcterms:W3CDTF">2016-02-19T19:09:28Z</dcterms:created>
  <dcterms:modified xsi:type="dcterms:W3CDTF">2017-08-28T17:23:22Z</dcterms:modified>
</cp:coreProperties>
</file>