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64" r:id="rId5"/>
    <p:sldId id="266" r:id="rId6"/>
    <p:sldId id="261" r:id="rId7"/>
    <p:sldId id="258" r:id="rId8"/>
    <p:sldId id="260" r:id="rId9"/>
    <p:sldId id="265" r:id="rId10"/>
    <p:sldId id="25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Региональная инновационная площадка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36930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«Разработка и внедрение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балльно-рейтинговой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системы оценивания образовательных результатов как эффективный механизм реализации ВСОКО»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Сроки реализации 2020-2023 годы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53" y="188640"/>
            <a:ext cx="7467600" cy="1012974"/>
          </a:xfrm>
        </p:spPr>
        <p:txBody>
          <a:bodyPr/>
          <a:lstStyle/>
          <a:p>
            <a:r>
              <a:rPr lang="ru-RU" dirty="0" smtClean="0"/>
              <a:t>Формы промежуточной аттестации на 2022-2023 учебный 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7920880" cy="513318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10 класс: </a:t>
            </a:r>
            <a:r>
              <a:rPr lang="ru-RU" b="1" dirty="0"/>
              <a:t>Форма оценки «зачтено»:</a:t>
            </a:r>
            <a:r>
              <a:rPr lang="ru-RU" dirty="0"/>
              <a:t> </a:t>
            </a:r>
            <a:r>
              <a:rPr lang="ru-RU" b="1" dirty="0"/>
              <a:t> </a:t>
            </a:r>
            <a:r>
              <a:rPr lang="ru-RU" dirty="0"/>
              <a:t>Проектная деятельность (аттестация за 2 полугодия, форма итоговой аттестации – защита индивидуального проекта (исследовательской работы)), элективные курсы (по выбору учащихся) (аттестация за 2 полугодия и год без годового проверочного мероприятия</a:t>
            </a:r>
            <a:r>
              <a:rPr lang="ru-RU" dirty="0" smtClean="0"/>
              <a:t>). Аттестация </a:t>
            </a:r>
            <a:r>
              <a:rPr lang="ru-RU" b="1" dirty="0"/>
              <a:t>по 5-балльной шкале</a:t>
            </a:r>
            <a:r>
              <a:rPr lang="ru-RU" dirty="0"/>
              <a:t>: Астрономия (аттестация за 2 полугодия и год без годового проверочного мероприятия</a:t>
            </a:r>
            <a:r>
              <a:rPr lang="ru-RU" dirty="0" smtClean="0"/>
              <a:t>). Остальные </a:t>
            </a:r>
            <a:r>
              <a:rPr lang="ru-RU" dirty="0"/>
              <a:t>учебные предметы с аттестацией </a:t>
            </a:r>
            <a:r>
              <a:rPr lang="ru-RU" b="1" dirty="0"/>
              <a:t>по 5-балльной шкале</a:t>
            </a:r>
            <a:r>
              <a:rPr lang="ru-RU" dirty="0"/>
              <a:t> (2 полугодия, годовое проверочное мероприятие, годовая отметка).</a:t>
            </a:r>
            <a:endParaRPr lang="ru-RU" dirty="0" smtClean="0"/>
          </a:p>
          <a:p>
            <a:r>
              <a:rPr lang="ru-RU" dirty="0" smtClean="0"/>
              <a:t>11 класс: </a:t>
            </a:r>
            <a:r>
              <a:rPr lang="ru-RU" b="1" dirty="0"/>
              <a:t>Форма оценки «зачтено»:</a:t>
            </a:r>
            <a:r>
              <a:rPr lang="ru-RU" dirty="0"/>
              <a:t> </a:t>
            </a:r>
            <a:r>
              <a:rPr lang="ru-RU" b="1" dirty="0"/>
              <a:t> </a:t>
            </a:r>
            <a:r>
              <a:rPr lang="ru-RU" dirty="0"/>
              <a:t>элективные курсы (по выбору учащихся) (аттестация за 2 полугодия и год без годового проверочного мероприятия). Остальные учебные предметы с аттестацией </a:t>
            </a:r>
            <a:r>
              <a:rPr lang="ru-RU" b="1" dirty="0"/>
              <a:t>по 5-балльной шкале</a:t>
            </a:r>
            <a:r>
              <a:rPr lang="ru-RU" dirty="0"/>
              <a:t> (2 полугодия, годовая отметка без годового проверочного мероприятия</a:t>
            </a:r>
            <a:r>
              <a:rPr lang="ru-RU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652934"/>
          </a:xfrm>
        </p:spPr>
        <p:txBody>
          <a:bodyPr/>
          <a:lstStyle/>
          <a:p>
            <a:r>
              <a:rPr lang="ru-RU" dirty="0" smtClean="0"/>
              <a:t>Внедрение в 2022-2023 учебном году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9552" y="1196752"/>
          <a:ext cx="7920880" cy="5087557"/>
        </p:xfrm>
        <a:graphic>
          <a:graphicData uri="http://schemas.openxmlformats.org/drawingml/2006/table">
            <a:tbl>
              <a:tblPr/>
              <a:tblGrid>
                <a:gridCol w="396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54647">
                <a:tc>
                  <a:txBody>
                    <a:bodyPr/>
                    <a:lstStyle/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ИЗО (2-5 классы)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Физическая культура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(2-5 классы)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Музыка (2-5классы)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Технология (2-3 классы)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 ОРК и СЭ (4 класс)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 Проектная деятельность (7, 8, 9, 10 классы) 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 Элективные курсы 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(9-11 классы)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ru-RU" sz="2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 Родной</a:t>
                      </a:r>
                      <a:r>
                        <a:rPr kumimoji="0" lang="ru-RU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язык, Литературное чтение на родном языке (3 класс)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 Информатика 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(3,6 класс)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 Тайны родного слова 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 класс)</a:t>
                      </a:r>
                    </a:p>
                    <a:p>
                      <a:pPr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11. ОБЖ(9 класс)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Внедрение в 2022-2023 учебном году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>
            <a:normAutofit/>
          </a:bodyPr>
          <a:lstStyle/>
          <a:p>
            <a:r>
              <a:rPr lang="ru-RU" dirty="0" smtClean="0"/>
              <a:t>учителям через сетевой город отправлены памятка (содержит инструкцию и список предметов), автоматизированная форма, дифференцированные таблицы;</a:t>
            </a:r>
          </a:p>
          <a:p>
            <a:r>
              <a:rPr lang="ru-RU" dirty="0" smtClean="0"/>
              <a:t>родителям и учащимся отправлены дифференцированные таблицы;</a:t>
            </a:r>
          </a:p>
          <a:p>
            <a:r>
              <a:rPr lang="ru-RU" dirty="0" smtClean="0"/>
              <a:t>все материалы расположены в папке: </a:t>
            </a:r>
            <a:r>
              <a:rPr lang="ru-RU" dirty="0" err="1" smtClean="0"/>
              <a:t>Result\ВСЕМ</a:t>
            </a:r>
            <a:r>
              <a:rPr lang="ru-RU" dirty="0" smtClean="0"/>
              <a:t> УЧИТЕЛЯМ\БАЛЛЬНО-РЕЙТИНГОВАЯ </a:t>
            </a:r>
            <a:r>
              <a:rPr lang="ru-RU" dirty="0" err="1" smtClean="0"/>
              <a:t>СИСТЕМА\Для</a:t>
            </a:r>
            <a:r>
              <a:rPr lang="ru-RU" dirty="0" smtClean="0"/>
              <a:t> учителей предметников;</a:t>
            </a:r>
          </a:p>
          <a:p>
            <a:r>
              <a:rPr lang="ru-RU" dirty="0" smtClean="0"/>
              <a:t>в течении полугодия за консультацией можно обратится к </a:t>
            </a:r>
            <a:r>
              <a:rPr lang="ru-RU" dirty="0" err="1" smtClean="0"/>
              <a:t>Косикову</a:t>
            </a:r>
            <a:r>
              <a:rPr lang="ru-RU" dirty="0" smtClean="0"/>
              <a:t> А.В.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Внедрение в 2022-2023 учебном году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конце полугодия необходимо провести промежуточную аттестацию.</a:t>
            </a:r>
          </a:p>
          <a:p>
            <a:r>
              <a:rPr lang="ru-RU" dirty="0" smtClean="0"/>
              <a:t>если ученик не получил «зачёт», необходимо провести с ним дополнительную работу, используя </a:t>
            </a:r>
            <a:r>
              <a:rPr lang="ru-RU" dirty="0" err="1" smtClean="0"/>
              <a:t>частно-предметные</a:t>
            </a:r>
            <a:r>
              <a:rPr lang="ru-RU" dirty="0" smtClean="0"/>
              <a:t> критерии. </a:t>
            </a:r>
          </a:p>
          <a:p>
            <a:r>
              <a:rPr lang="ru-RU" dirty="0" smtClean="0"/>
              <a:t>после того как все ученики получат оценку «зачтено», необходимо сдать заполненную автоматизированную форму </a:t>
            </a:r>
            <a:r>
              <a:rPr lang="ru-RU" dirty="0" err="1" smtClean="0"/>
              <a:t>Косикову</a:t>
            </a:r>
            <a:r>
              <a:rPr lang="ru-RU" dirty="0" smtClean="0"/>
              <a:t> А.В. (положить в папку </a:t>
            </a:r>
            <a:r>
              <a:rPr lang="ru-RU" b="1" dirty="0" err="1" smtClean="0"/>
              <a:t>Result\ВСЕМ</a:t>
            </a:r>
            <a:r>
              <a:rPr lang="ru-RU" b="1" dirty="0" smtClean="0"/>
              <a:t> УЧИТЕЛЯМ\БАЛЛЬНО-РЕЙТИНГОВАЯ </a:t>
            </a:r>
            <a:r>
              <a:rPr lang="ru-RU" b="1" dirty="0" err="1" smtClean="0"/>
              <a:t>СИСТЕМА\Для</a:t>
            </a:r>
            <a:r>
              <a:rPr lang="ru-RU" b="1" dirty="0" smtClean="0"/>
              <a:t> учителей </a:t>
            </a:r>
            <a:r>
              <a:rPr lang="ru-RU" b="1" dirty="0" err="1" smtClean="0"/>
              <a:t>предметников\Итоги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Электронная форма</a:t>
            </a:r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484649"/>
              </p:ext>
            </p:extLst>
          </p:nvPr>
        </p:nvGraphicFramePr>
        <p:xfrm>
          <a:off x="457200" y="2416226"/>
          <a:ext cx="7931222" cy="2729383"/>
        </p:xfrm>
        <a:graphic>
          <a:graphicData uri="http://schemas.openxmlformats.org/drawingml/2006/table">
            <a:tbl>
              <a:tblPr/>
              <a:tblGrid>
                <a:gridCol w="303894">
                  <a:extLst>
                    <a:ext uri="{9D8B030D-6E8A-4147-A177-3AD203B41FA5}">
                      <a16:colId xmlns:a16="http://schemas.microsoft.com/office/drawing/2014/main" val="1736827093"/>
                    </a:ext>
                  </a:extLst>
                </a:gridCol>
                <a:gridCol w="953416">
                  <a:extLst>
                    <a:ext uri="{9D8B030D-6E8A-4147-A177-3AD203B41FA5}">
                      <a16:colId xmlns:a16="http://schemas.microsoft.com/office/drawing/2014/main" val="1415919674"/>
                    </a:ext>
                  </a:extLst>
                </a:gridCol>
                <a:gridCol w="953416">
                  <a:extLst>
                    <a:ext uri="{9D8B030D-6E8A-4147-A177-3AD203B41FA5}">
                      <a16:colId xmlns:a16="http://schemas.microsoft.com/office/drawing/2014/main" val="1784148229"/>
                    </a:ext>
                  </a:extLst>
                </a:gridCol>
                <a:gridCol w="953416">
                  <a:extLst>
                    <a:ext uri="{9D8B030D-6E8A-4147-A177-3AD203B41FA5}">
                      <a16:colId xmlns:a16="http://schemas.microsoft.com/office/drawing/2014/main" val="2827431995"/>
                    </a:ext>
                  </a:extLst>
                </a:gridCol>
                <a:gridCol w="586718">
                  <a:extLst>
                    <a:ext uri="{9D8B030D-6E8A-4147-A177-3AD203B41FA5}">
                      <a16:colId xmlns:a16="http://schemas.microsoft.com/office/drawing/2014/main" val="3970700745"/>
                    </a:ext>
                  </a:extLst>
                </a:gridCol>
                <a:gridCol w="586718">
                  <a:extLst>
                    <a:ext uri="{9D8B030D-6E8A-4147-A177-3AD203B41FA5}">
                      <a16:colId xmlns:a16="http://schemas.microsoft.com/office/drawing/2014/main" val="21935749"/>
                    </a:ext>
                  </a:extLst>
                </a:gridCol>
                <a:gridCol w="779101">
                  <a:extLst>
                    <a:ext uri="{9D8B030D-6E8A-4147-A177-3AD203B41FA5}">
                      <a16:colId xmlns:a16="http://schemas.microsoft.com/office/drawing/2014/main" val="3763424967"/>
                    </a:ext>
                  </a:extLst>
                </a:gridCol>
                <a:gridCol w="591662">
                  <a:extLst>
                    <a:ext uri="{9D8B030D-6E8A-4147-A177-3AD203B41FA5}">
                      <a16:colId xmlns:a16="http://schemas.microsoft.com/office/drawing/2014/main" val="1759710832"/>
                    </a:ext>
                  </a:extLst>
                </a:gridCol>
                <a:gridCol w="877356">
                  <a:extLst>
                    <a:ext uri="{9D8B030D-6E8A-4147-A177-3AD203B41FA5}">
                      <a16:colId xmlns:a16="http://schemas.microsoft.com/office/drawing/2014/main" val="2752832975"/>
                    </a:ext>
                  </a:extLst>
                </a:gridCol>
                <a:gridCol w="493974">
                  <a:extLst>
                    <a:ext uri="{9D8B030D-6E8A-4147-A177-3AD203B41FA5}">
                      <a16:colId xmlns:a16="http://schemas.microsoft.com/office/drawing/2014/main" val="3824602791"/>
                    </a:ext>
                  </a:extLst>
                </a:gridCol>
                <a:gridCol w="203481">
                  <a:extLst>
                    <a:ext uri="{9D8B030D-6E8A-4147-A177-3AD203B41FA5}">
                      <a16:colId xmlns:a16="http://schemas.microsoft.com/office/drawing/2014/main" val="2690809"/>
                    </a:ext>
                  </a:extLst>
                </a:gridCol>
                <a:gridCol w="648070">
                  <a:extLst>
                    <a:ext uri="{9D8B030D-6E8A-4147-A177-3AD203B41FA5}">
                      <a16:colId xmlns:a16="http://schemas.microsoft.com/office/drawing/2014/main" val="4103299523"/>
                    </a:ext>
                  </a:extLst>
                </a:gridCol>
              </a:tblGrid>
              <a:tr h="12538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Фамилия, имя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Критерии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indent="0"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ЗАЧЁТ / 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093897"/>
                  </a:ext>
                </a:extLst>
              </a:tr>
              <a:tr h="1253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Посещаемость       оценивается от 0 до 5 баллов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Прилежание, каждый показатель оценивается в 1 балл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Срезовые работы</a:t>
                      </a:r>
                      <a:b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(одна или несколько в течение полугодия)</a:t>
                      </a:r>
                      <a:b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оценивается от 0 до 10 баллов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Частно-предметные критерии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029465"/>
                  </a:ext>
                </a:extLst>
              </a:tr>
              <a:tr h="4836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Систематическая готовность к уроку  оценивается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Отсутствие опозданий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Дисциплина на уроке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Исполнительность и добросовестность в выполнении заданий 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Активная познавательная деятельность на уроке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874399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125022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542626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530743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043836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333118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59971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854858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10149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596320"/>
                  </a:ext>
                </a:extLst>
              </a:tr>
              <a:tr h="1253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НЕЗАЧЁТ</a:t>
                      </a:r>
                    </a:p>
                  </a:txBody>
                  <a:tcPr marL="5971" marR="5971" marT="597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666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941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2276872"/>
            <a:ext cx="6534472" cy="194421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Формы промежуточной аттестации </a:t>
            </a:r>
            <a:br>
              <a:rPr lang="ru-RU" sz="3600" dirty="0" smtClean="0"/>
            </a:br>
            <a:r>
              <a:rPr lang="ru-RU" sz="3600" dirty="0" smtClean="0"/>
              <a:t>на 2022-2023 учебный год</a:t>
            </a:r>
            <a:endParaRPr lang="ru-RU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467600" cy="9409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Формы промежуточной аттестации на 2022-2023 учебный 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129606"/>
            <a:ext cx="8064896" cy="5539754"/>
          </a:xfrm>
        </p:spPr>
        <p:txBody>
          <a:bodyPr>
            <a:noAutofit/>
          </a:bodyPr>
          <a:lstStyle/>
          <a:p>
            <a:pPr marL="0" indent="268288">
              <a:lnSpc>
                <a:spcPct val="95000"/>
              </a:lnSpc>
            </a:pPr>
            <a:r>
              <a:rPr lang="ru-RU" sz="1750" dirty="0" smtClean="0"/>
              <a:t>1 класс: </a:t>
            </a:r>
            <a:r>
              <a:rPr lang="ru-RU" sz="1750" dirty="0" err="1" smtClean="0"/>
              <a:t>безотметочная</a:t>
            </a:r>
            <a:r>
              <a:rPr lang="ru-RU" sz="1750" dirty="0" smtClean="0"/>
              <a:t> форма обучения</a:t>
            </a:r>
          </a:p>
          <a:p>
            <a:pPr marL="0" indent="268288">
              <a:lnSpc>
                <a:spcPct val="95000"/>
              </a:lnSpc>
            </a:pPr>
            <a:r>
              <a:rPr lang="ru-RU" sz="1750" dirty="0" smtClean="0"/>
              <a:t>2 класс: </a:t>
            </a:r>
            <a:r>
              <a:rPr lang="ru-RU" sz="1750" b="1" dirty="0"/>
              <a:t>Форма оценки «зачтено»:</a:t>
            </a:r>
            <a:r>
              <a:rPr lang="ru-RU" sz="1750" dirty="0"/>
              <a:t> Изобразительное искусство, Технология, Музыка, Физическая культура (аттестация за 2 полугодия и год без годового проверочного мероприятия</a:t>
            </a:r>
            <a:r>
              <a:rPr lang="ru-RU" sz="1750" dirty="0" smtClean="0"/>
              <a:t>).Остальные </a:t>
            </a:r>
            <a:r>
              <a:rPr lang="ru-RU" sz="1750" dirty="0"/>
              <a:t>учебные предметы с аттестацией </a:t>
            </a:r>
            <a:r>
              <a:rPr lang="ru-RU" sz="1750" b="1" dirty="0"/>
              <a:t>по 5-балльной шкале</a:t>
            </a:r>
            <a:r>
              <a:rPr lang="ru-RU" sz="1750" dirty="0"/>
              <a:t> (2 полугодия, годовое проверочное мероприятие, годовая отметка)</a:t>
            </a:r>
            <a:endParaRPr lang="ru-RU" sz="1750" dirty="0" smtClean="0"/>
          </a:p>
          <a:p>
            <a:pPr marL="0" indent="268288">
              <a:lnSpc>
                <a:spcPct val="95000"/>
              </a:lnSpc>
            </a:pPr>
            <a:r>
              <a:rPr lang="ru-RU" sz="1750" dirty="0" smtClean="0"/>
              <a:t>3 класс: </a:t>
            </a:r>
            <a:r>
              <a:rPr lang="ru-RU" sz="1750" b="1" dirty="0"/>
              <a:t>Форма оценки «зачтено»:</a:t>
            </a:r>
            <a:r>
              <a:rPr lang="ru-RU" sz="1750" dirty="0"/>
              <a:t> Изобразительное искусство, Технология, Музыка, Физическая культура, Информатика (аттестация за 2 полугодия и год без годового проверочного мероприятия); Родной язык (русский язык), Литературное чтение на родном языке (русском языке) (аттестация за одно полугодие и год без годового проверочного мероприятия). </a:t>
            </a:r>
            <a:r>
              <a:rPr lang="ru-RU" sz="1750" dirty="0" smtClean="0"/>
              <a:t>Остальные </a:t>
            </a:r>
            <a:r>
              <a:rPr lang="ru-RU" sz="1750" dirty="0"/>
              <a:t>учебные предметы с аттестацией </a:t>
            </a:r>
            <a:r>
              <a:rPr lang="ru-RU" sz="1750" b="1" dirty="0"/>
              <a:t>по 5-балльной шкале</a:t>
            </a:r>
            <a:r>
              <a:rPr lang="ru-RU" sz="1750" dirty="0"/>
              <a:t> (2 полугодия, годовое проверочное мероприятие, годовая отметка)</a:t>
            </a:r>
            <a:endParaRPr lang="ru-RU" sz="1750" dirty="0" smtClean="0"/>
          </a:p>
          <a:p>
            <a:pPr marL="0" indent="268288">
              <a:lnSpc>
                <a:spcPct val="95000"/>
              </a:lnSpc>
            </a:pPr>
            <a:r>
              <a:rPr lang="ru-RU" sz="1750" dirty="0" smtClean="0"/>
              <a:t>4 класс</a:t>
            </a:r>
            <a:r>
              <a:rPr lang="ru-RU" sz="1750" dirty="0"/>
              <a:t>: Форма оценки «зачтено»: Изобразительное искусство, Музыка, Физическая культура, Основы религиозных культур и светской этики (аттестация за 2 полугодия и год без годового проверочного мероприятия). </a:t>
            </a:r>
            <a:r>
              <a:rPr lang="ru-RU" sz="1750" dirty="0" smtClean="0"/>
              <a:t>Остальные </a:t>
            </a:r>
            <a:r>
              <a:rPr lang="ru-RU" sz="1750" dirty="0"/>
              <a:t>учебные предметы с аттестацией по 5-балльной шкале (2 полугодия, годовое проверочное мероприятие, годовая отметка</a:t>
            </a:r>
            <a:r>
              <a:rPr lang="ru-RU" sz="1750" dirty="0" smtClean="0"/>
              <a:t>)</a:t>
            </a:r>
            <a:endParaRPr lang="ru-RU" sz="17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467600" cy="9409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Формы промежуточной аттестации на 2022-2023 учебный 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088506"/>
            <a:ext cx="8280920" cy="5364829"/>
          </a:xfrm>
        </p:spPr>
        <p:txBody>
          <a:bodyPr>
            <a:normAutofit fontScale="92500" lnSpcReduction="10000"/>
          </a:bodyPr>
          <a:lstStyle/>
          <a:p>
            <a:pPr marL="0" indent="0"/>
            <a:r>
              <a:rPr lang="ru-RU" dirty="0" smtClean="0"/>
              <a:t>5 класс: </a:t>
            </a:r>
            <a:r>
              <a:rPr lang="ru-RU" b="1" dirty="0"/>
              <a:t>Форма оценки «зачтено»:</a:t>
            </a:r>
            <a:r>
              <a:rPr lang="ru-RU" dirty="0"/>
              <a:t> Изобразительное искусство, Музыка, Физическая культура, Тайны родного слова (аттестация за 2 полугодия и год без годового проверочного мероприятия</a:t>
            </a:r>
            <a:r>
              <a:rPr lang="ru-RU" dirty="0" smtClean="0"/>
              <a:t>). Основы </a:t>
            </a:r>
            <a:r>
              <a:rPr lang="ru-RU" dirty="0"/>
              <a:t>духовно-нравственной культуры народов России –</a:t>
            </a:r>
            <a:r>
              <a:rPr lang="ru-RU" b="1" dirty="0"/>
              <a:t> </a:t>
            </a:r>
            <a:r>
              <a:rPr lang="ru-RU" dirty="0"/>
              <a:t>аттестация </a:t>
            </a:r>
            <a:r>
              <a:rPr lang="ru-RU" b="1" dirty="0"/>
              <a:t>по 5-балльной шкале</a:t>
            </a:r>
            <a:r>
              <a:rPr lang="ru-RU" dirty="0"/>
              <a:t> (аттестация за одно полугодие и год без годового проверочного мероприятия</a:t>
            </a:r>
            <a:r>
              <a:rPr lang="ru-RU" dirty="0" smtClean="0"/>
              <a:t>). Остальные </a:t>
            </a:r>
            <a:r>
              <a:rPr lang="ru-RU" dirty="0"/>
              <a:t>учебные предметы с аттестацией </a:t>
            </a:r>
            <a:r>
              <a:rPr lang="ru-RU" b="1" dirty="0"/>
              <a:t>по 5-балльной шкале</a:t>
            </a:r>
            <a:r>
              <a:rPr lang="ru-RU" dirty="0"/>
              <a:t> (2 полугодия, годовое проверочное мероприятие, годовая отметка).</a:t>
            </a:r>
            <a:endParaRPr lang="ru-RU" dirty="0" smtClean="0"/>
          </a:p>
          <a:p>
            <a:pPr marL="0" indent="0"/>
            <a:r>
              <a:rPr lang="ru-RU" dirty="0" smtClean="0"/>
              <a:t>6 класс: </a:t>
            </a:r>
            <a:r>
              <a:rPr lang="ru-RU" b="1" dirty="0"/>
              <a:t>Форма оценки «зачтено»:</a:t>
            </a:r>
            <a:r>
              <a:rPr lang="ru-RU" dirty="0"/>
              <a:t> Информатика (аттестация за одно полугодие и год без годового проверочного мероприятия</a:t>
            </a:r>
            <a:r>
              <a:rPr lang="ru-RU" dirty="0" smtClean="0"/>
              <a:t>). Родная </a:t>
            </a:r>
            <a:r>
              <a:rPr lang="ru-RU" dirty="0"/>
              <a:t>литература (русская литература)</a:t>
            </a:r>
            <a:r>
              <a:rPr lang="ru-RU" b="1" dirty="0"/>
              <a:t> </a:t>
            </a:r>
            <a:r>
              <a:rPr lang="ru-RU" dirty="0"/>
              <a:t>–</a:t>
            </a:r>
            <a:r>
              <a:rPr lang="ru-RU" b="1" dirty="0"/>
              <a:t> </a:t>
            </a:r>
            <a:r>
              <a:rPr lang="ru-RU" dirty="0"/>
              <a:t>аттестация </a:t>
            </a:r>
            <a:r>
              <a:rPr lang="ru-RU" b="1" dirty="0"/>
              <a:t>по 5-балльной шкале</a:t>
            </a:r>
            <a:r>
              <a:rPr lang="ru-RU" dirty="0"/>
              <a:t> (аттестация за одно полугодие и год без годового проверочного мероприятия</a:t>
            </a:r>
            <a:r>
              <a:rPr lang="ru-RU" dirty="0" smtClean="0"/>
              <a:t>). Остальные </a:t>
            </a:r>
            <a:r>
              <a:rPr lang="ru-RU" dirty="0"/>
              <a:t>учебные предметы с аттестацией </a:t>
            </a:r>
            <a:r>
              <a:rPr lang="ru-RU" b="1" dirty="0"/>
              <a:t>по 5-балльной шкале</a:t>
            </a:r>
            <a:r>
              <a:rPr lang="ru-RU" dirty="0"/>
              <a:t> (2 полугодия, годовое проверочное мероприятие, годовая отметка</a:t>
            </a:r>
            <a:r>
              <a:rPr lang="ru-RU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467600" cy="9409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Формы промежуточной аттестации на 2022-2023 учебный 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088506"/>
            <a:ext cx="8496944" cy="5580854"/>
          </a:xfrm>
        </p:spPr>
        <p:txBody>
          <a:bodyPr>
            <a:noAutofit/>
          </a:bodyPr>
          <a:lstStyle/>
          <a:p>
            <a:pPr marL="0" indent="360363">
              <a:lnSpc>
                <a:spcPct val="95000"/>
              </a:lnSpc>
            </a:pPr>
            <a:r>
              <a:rPr lang="ru-RU" sz="2000" dirty="0" smtClean="0"/>
              <a:t>7 класс: </a:t>
            </a:r>
            <a:r>
              <a:rPr lang="ru-RU" sz="2000" b="1" dirty="0"/>
              <a:t>Форма оценки «зачтено»:</a:t>
            </a:r>
            <a:r>
              <a:rPr lang="ru-RU" sz="2000" dirty="0"/>
              <a:t> </a:t>
            </a:r>
            <a:r>
              <a:rPr lang="ru-RU" sz="2000" b="1" dirty="0"/>
              <a:t> </a:t>
            </a:r>
            <a:r>
              <a:rPr lang="ru-RU" sz="2000" dirty="0"/>
              <a:t>Проектная деятельность (аттестация за одно полугодие и год без годового проверочного мероприятия</a:t>
            </a:r>
            <a:r>
              <a:rPr lang="ru-RU" sz="2000" dirty="0" smtClean="0"/>
              <a:t>). Остальные </a:t>
            </a:r>
            <a:r>
              <a:rPr lang="ru-RU" sz="2000" dirty="0"/>
              <a:t>учебные предметы с аттестацией </a:t>
            </a:r>
            <a:r>
              <a:rPr lang="ru-RU" sz="2000" b="1" dirty="0"/>
              <a:t>по 5-балльной шкале</a:t>
            </a:r>
            <a:r>
              <a:rPr lang="ru-RU" sz="2000" dirty="0"/>
              <a:t> (2 полугодия, годовое проверочное мероприятие, годовая отметка).</a:t>
            </a:r>
            <a:endParaRPr lang="ru-RU" sz="2000" dirty="0" smtClean="0"/>
          </a:p>
          <a:p>
            <a:pPr marL="0" indent="360363">
              <a:lnSpc>
                <a:spcPct val="95000"/>
              </a:lnSpc>
            </a:pPr>
            <a:r>
              <a:rPr lang="ru-RU" sz="2000" dirty="0" smtClean="0"/>
              <a:t>8 класс: </a:t>
            </a:r>
            <a:r>
              <a:rPr lang="ru-RU" sz="2000" b="1" dirty="0"/>
              <a:t>Форма оценки «зачтено»:</a:t>
            </a:r>
            <a:r>
              <a:rPr lang="ru-RU" sz="2000" dirty="0"/>
              <a:t> </a:t>
            </a:r>
            <a:r>
              <a:rPr lang="ru-RU" sz="2000" b="1" dirty="0"/>
              <a:t> </a:t>
            </a:r>
            <a:r>
              <a:rPr lang="ru-RU" sz="2000" dirty="0"/>
              <a:t>Проектная деятельность (аттестация за одно полугодие и год без годового проверочного мероприятия</a:t>
            </a:r>
            <a:r>
              <a:rPr lang="ru-RU" sz="2000" dirty="0" smtClean="0"/>
              <a:t>). Музыка</a:t>
            </a:r>
            <a:r>
              <a:rPr lang="ru-RU" sz="2000" dirty="0"/>
              <a:t>, изобразительное искусство –</a:t>
            </a:r>
            <a:r>
              <a:rPr lang="ru-RU" sz="2000" b="1" dirty="0"/>
              <a:t> </a:t>
            </a:r>
            <a:r>
              <a:rPr lang="ru-RU" sz="2000" dirty="0"/>
              <a:t>аттестация </a:t>
            </a:r>
            <a:r>
              <a:rPr lang="ru-RU" sz="2000" b="1" dirty="0"/>
              <a:t>по 5-балльной шкале</a:t>
            </a:r>
            <a:r>
              <a:rPr lang="ru-RU" sz="2000" dirty="0"/>
              <a:t> (аттестация за одно полугодие и год без годового проверочного мероприятия</a:t>
            </a:r>
            <a:r>
              <a:rPr lang="ru-RU" sz="2000" dirty="0" smtClean="0"/>
              <a:t>). Остальные </a:t>
            </a:r>
            <a:r>
              <a:rPr lang="ru-RU" sz="2000" dirty="0"/>
              <a:t>учебные предметы с аттестацией </a:t>
            </a:r>
            <a:r>
              <a:rPr lang="ru-RU" sz="2000" b="1" dirty="0"/>
              <a:t>по 5-балльной шкале</a:t>
            </a:r>
            <a:r>
              <a:rPr lang="ru-RU" sz="2000" dirty="0"/>
              <a:t> (2 полугодия, годовое проверочное мероприятие, годовая отметка).</a:t>
            </a:r>
            <a:endParaRPr lang="ru-RU" sz="2000" dirty="0" smtClean="0"/>
          </a:p>
          <a:p>
            <a:pPr marL="0" indent="360363">
              <a:lnSpc>
                <a:spcPct val="95000"/>
              </a:lnSpc>
            </a:pPr>
            <a:r>
              <a:rPr lang="ru-RU" sz="2000" dirty="0" smtClean="0"/>
              <a:t>9 класс: </a:t>
            </a:r>
            <a:r>
              <a:rPr lang="ru-RU" sz="2000" b="1" dirty="0"/>
              <a:t>Форма оценки «зачтено»:</a:t>
            </a:r>
            <a:r>
              <a:rPr lang="ru-RU" sz="2000" dirty="0"/>
              <a:t> </a:t>
            </a:r>
            <a:r>
              <a:rPr lang="ru-RU" sz="2000" b="1" dirty="0"/>
              <a:t> </a:t>
            </a:r>
            <a:r>
              <a:rPr lang="ru-RU" sz="2000" dirty="0"/>
              <a:t>Основы безопасности жизнедеятельности, элективные курсы (по выбору учащихся) (аттестация за одно полугодие и год без годового проверочного мероприятия</a:t>
            </a:r>
            <a:r>
              <a:rPr lang="ru-RU" sz="2000" dirty="0" smtClean="0"/>
              <a:t>). Остальные </a:t>
            </a:r>
            <a:r>
              <a:rPr lang="ru-RU" sz="2000" dirty="0"/>
              <a:t>учебные предметы с аттестацией </a:t>
            </a:r>
            <a:r>
              <a:rPr lang="ru-RU" sz="2000" b="1" dirty="0"/>
              <a:t>по 5-балльной шкале</a:t>
            </a:r>
            <a:r>
              <a:rPr lang="ru-RU" sz="2000" dirty="0"/>
              <a:t> (2 полугодия, годовая отметка без годового проверочного мероприятия</a:t>
            </a:r>
            <a:r>
              <a:rPr lang="ru-RU" sz="2000" dirty="0" smtClean="0"/>
              <a:t>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5092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159</TotalTime>
  <Words>949</Words>
  <Application>Microsoft Office PowerPoint</Application>
  <PresentationFormat>Экран (4:3)</PresentationFormat>
  <Paragraphs>179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Schoolbook</vt:lpstr>
      <vt:lpstr>Times New Roman</vt:lpstr>
      <vt:lpstr>Wingdings</vt:lpstr>
      <vt:lpstr>Wingdings 2</vt:lpstr>
      <vt:lpstr>Эркер</vt:lpstr>
      <vt:lpstr>Региональная инновационная площадка</vt:lpstr>
      <vt:lpstr>Внедрение в 2022-2023 учебном году</vt:lpstr>
      <vt:lpstr>Внедрение в 2022-2023 учебном году</vt:lpstr>
      <vt:lpstr>Внедрение в 2022-2023 учебном году</vt:lpstr>
      <vt:lpstr>Электронная форма</vt:lpstr>
      <vt:lpstr>Формы промежуточной аттестации  на 2022-2023 учебный год</vt:lpstr>
      <vt:lpstr>Формы промежуточной аттестации на 2022-2023 учебный год</vt:lpstr>
      <vt:lpstr>Формы промежуточной аттестации на 2022-2023 учебный год</vt:lpstr>
      <vt:lpstr>Формы промежуточной аттестации на 2022-2023 учебный год</vt:lpstr>
      <vt:lpstr>Формы промежуточной аттестации на 2022-2023 учебный год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   </dc:title>
  <dc:creator>Home</dc:creator>
  <cp:lastModifiedBy>User</cp:lastModifiedBy>
  <cp:revision>29</cp:revision>
  <dcterms:created xsi:type="dcterms:W3CDTF">2021-04-12T16:50:25Z</dcterms:created>
  <dcterms:modified xsi:type="dcterms:W3CDTF">2022-09-06T08:55:14Z</dcterms:modified>
</cp:coreProperties>
</file>