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302" r:id="rId2"/>
    <p:sldId id="305" r:id="rId3"/>
    <p:sldId id="306" r:id="rId4"/>
    <p:sldId id="307" r:id="rId5"/>
    <p:sldId id="308" r:id="rId6"/>
    <p:sldId id="309" r:id="rId7"/>
    <p:sldId id="310" r:id="rId8"/>
    <p:sldId id="315" r:id="rId9"/>
    <p:sldId id="316" r:id="rId10"/>
    <p:sldId id="304" r:id="rId11"/>
    <p:sldId id="29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720" y="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F60005D-8E4D-40C0-95E3-B67B7ED06A8E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D371D8B-AA30-4030-9FFC-75A43F97F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674224" cy="3096344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+mn-lt"/>
              </a:rPr>
              <a:t>Применение критериального оценивания для осуществления </a:t>
            </a:r>
            <a:r>
              <a:rPr lang="ru-RU" dirty="0" smtClean="0">
                <a:latin typeface="+mn-lt"/>
              </a:rPr>
              <a:t>балльно-рейтинговой </a:t>
            </a:r>
            <a:r>
              <a:rPr lang="ru-RU" dirty="0" smtClean="0">
                <a:latin typeface="+mn-lt"/>
              </a:rPr>
              <a:t>оценки образовательных результатов</a:t>
            </a: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884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3528" y="1700808"/>
            <a:ext cx="864095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Критериальное и формирующее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оценивание</a:t>
            </a:r>
          </a:p>
          <a:p>
            <a:pPr algn="ctr"/>
            <a:endParaRPr lang="ru-RU" sz="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2800" b="1" dirty="0"/>
              <a:t>к</a:t>
            </a:r>
            <a:r>
              <a:rPr lang="ru-RU" sz="2800" b="1" dirty="0" smtClean="0"/>
              <a:t>ачество результатов текущего контроля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sym typeface="Symbol"/>
              </a:rPr>
              <a:t></a:t>
            </a:r>
            <a:r>
              <a:rPr lang="ru-RU" sz="2800" b="1" dirty="0" smtClean="0">
                <a:sym typeface="Symbol"/>
              </a:rPr>
              <a:t> </a:t>
            </a:r>
          </a:p>
          <a:p>
            <a:pPr algn="ctr"/>
            <a:r>
              <a:rPr lang="ru-RU" sz="2800" b="1" dirty="0"/>
              <a:t>качество результатов </a:t>
            </a:r>
            <a:r>
              <a:rPr lang="ru-RU" sz="2800" b="1" dirty="0" smtClean="0">
                <a:sym typeface="Symbol"/>
              </a:rPr>
              <a:t>промежуточного контроля </a:t>
            </a: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sym typeface="Symbol"/>
              </a:rPr>
              <a:t> </a:t>
            </a:r>
          </a:p>
          <a:p>
            <a:pPr algn="ctr"/>
            <a:r>
              <a:rPr lang="ru-RU" sz="2800" b="1" dirty="0"/>
              <a:t>качество результатов </a:t>
            </a:r>
            <a:r>
              <a:rPr lang="ru-RU" sz="2800" b="1" dirty="0" smtClean="0">
                <a:sym typeface="Symbol"/>
              </a:rPr>
              <a:t>итогового контроля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288763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4077072"/>
            <a:ext cx="4968552" cy="25922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Риски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900" dirty="0">
                <a:solidFill>
                  <a:schemeClr val="tx1"/>
                </a:solidFill>
              </a:rPr>
              <a:t>п</a:t>
            </a:r>
            <a:r>
              <a:rPr lang="ru-RU" sz="1900" dirty="0" smtClean="0">
                <a:solidFill>
                  <a:schemeClr val="tx1"/>
                </a:solidFill>
              </a:rPr>
              <a:t>адение традиционных показателей качества успеваемости,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</a:rPr>
              <a:t>«несерьезное» отношение отдельных родителей и учеников,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900" dirty="0">
                <a:solidFill>
                  <a:schemeClr val="tx1"/>
                </a:solidFill>
              </a:rPr>
              <a:t>о</a:t>
            </a:r>
            <a:r>
              <a:rPr lang="ru-RU" sz="1900" dirty="0" smtClean="0">
                <a:solidFill>
                  <a:schemeClr val="tx1"/>
                </a:solidFill>
              </a:rPr>
              <a:t>тсутствие  стратегического видения у  учащихся,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900" dirty="0">
                <a:solidFill>
                  <a:schemeClr val="tx1"/>
                </a:solidFill>
              </a:rPr>
              <a:t>н</a:t>
            </a:r>
            <a:r>
              <a:rPr lang="ru-RU" sz="1900" dirty="0" smtClean="0">
                <a:solidFill>
                  <a:schemeClr val="tx1"/>
                </a:solidFill>
              </a:rPr>
              <a:t>есовершенство инструментария</a:t>
            </a:r>
            <a:endParaRPr lang="ru-RU" sz="19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92080" y="1052736"/>
            <a:ext cx="3672408" cy="51125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Планирование</a:t>
            </a:r>
          </a:p>
          <a:p>
            <a:pPr algn="ctr"/>
            <a:endParaRPr lang="ru-RU" sz="100" b="1" dirty="0" smtClean="0">
              <a:solidFill>
                <a:schemeClr val="tx2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</a:rPr>
              <a:t>разработка критериев и показателей,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</a:rPr>
              <a:t>апробация параллельно с традиционной системой оценивания, корректировка,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smtClean="0">
                <a:solidFill>
                  <a:schemeClr val="tx1"/>
                </a:solidFill>
              </a:rPr>
              <a:t>п</a:t>
            </a:r>
            <a:r>
              <a:rPr lang="ru-RU" sz="2000" smtClean="0">
                <a:solidFill>
                  <a:schemeClr val="tx1"/>
                </a:solidFill>
              </a:rPr>
              <a:t>редставление </a:t>
            </a:r>
            <a:r>
              <a:rPr lang="ru-RU" sz="2000" dirty="0" smtClean="0">
                <a:solidFill>
                  <a:schemeClr val="tx1"/>
                </a:solidFill>
              </a:rPr>
              <a:t>учащимся </a:t>
            </a:r>
            <a:r>
              <a:rPr lang="ru-RU" sz="2000" dirty="0" smtClean="0">
                <a:solidFill>
                  <a:schemeClr val="tx1"/>
                </a:solidFill>
              </a:rPr>
              <a:t>и родителям,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</a:rPr>
              <a:t>п</a:t>
            </a:r>
            <a:r>
              <a:rPr lang="ru-RU" sz="2000" dirty="0" smtClean="0">
                <a:solidFill>
                  <a:schemeClr val="tx1"/>
                </a:solidFill>
              </a:rPr>
              <a:t>ланирование учащимися собственного индивидуального маршрута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548680"/>
            <a:ext cx="4968552" cy="34563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/>
                </a:solidFill>
              </a:rPr>
              <a:t>Положительные результаты</a:t>
            </a:r>
          </a:p>
          <a:p>
            <a:pPr marL="182563" indent="-182563">
              <a:buFont typeface="Arial" pitchFamily="34" charset="0"/>
              <a:buChar char="•"/>
              <a:tabLst>
                <a:tab pos="0" algn="l"/>
              </a:tabLst>
            </a:pPr>
            <a:r>
              <a:rPr lang="ru-RU" sz="1600" dirty="0">
                <a:solidFill>
                  <a:schemeClr val="tx1"/>
                </a:solidFill>
              </a:rPr>
              <a:t>п</a:t>
            </a:r>
            <a:r>
              <a:rPr lang="ru-RU" sz="1600" dirty="0" smtClean="0">
                <a:solidFill>
                  <a:schemeClr val="tx1"/>
                </a:solidFill>
              </a:rPr>
              <a:t>овышение объективности выставления годовых отметок,</a:t>
            </a:r>
          </a:p>
          <a:p>
            <a:pPr marL="182563" indent="-182563">
              <a:buFont typeface="Arial" pitchFamily="34" charset="0"/>
              <a:buChar char="•"/>
              <a:tabLst>
                <a:tab pos="0" algn="l"/>
              </a:tabLst>
            </a:pPr>
            <a:r>
              <a:rPr lang="ru-RU" sz="1600" dirty="0" smtClean="0">
                <a:solidFill>
                  <a:schemeClr val="tx1"/>
                </a:solidFill>
              </a:rPr>
              <a:t>системное усвоение знаний (основа системного мышления),</a:t>
            </a:r>
          </a:p>
          <a:p>
            <a:pPr marL="182563" indent="-182563">
              <a:buFont typeface="Arial" pitchFamily="34" charset="0"/>
              <a:buChar char="•"/>
              <a:tabLst>
                <a:tab pos="0" algn="l"/>
              </a:tabLst>
            </a:pPr>
            <a:r>
              <a:rPr lang="ru-RU" sz="1600" dirty="0">
                <a:solidFill>
                  <a:schemeClr val="tx1"/>
                </a:solidFill>
              </a:rPr>
              <a:t>р</a:t>
            </a:r>
            <a:r>
              <a:rPr lang="ru-RU" sz="1600" dirty="0" smtClean="0">
                <a:solidFill>
                  <a:schemeClr val="tx1"/>
                </a:solidFill>
              </a:rPr>
              <a:t>ост ответственности у учащихся за результаты обучения,</a:t>
            </a:r>
          </a:p>
          <a:p>
            <a:pPr marL="182563" indent="-182563">
              <a:buFont typeface="Arial" pitchFamily="34" charset="0"/>
              <a:buChar char="•"/>
              <a:tabLst>
                <a:tab pos="0" algn="l"/>
              </a:tabLst>
            </a:pPr>
            <a:r>
              <a:rPr lang="ru-RU" sz="1600" dirty="0">
                <a:solidFill>
                  <a:schemeClr val="tx1"/>
                </a:solidFill>
              </a:rPr>
              <a:t>р</a:t>
            </a:r>
            <a:r>
              <a:rPr lang="ru-RU" sz="1600" dirty="0" smtClean="0">
                <a:solidFill>
                  <a:schemeClr val="tx1"/>
                </a:solidFill>
              </a:rPr>
              <a:t>ост ответственности педагогов за качество усвоения текущего материала,</a:t>
            </a:r>
          </a:p>
          <a:p>
            <a:pPr marL="182563" indent="-182563">
              <a:buFont typeface="Arial" pitchFamily="34" charset="0"/>
              <a:buChar char="•"/>
              <a:tabLst>
                <a:tab pos="0" algn="l"/>
              </a:tabLst>
            </a:pPr>
            <a:r>
              <a:rPr lang="ru-RU" sz="1600" dirty="0" smtClean="0">
                <a:solidFill>
                  <a:schemeClr val="tx1"/>
                </a:solidFill>
              </a:rPr>
              <a:t>возвращение устных форм аттестации,</a:t>
            </a:r>
          </a:p>
          <a:p>
            <a:pPr marL="182563" indent="-182563">
              <a:buFont typeface="Arial" pitchFamily="34" charset="0"/>
              <a:buChar char="•"/>
              <a:tabLst>
                <a:tab pos="0" algn="l"/>
              </a:tabLst>
            </a:pPr>
            <a:r>
              <a:rPr lang="ru-RU" sz="1600" dirty="0" smtClean="0">
                <a:solidFill>
                  <a:schemeClr val="tx1"/>
                </a:solidFill>
              </a:rPr>
              <a:t>развитие профессиональных компетентностей педагогов</a:t>
            </a:r>
          </a:p>
        </p:txBody>
      </p:sp>
    </p:spTree>
    <p:extLst>
      <p:ext uri="{BB962C8B-B14F-4D97-AF65-F5344CB8AC3E}">
        <p14:creationId xmlns:p14="http://schemas.microsoft.com/office/powerpoint/2010/main" xmlns="" val="301909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1"/>
          <p:cNvSpPr>
            <a:spLocks noChangeArrowheads="1"/>
          </p:cNvSpPr>
          <p:nvPr/>
        </p:nvSpPr>
        <p:spPr bwMode="auto">
          <a:xfrm>
            <a:off x="179388" y="1412875"/>
            <a:ext cx="871378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400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Существующая система оценивания отражает результат усвоения знаний, а не процесс их усвоения.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400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Субъективизм школьной отметки.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400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Отсутствие четких критериев в выборе отметки.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400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Отсутствие в отметке конструктивной информации о том, что именно является причиной низкого или высокого балла.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400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Трудность ранжирования результатов средствами пятибалльной оценки.</a:t>
            </a:r>
          </a:p>
        </p:txBody>
      </p:sp>
      <p:sp>
        <p:nvSpPr>
          <p:cNvPr id="3075" name="Заголовок 2"/>
          <p:cNvSpPr>
            <a:spLocks noGrp="1"/>
          </p:cNvSpPr>
          <p:nvPr>
            <p:ph type="title"/>
          </p:nvPr>
        </p:nvSpPr>
        <p:spPr>
          <a:xfrm>
            <a:off x="755576" y="548680"/>
            <a:ext cx="7885113" cy="955675"/>
          </a:xfrm>
        </p:spPr>
        <p:txBody>
          <a:bodyPr>
            <a:normAutofit/>
          </a:bodyPr>
          <a:lstStyle/>
          <a:p>
            <a:r>
              <a:rPr lang="ru-RU" altLang="ru-RU" sz="2800" b="1" dirty="0" smtClean="0">
                <a:solidFill>
                  <a:srgbClr val="632523"/>
                </a:solidFill>
                <a:latin typeface="+mn-lt"/>
                <a:ea typeface="Verdana" pitchFamily="34" charset="0"/>
                <a:cs typeface="Verdana" pitchFamily="34" charset="0"/>
              </a:rPr>
              <a:t>Проблемы оценочной деятельности</a:t>
            </a:r>
            <a:r>
              <a:rPr lang="ru-RU" altLang="ru-RU" sz="2800" b="1" dirty="0" smtClean="0">
                <a:solidFill>
                  <a:srgbClr val="632523"/>
                </a:solidFill>
                <a:latin typeface="+mn-lt"/>
                <a:ea typeface="Verdana" pitchFamily="34" charset="0"/>
                <a:cs typeface="Verdana" pitchFamily="34" charset="0"/>
              </a:rPr>
              <a:t>:</a:t>
            </a:r>
            <a:endParaRPr lang="ru-RU" altLang="ru-RU" dirty="0" smtClean="0">
              <a:latin typeface="+mn-lt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980728"/>
            <a:ext cx="8135938" cy="39703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</a:rPr>
              <a:t>Критериальное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 оценивание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 – это процесс, основанный на сравнении учебных достижений учащихся с четко определенными, коллективно выработанными, заранее известными всем участникам процесса критериями, соответствующими целям и содержанию образования, способствующими формированию учебно-познавательной компетентности учащихся.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2"/>
          <p:cNvSpPr>
            <a:spLocks noChangeArrowheads="1"/>
          </p:cNvSpPr>
          <p:nvPr/>
        </p:nvSpPr>
        <p:spPr bwMode="auto">
          <a:xfrm>
            <a:off x="539552" y="1268760"/>
            <a:ext cx="8280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400" b="1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Целью технологии критериального оценивания </a:t>
            </a:r>
            <a:r>
              <a:rPr lang="ru-RU" altLang="ru-RU" sz="2400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является определение и повышение успешности учебной деятельности учащихся посредством использования определенных параметров (критериев), позволяющих связать систему оценивания с целевыми установками как отдельного учебного курса, так и формирования компетентностей учащихся на соответствующей ступени школьного образования.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611188" y="2133600"/>
            <a:ext cx="785812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3600" dirty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Система критериального оценивания учащихся включает в себя </a:t>
            </a:r>
            <a:r>
              <a:rPr lang="ru-RU" altLang="ru-RU" sz="3600" b="1" dirty="0" smtClean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формирующее</a:t>
            </a:r>
            <a:r>
              <a:rPr lang="ru-RU" altLang="ru-RU" sz="3600" dirty="0" smtClean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3600" dirty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и </a:t>
            </a:r>
            <a:r>
              <a:rPr lang="ru-RU" altLang="ru-RU" sz="3600" b="1" dirty="0" err="1" smtClean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суммативное</a:t>
            </a:r>
            <a:r>
              <a:rPr lang="ru-RU" altLang="ru-RU" sz="3600" dirty="0" smtClean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 оценивание </a:t>
            </a:r>
            <a:endParaRPr lang="ru-RU" altLang="ru-RU" sz="3600" dirty="0">
              <a:solidFill>
                <a:srgbClr val="572423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9848"/>
          </a:xfrm>
        </p:spPr>
        <p:txBody>
          <a:bodyPr>
            <a:normAutofit fontScale="90000"/>
          </a:bodyPr>
          <a:lstStyle/>
          <a:p>
            <a:r>
              <a:rPr lang="ru-RU" altLang="ru-RU" b="1" dirty="0" smtClean="0">
                <a:solidFill>
                  <a:srgbClr val="572423"/>
                </a:solidFill>
                <a:latin typeface="+mn-lt"/>
                <a:ea typeface="Verdana" pitchFamily="34" charset="0"/>
                <a:cs typeface="Verdana" pitchFamily="34" charset="0"/>
              </a:rPr>
              <a:t>Виды критериального оценивания</a:t>
            </a:r>
            <a:endParaRPr lang="ru-RU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 txBox="1">
            <a:spLocks/>
          </p:cNvSpPr>
          <p:nvPr/>
        </p:nvSpPr>
        <p:spPr bwMode="auto">
          <a:xfrm>
            <a:off x="250825" y="549275"/>
            <a:ext cx="75612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450850" algn="ctr" eaLnBrk="1" hangingPunct="1">
              <a:tabLst>
                <a:tab pos="996950" algn="l"/>
              </a:tabLst>
            </a:pPr>
            <a:r>
              <a:rPr lang="ru-RU" altLang="ru-RU" sz="3600" b="1" dirty="0" smtClean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Формирующее </a:t>
            </a:r>
            <a:r>
              <a:rPr lang="ru-RU" altLang="ru-RU" sz="3600" b="1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оценивание</a:t>
            </a:r>
          </a:p>
        </p:txBody>
      </p:sp>
      <p:sp>
        <p:nvSpPr>
          <p:cNvPr id="7171" name="Содержимое 2"/>
          <p:cNvSpPr txBox="1">
            <a:spLocks/>
          </p:cNvSpPr>
          <p:nvPr/>
        </p:nvSpPr>
        <p:spPr bwMode="auto">
          <a:xfrm>
            <a:off x="395536" y="1556792"/>
            <a:ext cx="8466137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763" indent="-476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ru-RU" altLang="ru-RU" sz="3200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Повседневная работа </a:t>
            </a:r>
          </a:p>
          <a:p>
            <a:pPr marL="4763" indent="-476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ru-RU" altLang="ru-RU" sz="3200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Устранение пробелов и недочетов</a:t>
            </a:r>
          </a:p>
          <a:p>
            <a:pPr marL="4763" indent="-476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ru-RU" altLang="ru-RU" sz="3200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Количество вне регламента</a:t>
            </a:r>
          </a:p>
          <a:p>
            <a:pPr marL="4763" indent="-476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ru-RU" altLang="ru-RU" sz="3200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Без учета при итоговой отметке</a:t>
            </a:r>
          </a:p>
          <a:p>
            <a:pPr marL="4763" indent="-476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ru-RU" altLang="ru-RU" sz="3200" dirty="0">
                <a:solidFill>
                  <a:srgbClr val="632523"/>
                </a:solidFill>
                <a:ea typeface="Verdana" pitchFamily="34" charset="0"/>
                <a:cs typeface="Verdana" pitchFamily="34" charset="0"/>
              </a:rPr>
              <a:t>Текущий уровень усвоения знаний и навыков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468313" y="1844675"/>
            <a:ext cx="788987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3200" dirty="0" err="1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Суммативное</a:t>
            </a:r>
            <a:r>
              <a:rPr lang="ru-RU" altLang="ru-RU" sz="3200" dirty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 (итоговое) оценивание предназначено для определения уровня сформированности знаний и учебных навыков при завершении изучения блока учебной информации.</a:t>
            </a:r>
          </a:p>
        </p:txBody>
      </p:sp>
      <p:sp>
        <p:nvSpPr>
          <p:cNvPr id="8195" name="Заголовок 2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9848"/>
          </a:xfrm>
        </p:spPr>
        <p:txBody>
          <a:bodyPr/>
          <a:lstStyle/>
          <a:p>
            <a:r>
              <a:rPr lang="ru-RU" altLang="ru-RU" sz="3200" b="1" dirty="0" err="1" smtClean="0">
                <a:solidFill>
                  <a:srgbClr val="572423"/>
                </a:solidFill>
                <a:latin typeface="+mn-lt"/>
                <a:ea typeface="Verdana" pitchFamily="34" charset="0"/>
                <a:cs typeface="Verdana" pitchFamily="34" charset="0"/>
              </a:rPr>
              <a:t>Суммативное</a:t>
            </a:r>
            <a:r>
              <a:rPr lang="ru-RU" altLang="ru-RU" sz="3200" b="1" dirty="0" smtClean="0">
                <a:solidFill>
                  <a:srgbClr val="572423"/>
                </a:solidFill>
                <a:latin typeface="+mn-lt"/>
                <a:ea typeface="Verdana" pitchFamily="34" charset="0"/>
                <a:cs typeface="Verdana" pitchFamily="34" charset="0"/>
              </a:rPr>
              <a:t> оценивание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504238" cy="45720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Критерии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определяются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задачами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обучения и представляют собой перечень различных видов деятельности учащегося, которую он 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осуществляет 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ходе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работы и должен в совершенстве 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освоить в результате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работы.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Показатели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описывают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уровни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достижения учащегося по каждому критерию (последовательно показывают все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шаги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по достижению наилучшего результата) и оцениваются определенным количеством баллов: чем выше достижение – тем больше </a:t>
            </a:r>
            <a:r>
              <a:rPr lang="ru-RU" dirty="0" smtClean="0"/>
              <a:t>балл</a:t>
            </a: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i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i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lang="ru-RU" dirty="0" smtClean="0">
                <a:latin typeface="+mn-lt"/>
              </a:rPr>
              <a:t>Критериальное оценивание</a:t>
            </a:r>
            <a:endParaRPr lang="ru-RU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1"/>
          <p:cNvSpPr>
            <a:spLocks noChangeArrowheads="1"/>
          </p:cNvSpPr>
          <p:nvPr/>
        </p:nvSpPr>
        <p:spPr bwMode="auto">
          <a:xfrm>
            <a:off x="468313" y="1484313"/>
            <a:ext cx="8262937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285750" eaLnBrk="1" hangingPunct="1">
              <a:buFont typeface="Arial" charset="0"/>
              <a:buChar char="•"/>
            </a:pPr>
            <a:r>
              <a:rPr lang="ru-RU" altLang="ru-RU" sz="2800" dirty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Для оценки используются только целые числа, дроби не применяются.</a:t>
            </a:r>
          </a:p>
          <a:p>
            <a:pPr indent="-285750" eaLnBrk="1" hangingPunct="1">
              <a:buFont typeface="Arial" charset="0"/>
              <a:buChar char="•"/>
            </a:pPr>
            <a:r>
              <a:rPr lang="ru-RU" altLang="ru-RU" sz="2800" dirty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Уровни, соответствующие </a:t>
            </a:r>
            <a:r>
              <a:rPr lang="ru-RU" altLang="ru-RU" sz="2800" dirty="0" smtClean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показателям, </a:t>
            </a:r>
            <a:r>
              <a:rPr lang="ru-RU" altLang="ru-RU" sz="2800" dirty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не следует рассматривать как доли или проценты</a:t>
            </a:r>
            <a:r>
              <a:rPr lang="ru-RU" altLang="ru-RU" sz="2800" dirty="0" smtClean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.</a:t>
            </a:r>
            <a:endParaRPr lang="ru-RU" altLang="ru-RU" sz="2800" dirty="0">
              <a:solidFill>
                <a:srgbClr val="572423"/>
              </a:solidFill>
              <a:ea typeface="Verdana" pitchFamily="34" charset="0"/>
              <a:cs typeface="Verdana" pitchFamily="34" charset="0"/>
            </a:endParaRPr>
          </a:p>
          <a:p>
            <a:pPr indent="-285750" eaLnBrk="1" hangingPunct="1">
              <a:buFont typeface="Arial" charset="0"/>
              <a:buChar char="•"/>
            </a:pPr>
            <a:r>
              <a:rPr lang="ru-RU" altLang="ru-RU" sz="2800" dirty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Учителя не должны по каждому критерию рассуждать в терминах «прошёл/не прошёл»; для каждого критерия оценки нужно сосредоточиться на идентификации соответствующего </a:t>
            </a:r>
            <a:r>
              <a:rPr lang="ru-RU" altLang="ru-RU" sz="2800" dirty="0" smtClean="0">
                <a:solidFill>
                  <a:srgbClr val="572423"/>
                </a:solidFill>
                <a:ea typeface="Verdana" pitchFamily="34" charset="0"/>
                <a:cs typeface="Verdana" pitchFamily="34" charset="0"/>
              </a:rPr>
              <a:t>показателя.</a:t>
            </a:r>
            <a:endParaRPr lang="ru-RU" altLang="ru-RU" sz="2800" dirty="0">
              <a:solidFill>
                <a:schemeClr val="bg2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4339" name="Заголовок 2"/>
          <p:cNvSpPr>
            <a:spLocks noGrp="1"/>
          </p:cNvSpPr>
          <p:nvPr>
            <p:ph type="title"/>
          </p:nvPr>
        </p:nvSpPr>
        <p:spPr>
          <a:xfrm>
            <a:off x="250825" y="457200"/>
            <a:ext cx="7777163" cy="739775"/>
          </a:xfrm>
        </p:spPr>
        <p:txBody>
          <a:bodyPr/>
          <a:lstStyle/>
          <a:p>
            <a:r>
              <a:rPr lang="ru-RU" altLang="ru-RU" sz="2800" b="1" dirty="0" smtClean="0">
                <a:solidFill>
                  <a:srgbClr val="572423"/>
                </a:solidFill>
                <a:latin typeface="+mn-lt"/>
                <a:ea typeface="Verdana" pitchFamily="34" charset="0"/>
                <a:cs typeface="Verdana" pitchFamily="34" charset="0"/>
              </a:rPr>
              <a:t>Баллы по критериям оценивания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721</TotalTime>
  <Words>423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Городская</vt:lpstr>
      <vt:lpstr>Применение критериального оценивания для осуществления балльно-рейтинговой оценки образовательных результатов</vt:lpstr>
      <vt:lpstr>Проблемы оценочной деятельности:</vt:lpstr>
      <vt:lpstr>Слайд 3</vt:lpstr>
      <vt:lpstr>Слайд 4</vt:lpstr>
      <vt:lpstr>Виды критериального оценивания</vt:lpstr>
      <vt:lpstr>Слайд 6</vt:lpstr>
      <vt:lpstr>Суммативное оценивание</vt:lpstr>
      <vt:lpstr>Критериальное оценивание</vt:lpstr>
      <vt:lpstr>Баллы по критериям оценивания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совет «Новые подходы к организации промежуточной аттестации»</dc:title>
  <dc:creator>Teacher</dc:creator>
  <cp:lastModifiedBy>Home</cp:lastModifiedBy>
  <cp:revision>51</cp:revision>
  <dcterms:created xsi:type="dcterms:W3CDTF">2017-10-19T08:17:46Z</dcterms:created>
  <dcterms:modified xsi:type="dcterms:W3CDTF">2021-06-23T11:56:00Z</dcterms:modified>
</cp:coreProperties>
</file>