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32" y="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2130425"/>
            <a:ext cx="8712968" cy="1470025"/>
          </a:xfrm>
        </p:spPr>
        <p:txBody>
          <a:bodyPr/>
          <a:lstStyle/>
          <a:p>
            <a:r>
              <a:rPr lang="ru-RU" b="1" dirty="0" err="1" smtClean="0">
                <a:solidFill>
                  <a:srgbClr val="C00000"/>
                </a:solidFill>
                <a:cs typeface="Adobe Naskh Medium" pitchFamily="50" charset="-78"/>
              </a:rPr>
              <a:t>ПрофессиЯ</a:t>
            </a:r>
            <a:r>
              <a:rPr lang="ru-RU" b="1" dirty="0" smtClean="0">
                <a:solidFill>
                  <a:srgbClr val="C00000"/>
                </a:solidFill>
                <a:cs typeface="Adobe Naskh Medium" pitchFamily="50" charset="-78"/>
              </a:rPr>
              <a:t>: </a:t>
            </a:r>
            <a:br>
              <a:rPr lang="ru-RU" b="1" dirty="0" smtClean="0">
                <a:solidFill>
                  <a:srgbClr val="C00000"/>
                </a:solidFill>
                <a:cs typeface="Adobe Naskh Medium" pitchFamily="50" charset="-78"/>
              </a:rPr>
            </a:br>
            <a:r>
              <a:rPr lang="ru-RU" b="1" dirty="0" smtClean="0">
                <a:solidFill>
                  <a:srgbClr val="C00000"/>
                </a:solidFill>
                <a:cs typeface="Adobe Naskh Medium" pitchFamily="50" charset="-78"/>
              </a:rPr>
              <a:t>от дебюта к мастерству</a:t>
            </a:r>
            <a:endParaRPr lang="ru-RU" b="1" dirty="0">
              <a:solidFill>
                <a:srgbClr val="C00000"/>
              </a:solidFill>
              <a:cs typeface="Adobe Naskh Medium" pitchFamily="50" charset="-78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Проект инновационной площадки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714348" y="142852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dirty="0" smtClean="0"/>
              <a:t>МИНИСТЕРСТВО ОБЩЕГО И ПРОФЕССИОНАЛЬНОГО ОБРАЗОВАНИЯ СВЕРДЛОВСКОЙ ОБЛАСТИ</a:t>
            </a:r>
            <a:br>
              <a:rPr lang="ru-RU" sz="1400" b="1" dirty="0" smtClean="0"/>
            </a:br>
            <a:r>
              <a:rPr lang="ru-RU" sz="1400" b="1" dirty="0" smtClean="0"/>
              <a:t>Государственное бюджетное профессиональное образовательное учреждение</a:t>
            </a:r>
            <a:br>
              <a:rPr lang="ru-RU" sz="1400" b="1" dirty="0" smtClean="0"/>
            </a:br>
            <a:r>
              <a:rPr lang="ru-RU" sz="1400" b="1" dirty="0" smtClean="0"/>
              <a:t>Свердловской области                                                </a:t>
            </a:r>
          </a:p>
          <a:p>
            <a:r>
              <a:rPr lang="ru-RU" sz="1400" b="1" dirty="0" smtClean="0"/>
              <a:t> «Свердловский областной педагогический колледж»</a:t>
            </a: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107504" y="6381328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>
                    <a:lumMod val="75000"/>
                  </a:schemeClr>
                </a:solidFill>
              </a:rPr>
              <a:t>©Кузнецова М.Ф., Новикова С.Г., 2016</a:t>
            </a:r>
            <a:endParaRPr lang="ru-RU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8820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sz="4000" b="1" dirty="0" smtClean="0">
                <a:solidFill>
                  <a:srgbClr val="C00000"/>
                </a:solidFill>
              </a:rPr>
              <a:t>Пять </a:t>
            </a:r>
            <a:r>
              <a:rPr lang="ru-RU" sz="4000" b="1" dirty="0">
                <a:solidFill>
                  <a:srgbClr val="C00000"/>
                </a:solidFill>
              </a:rPr>
              <a:t>укрупненных </a:t>
            </a:r>
            <a:r>
              <a:rPr lang="ru-RU" sz="4000" b="1" dirty="0" smtClean="0">
                <a:solidFill>
                  <a:srgbClr val="C00000"/>
                </a:solidFill>
              </a:rPr>
              <a:t>направлений программы: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информационное </a:t>
            </a:r>
            <a:r>
              <a:rPr lang="ru-RU" dirty="0"/>
              <a:t>сопровождение и продвижение позитивного образа «педагогических» профессий  в молодежной среде;</a:t>
            </a:r>
          </a:p>
          <a:p>
            <a:pPr lvl="0"/>
            <a:r>
              <a:rPr lang="ru-RU" dirty="0"/>
              <a:t>школьная профориентация;</a:t>
            </a:r>
          </a:p>
          <a:p>
            <a:pPr lvl="0"/>
            <a:r>
              <a:rPr lang="ru-RU" dirty="0"/>
              <a:t>подготовка специалистов в системе среднего профессионального образования;</a:t>
            </a:r>
          </a:p>
          <a:p>
            <a:pPr lvl="0"/>
            <a:r>
              <a:rPr lang="ru-RU" dirty="0"/>
              <a:t>сопровождение молодых специалистов в профессиональной деятельности;</a:t>
            </a:r>
          </a:p>
          <a:p>
            <a:r>
              <a:rPr lang="ru-RU" dirty="0"/>
              <a:t>распространение опыта реализации Программы.</a:t>
            </a:r>
          </a:p>
        </p:txBody>
      </p:sp>
    </p:spTree>
    <p:extLst>
      <p:ext uri="{BB962C8B-B14F-4D97-AF65-F5344CB8AC3E}">
        <p14:creationId xmlns:p14="http://schemas.microsoft.com/office/powerpoint/2010/main" val="2230885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2002234"/>
          </a:xfrm>
        </p:spPr>
        <p:txBody>
          <a:bodyPr>
            <a:normAutofit fontScale="90000"/>
          </a:bodyPr>
          <a:lstStyle/>
          <a:p>
            <a:pPr algn="l"/>
            <a:r>
              <a:rPr lang="ru-RU" sz="2700" b="1" dirty="0" smtClean="0">
                <a:solidFill>
                  <a:srgbClr val="C00000"/>
                </a:solidFill>
              </a:rPr>
              <a:t>Цель: </a:t>
            </a:r>
            <a:r>
              <a:rPr lang="ru-RU" sz="2700" dirty="0" smtClean="0">
                <a:solidFill>
                  <a:srgbClr val="C00000"/>
                </a:solidFill>
              </a:rPr>
              <a:t>обеспечение </a:t>
            </a:r>
            <a:r>
              <a:rPr lang="ru-RU" sz="2700" dirty="0">
                <a:solidFill>
                  <a:srgbClr val="C00000"/>
                </a:solidFill>
              </a:rPr>
              <a:t>условий для подготовки выпускников, удовлетворяющих текущим и перспективным </a:t>
            </a:r>
            <a:r>
              <a:rPr lang="ru-RU" sz="2700" b="1" dirty="0">
                <a:solidFill>
                  <a:srgbClr val="C00000"/>
                </a:solidFill>
              </a:rPr>
              <a:t>потребностям экономики региона</a:t>
            </a:r>
            <a:r>
              <a:rPr lang="ru-RU" sz="2700" dirty="0">
                <a:solidFill>
                  <a:srgbClr val="C00000"/>
                </a:solidFill>
              </a:rPr>
              <a:t> с учетом заказа работодателей посредством реализации </a:t>
            </a:r>
            <a:r>
              <a:rPr lang="ru-RU" sz="2700" b="1" dirty="0">
                <a:solidFill>
                  <a:srgbClr val="C00000"/>
                </a:solidFill>
              </a:rPr>
              <a:t>индивидуальной траектории профессионального роста и </a:t>
            </a:r>
            <a:r>
              <a:rPr lang="ru-RU" sz="2700" b="1" dirty="0" smtClean="0">
                <a:solidFill>
                  <a:srgbClr val="C00000"/>
                </a:solidFill>
              </a:rPr>
              <a:t>мастерства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36912"/>
            <a:ext cx="8507288" cy="348925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) формирование у обучающихся осознанного стремления к получению образования по профессиям среднего </a:t>
            </a:r>
            <a:r>
              <a:rPr lang="ru-RU" dirty="0" smtClean="0"/>
              <a:t>образования;</a:t>
            </a:r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) совершенствование условий для получения обучающимися качественного образования по профессиям педагогического профиля на перспективу за счет овладения дополнительными профессиональными </a:t>
            </a:r>
            <a:r>
              <a:rPr lang="ru-RU" dirty="0" smtClean="0"/>
              <a:t>компетенциями;</a:t>
            </a:r>
          </a:p>
          <a:p>
            <a:pPr marL="0" indent="0">
              <a:buNone/>
            </a:pPr>
            <a:r>
              <a:rPr lang="ru-RU" dirty="0" smtClean="0"/>
              <a:t>3</a:t>
            </a:r>
            <a:r>
              <a:rPr lang="ru-RU" dirty="0"/>
              <a:t>) создание условий успешного продвижения молодых специалистов от фазы выживания к фазе полной адаптации.</a:t>
            </a:r>
          </a:p>
        </p:txBody>
      </p:sp>
    </p:spTree>
    <p:extLst>
      <p:ext uri="{BB962C8B-B14F-4D97-AF65-F5344CB8AC3E}">
        <p14:creationId xmlns:p14="http://schemas.microsoft.com/office/powerpoint/2010/main" val="2423695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4000" b="1" dirty="0" smtClean="0">
                <a:solidFill>
                  <a:srgbClr val="C00000"/>
                </a:solidFill>
              </a:rPr>
              <a:t>Основные этапы Программы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Первый этап: 2015-2016 годы – </a:t>
            </a:r>
            <a:r>
              <a:rPr lang="ru-RU" b="1" dirty="0" smtClean="0"/>
              <a:t>«Аналитический</a:t>
            </a:r>
            <a:r>
              <a:rPr lang="ru-RU" b="1" dirty="0"/>
              <a:t>».</a:t>
            </a:r>
          </a:p>
          <a:p>
            <a:pPr marL="0" indent="0">
              <a:buNone/>
            </a:pPr>
            <a:r>
              <a:rPr lang="ru-RU" dirty="0"/>
              <a:t>Второй этап: 2017-2018 годы – </a:t>
            </a:r>
            <a:r>
              <a:rPr lang="ru-RU" b="1" dirty="0" smtClean="0"/>
              <a:t>«</a:t>
            </a:r>
            <a:r>
              <a:rPr lang="ru-RU" b="1" dirty="0" err="1" smtClean="0"/>
              <a:t>Деятельностный</a:t>
            </a:r>
            <a:r>
              <a:rPr lang="ru-RU" b="1" dirty="0"/>
              <a:t>».</a:t>
            </a:r>
          </a:p>
          <a:p>
            <a:pPr marL="0" indent="0">
              <a:buNone/>
            </a:pPr>
            <a:r>
              <a:rPr lang="ru-RU" dirty="0"/>
              <a:t>Третий этап: 2019-2020 годы – </a:t>
            </a:r>
            <a:r>
              <a:rPr lang="ru-RU" b="1" dirty="0" smtClean="0"/>
              <a:t>«Экспертный</a:t>
            </a:r>
            <a:r>
              <a:rPr lang="ru-RU" b="1" dirty="0"/>
              <a:t>».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3639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Выездной </a:t>
            </a:r>
            <a:r>
              <a:rPr lang="ru-RU" sz="3600" b="1" dirty="0">
                <a:solidFill>
                  <a:srgbClr val="C00000"/>
                </a:solidFill>
              </a:rPr>
              <a:t>образовательный лагерь для старшеклассников </a:t>
            </a:r>
            <a:r>
              <a:rPr lang="ru-RU" sz="3600" b="1" dirty="0" smtClean="0">
                <a:solidFill>
                  <a:srgbClr val="C00000"/>
                </a:solidFill>
              </a:rPr>
              <a:t>«</a:t>
            </a:r>
            <a:r>
              <a:rPr lang="ru-RU" sz="3600" b="1" dirty="0">
                <a:solidFill>
                  <a:srgbClr val="C00000"/>
                </a:solidFill>
              </a:rPr>
              <a:t>Профи-</a:t>
            </a:r>
            <a:r>
              <a:rPr lang="ru-RU" sz="3600" b="1" dirty="0" err="1">
                <a:solidFill>
                  <a:srgbClr val="C00000"/>
                </a:solidFill>
              </a:rPr>
              <a:t>World</a:t>
            </a:r>
            <a:r>
              <a:rPr lang="ru-RU" sz="3600" b="1" dirty="0" smtClean="0">
                <a:solidFill>
                  <a:srgbClr val="C00000"/>
                </a:solidFill>
              </a:rPr>
              <a:t>» 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400" b="1" i="1" dirty="0" smtClean="0"/>
              <a:t>Модератор: Новикова С.Г., Долгих С.Г.</a:t>
            </a:r>
          </a:p>
          <a:p>
            <a:pPr marL="0" indent="0">
              <a:buNone/>
            </a:pPr>
            <a:r>
              <a:rPr lang="ru-RU" sz="2400" b="1" i="1" dirty="0" smtClean="0"/>
              <a:t>Сроки реализации: </a:t>
            </a:r>
            <a:r>
              <a:rPr lang="ru-RU" sz="2400" i="1" dirty="0" smtClean="0"/>
              <a:t>июнь, продолжительность 7 дней</a:t>
            </a:r>
          </a:p>
          <a:p>
            <a:pPr marL="0" indent="0">
              <a:buNone/>
            </a:pPr>
            <a:r>
              <a:rPr lang="ru-RU" sz="2400" b="1" i="1" dirty="0" smtClean="0"/>
              <a:t>Необходимые ресурсы: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i="1" dirty="0" smtClean="0"/>
              <a:t>рекламное обеспечение, продвижение продукта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i="1" dirty="0" smtClean="0"/>
              <a:t>основная обучающая </a:t>
            </a:r>
            <a:r>
              <a:rPr lang="ru-RU" sz="2400" i="1" dirty="0" err="1" smtClean="0"/>
              <a:t>профориентационная</a:t>
            </a:r>
            <a:r>
              <a:rPr lang="ru-RU" sz="2400" i="1" dirty="0" smtClean="0"/>
              <a:t> программа;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i="1" dirty="0" smtClean="0"/>
              <a:t>экскурсионные программы (кафедра Туризма и архивоведения);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i="1" dirty="0" smtClean="0"/>
              <a:t>досуговые программы (кафедра управления в социальной сфере);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i="1" dirty="0" smtClean="0"/>
              <a:t>ресурсы общежития (прим. 50 мест);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i="1" dirty="0" smtClean="0"/>
              <a:t>организация питания обучающихся;</a:t>
            </a:r>
          </a:p>
        </p:txBody>
      </p:sp>
    </p:spTree>
    <p:extLst>
      <p:ext uri="{BB962C8B-B14F-4D97-AF65-F5344CB8AC3E}">
        <p14:creationId xmlns:p14="http://schemas.microsoft.com/office/powerpoint/2010/main" val="3466927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>
                <a:solidFill>
                  <a:srgbClr val="C00000"/>
                </a:solidFill>
              </a:rPr>
              <a:t>Выстраивание Индивидуальной траектории профессионального развития студента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i="1" dirty="0">
                <a:solidFill>
                  <a:srgbClr val="C00000"/>
                </a:solidFill>
              </a:rPr>
              <a:t>Модератор: </a:t>
            </a:r>
            <a:r>
              <a:rPr lang="ru-RU" sz="2800" dirty="0"/>
              <a:t>Новикова С.Г</a:t>
            </a:r>
            <a:r>
              <a:rPr lang="ru-RU" sz="2800" dirty="0" smtClean="0"/>
              <a:t>.</a:t>
            </a:r>
            <a:endParaRPr lang="ru-RU" sz="2800" dirty="0"/>
          </a:p>
          <a:p>
            <a:pPr marL="0" indent="0">
              <a:buNone/>
            </a:pPr>
            <a:r>
              <a:rPr lang="ru-RU" sz="2800" b="1" i="1" dirty="0" smtClean="0">
                <a:solidFill>
                  <a:srgbClr val="C00000"/>
                </a:solidFill>
              </a:rPr>
              <a:t>Участники: </a:t>
            </a:r>
            <a:r>
              <a:rPr lang="ru-RU" sz="2800" dirty="0" smtClean="0"/>
              <a:t>студенты 1-2 курса всех специальностей</a:t>
            </a:r>
          </a:p>
          <a:p>
            <a:r>
              <a:rPr lang="ru-RU" sz="2800" dirty="0"/>
              <a:t>«Профи-старт» (первый год обучения) </a:t>
            </a:r>
          </a:p>
          <a:p>
            <a:r>
              <a:rPr lang="ru-RU" sz="2800" dirty="0"/>
              <a:t>«Профи-подъем» (2 курс) </a:t>
            </a:r>
          </a:p>
          <a:p>
            <a:r>
              <a:rPr lang="ru-RU" sz="2800" dirty="0"/>
              <a:t>«Набор высоты» (3 курс) </a:t>
            </a:r>
          </a:p>
          <a:p>
            <a:r>
              <a:rPr lang="ru-RU" sz="2800" dirty="0"/>
              <a:t>«Профи-финал» (4 курс) </a:t>
            </a:r>
          </a:p>
          <a:p>
            <a:pPr marL="0" indent="0">
              <a:buNone/>
            </a:pPr>
            <a:r>
              <a:rPr lang="ru-RU" sz="2800" b="1" i="1" dirty="0" smtClean="0">
                <a:solidFill>
                  <a:srgbClr val="C00000"/>
                </a:solidFill>
              </a:rPr>
              <a:t>Необходимые </a:t>
            </a:r>
            <a:r>
              <a:rPr lang="ru-RU" sz="2800" b="1" i="1" dirty="0">
                <a:solidFill>
                  <a:srgbClr val="C00000"/>
                </a:solidFill>
              </a:rPr>
              <a:t>ресурсы</a:t>
            </a:r>
            <a:r>
              <a:rPr lang="ru-RU" sz="2800" b="1" i="1" dirty="0" smtClean="0">
                <a:solidFill>
                  <a:srgbClr val="C00000"/>
                </a:solidFill>
              </a:rPr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/>
              <a:t>деятельность кураторов учебных групп;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/>
              <a:t>методическое обеспечение (ИМЦ);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/>
              <a:t>система дополнительного образования для студентов.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2800" b="1" i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5915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Содействие трудоустройству выпускников </a:t>
            </a:r>
            <a:r>
              <a:rPr lang="ru-RU" dirty="0" smtClean="0">
                <a:solidFill>
                  <a:srgbClr val="C00000"/>
                </a:solidFill>
              </a:rPr>
              <a:t>колледжа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>
                <a:solidFill>
                  <a:srgbClr val="C00000"/>
                </a:solidFill>
              </a:rPr>
              <a:t>Модератор: </a:t>
            </a:r>
            <a:r>
              <a:rPr lang="ru-RU" dirty="0" smtClean="0"/>
              <a:t>Долгих Е.И.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C00000"/>
                </a:solidFill>
              </a:rPr>
              <a:t>Участники</a:t>
            </a:r>
            <a:r>
              <a:rPr lang="ru-RU" b="1" i="1" dirty="0">
                <a:solidFill>
                  <a:srgbClr val="C00000"/>
                </a:solidFill>
              </a:rPr>
              <a:t>: </a:t>
            </a:r>
            <a:r>
              <a:rPr lang="ru-RU" dirty="0"/>
              <a:t>студенты </a:t>
            </a:r>
            <a:r>
              <a:rPr lang="ru-RU" dirty="0" smtClean="0"/>
              <a:t>старших курсов всех </a:t>
            </a:r>
            <a:r>
              <a:rPr lang="ru-RU" dirty="0"/>
              <a:t>специальностей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C00000"/>
                </a:solidFill>
              </a:rPr>
              <a:t>Необходимые </a:t>
            </a:r>
            <a:r>
              <a:rPr lang="ru-RU" b="1" i="1" dirty="0">
                <a:solidFill>
                  <a:srgbClr val="C00000"/>
                </a:solidFill>
              </a:rPr>
              <a:t>ресурсы: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/>
              <a:t>информационное обеспечение участников;</a:t>
            </a:r>
            <a:endParaRPr lang="ru-RU" sz="2800" dirty="0"/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/>
              <a:t>система взаимодействия с работодателями;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/>
              <a:t>общественная презентация профессиональных достижений выпускников.</a:t>
            </a:r>
            <a:endParaRPr lang="ru-RU" sz="28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0274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Создание центра сопровождения молодых специалистов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i="1" dirty="0">
                <a:solidFill>
                  <a:srgbClr val="C00000"/>
                </a:solidFill>
              </a:rPr>
              <a:t>Модератор</a:t>
            </a:r>
            <a:r>
              <a:rPr lang="ru-RU" sz="2400" b="1" i="1" dirty="0" smtClean="0">
                <a:solidFill>
                  <a:srgbClr val="C00000"/>
                </a:solidFill>
              </a:rPr>
              <a:t>: </a:t>
            </a:r>
            <a:r>
              <a:rPr lang="ru-RU" sz="2400" dirty="0" smtClean="0"/>
              <a:t>Плотникова Е.В.</a:t>
            </a:r>
            <a:endParaRPr lang="ru-RU" sz="2400" dirty="0"/>
          </a:p>
          <a:p>
            <a:pPr marL="0" indent="0">
              <a:buNone/>
            </a:pPr>
            <a:r>
              <a:rPr lang="ru-RU" sz="2400" b="1" i="1" dirty="0">
                <a:solidFill>
                  <a:srgbClr val="C00000"/>
                </a:solidFill>
              </a:rPr>
              <a:t>Участники</a:t>
            </a:r>
            <a:r>
              <a:rPr lang="ru-RU" sz="2400" b="1" i="1" dirty="0" smtClean="0">
                <a:solidFill>
                  <a:srgbClr val="C00000"/>
                </a:solidFill>
              </a:rPr>
              <a:t>: </a:t>
            </a:r>
            <a:r>
              <a:rPr lang="ru-RU" sz="2400" dirty="0" smtClean="0"/>
              <a:t>молодые специалисты - выпускники колледжа</a:t>
            </a:r>
          </a:p>
          <a:p>
            <a:r>
              <a:rPr lang="ru-RU" sz="2400" dirty="0" smtClean="0"/>
              <a:t>Модуль </a:t>
            </a:r>
            <a:r>
              <a:rPr lang="ru-RU" sz="2400" dirty="0"/>
              <a:t>I: Повышение квалификации «Школа молодого специалиста»</a:t>
            </a:r>
          </a:p>
          <a:p>
            <a:r>
              <a:rPr lang="ru-RU" sz="2400" dirty="0"/>
              <a:t>Модуль II: </a:t>
            </a:r>
            <a:r>
              <a:rPr lang="ru-RU" sz="2400" dirty="0" err="1"/>
              <a:t>Online</a:t>
            </a:r>
            <a:r>
              <a:rPr lang="ru-RU" sz="2400" dirty="0"/>
              <a:t> наставничество</a:t>
            </a:r>
          </a:p>
          <a:p>
            <a:r>
              <a:rPr lang="ru-RU" sz="2400" dirty="0"/>
              <a:t>Модуль III: Я-профи (развитие творческого потенциала)</a:t>
            </a:r>
          </a:p>
          <a:p>
            <a:pPr marL="0" indent="0">
              <a:buNone/>
            </a:pPr>
            <a:r>
              <a:rPr lang="ru-RU" sz="2400" b="1" i="1" dirty="0">
                <a:solidFill>
                  <a:srgbClr val="C00000"/>
                </a:solidFill>
              </a:rPr>
              <a:t>Необходимые ресурсы: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/>
              <a:t>информационный портал;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/>
              <a:t>преподаватели-наставники (кафедры колледжа);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/>
              <a:t>программа сопровождения выпускника.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1471067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395</Words>
  <Application>Microsoft Office PowerPoint</Application>
  <PresentationFormat>Экран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ПрофессиЯ:  от дебюта к мастерству</vt:lpstr>
      <vt:lpstr>Пять укрупненных направлений программы:</vt:lpstr>
      <vt:lpstr>Цель: обеспечение условий для подготовки выпускников, удовлетворяющих текущим и перспективным потребностям экономики региона с учетом заказа работодателей посредством реализации индивидуальной траектории профессионального роста и мастерства</vt:lpstr>
      <vt:lpstr>Основные этапы Программы</vt:lpstr>
      <vt:lpstr>Выездной образовательный лагерь для старшеклассников «Профи-World» </vt:lpstr>
      <vt:lpstr>Выстраивание Индивидуальной траектории профессионального развития студента </vt:lpstr>
      <vt:lpstr>Содействие трудоустройству выпускников колледжа</vt:lpstr>
      <vt:lpstr>Создание центра сопровождения молодых специалистов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ПрофессиЯ:  от дебюта к мастерству</dc:title>
  <dc:creator>admin</dc:creator>
  <cp:lastModifiedBy>A</cp:lastModifiedBy>
  <cp:revision>7</cp:revision>
  <dcterms:created xsi:type="dcterms:W3CDTF">2016-01-25T11:47:58Z</dcterms:created>
  <dcterms:modified xsi:type="dcterms:W3CDTF">2016-03-10T10:13:08Z</dcterms:modified>
</cp:coreProperties>
</file>